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9.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2" r:id="rId1"/>
    <p:sldMasterId id="2147483803" r:id="rId2"/>
    <p:sldMasterId id="2147483804" r:id="rId3"/>
    <p:sldMasterId id="2147483805" r:id="rId4"/>
    <p:sldMasterId id="2147483806" r:id="rId5"/>
    <p:sldMasterId id="2147483807" r:id="rId6"/>
    <p:sldMasterId id="2147483808" r:id="rId7"/>
    <p:sldMasterId id="2147483809" r:id="rId8"/>
    <p:sldMasterId id="2147483810" r:id="rId9"/>
    <p:sldMasterId id="2147483811" r:id="rId10"/>
  </p:sldMasterIdLst>
  <p:notesMasterIdLst>
    <p:notesMasterId r:id="rId55"/>
  </p:notesMasterIdLst>
  <p:sldIdLst>
    <p:sldId id="256" r:id="rId11"/>
    <p:sldId id="299"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98" r:id="rId45"/>
    <p:sldId id="289" r:id="rId46"/>
    <p:sldId id="290" r:id="rId47"/>
    <p:sldId id="291" r:id="rId48"/>
    <p:sldId id="292" r:id="rId49"/>
    <p:sldId id="293" r:id="rId50"/>
    <p:sldId id="294" r:id="rId51"/>
    <p:sldId id="295" r:id="rId52"/>
    <p:sldId id="296" r:id="rId53"/>
    <p:sldId id="297"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Proxima Nova" panose="020B060402020202020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Overpass" panose="020B0604020202020204" charset="0"/>
      <p:regular r:id="rId68"/>
      <p:bold r:id="rId69"/>
      <p:italic r:id="rId70"/>
      <p:boldItalic r:id="rId71"/>
    </p:embeddedFont>
    <p:embeddedFont>
      <p:font typeface="Century Gothic" panose="020B050202020202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St. Pierr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AB7ECFD6-F98E-4D6E-8F63-FDD04A86D712}">
  <a:tblStyle styleId="{AB7ECFD6-F98E-4D6E-8F63-FDD04A86D712}"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D5F64E-28E9-45FB-8819-541476C06C3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53" autoAdjust="0"/>
  </p:normalViewPr>
  <p:slideViewPr>
    <p:cSldViewPr snapToGrid="0">
      <p:cViewPr varScale="1">
        <p:scale>
          <a:sx n="60" d="100"/>
          <a:sy n="60" d="100"/>
        </p:scale>
        <p:origin x="8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6.fntdata"/><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font" Target="fonts/font17.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1-01T16:10:25.265" idx="1">
    <p:pos x="6000" y="0"/>
    <p:text>can we fix Souvik's pic a bit. He looks a bit stretched.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download.eng.pnq.redhat.com/brewroot/packages/dpdk/16.11/5.el7fdb/x86_64/dpdk-tools-16.11-5.el7fdb.x86_64.rpm"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download-node-02.eng.bos.redhat.com/brewroot/packages/tuned/2.8.0/2.el7fdp/noarch/tuned-profiles-cpu-partitioning-2.8.0-2.el7fdp.noarch.rpm" TargetMode="External"/><Relationship Id="rId5" Type="http://schemas.openxmlformats.org/officeDocument/2006/relationships/hyperlink" Target="http://download-node-02.eng.bos.redhat.com/brewroot/packages/tuned/2.8.0/2.el7fdp/noarch/tuned-2.8.0-2.el7fdp.noarch.rpm" TargetMode="External"/><Relationship Id="rId4" Type="http://schemas.openxmlformats.org/officeDocument/2006/relationships/hyperlink" Target="http://download.eng.pnq.redhat.com/brewroot/packages/dpdk/16.11/5.el7fdb/x86_64/dpdk-16.11-5.el7fdb.x86_64.rp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Shape 1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1" name="Shape 108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r>
              <a:rPr lang="en-US" sz="1050" b="1" u="sng" dirty="0">
                <a:solidFill>
                  <a:srgbClr val="4C4C4C"/>
                </a:solidFill>
                <a:highlight>
                  <a:srgbClr val="FFFFFF"/>
                </a:highlight>
              </a:rPr>
              <a:t>Speaker Intro:</a:t>
            </a:r>
          </a:p>
          <a:p>
            <a:pPr lvl="0">
              <a:spcBef>
                <a:spcPts val="0"/>
              </a:spcBef>
              <a:buNone/>
            </a:pPr>
            <a:r>
              <a:rPr lang="en-US" sz="1050" dirty="0">
                <a:solidFill>
                  <a:srgbClr val="4C4C4C"/>
                </a:solidFill>
                <a:highlight>
                  <a:srgbClr val="FFFFFF"/>
                </a:highlight>
              </a:rPr>
              <a:t>Suyash Intro&lt;&gt;</a:t>
            </a:r>
          </a:p>
          <a:p>
            <a:pPr lvl="0">
              <a:spcBef>
                <a:spcPts val="0"/>
              </a:spcBef>
              <a:buNone/>
            </a:pPr>
            <a:r>
              <a:rPr lang="en-US" sz="1050" dirty="0">
                <a:solidFill>
                  <a:srgbClr val="4C4C4C"/>
                </a:solidFill>
                <a:highlight>
                  <a:srgbClr val="FFFFFF"/>
                </a:highlight>
              </a:rPr>
              <a:t>Souvik Intro &lt;&gt;</a:t>
            </a:r>
          </a:p>
          <a:p>
            <a:pPr lvl="0">
              <a:spcBef>
                <a:spcPts val="0"/>
              </a:spcBef>
              <a:buNone/>
            </a:pPr>
            <a:r>
              <a:rPr lang="en-US" sz="1050" dirty="0">
                <a:solidFill>
                  <a:srgbClr val="4C4C4C"/>
                </a:solidFill>
                <a:highlight>
                  <a:srgbClr val="FFFFFF"/>
                </a:highlight>
              </a:rPr>
              <a:t>Anita Intro&lt;&gt;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rgbClr val="4C4C4C"/>
              </a:solidFill>
              <a:highlight>
                <a:srgbClr val="FFFF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4C4C4C"/>
                </a:solidFill>
                <a:highlight>
                  <a:srgbClr val="FFFFFF"/>
                </a:highlight>
              </a:rPr>
              <a:t>Sonus and genband after merger are now Ribbon communications.</a:t>
            </a:r>
          </a:p>
          <a:p>
            <a:pPr lvl="0">
              <a:spcBef>
                <a:spcPts val="0"/>
              </a:spcBef>
              <a:buNone/>
            </a:pPr>
            <a:endParaRPr sz="1050" dirty="0">
              <a:solidFill>
                <a:srgbClr val="4C4C4C"/>
              </a:solidFill>
              <a:highlight>
                <a:srgbClr val="FFFFFF"/>
              </a:highlight>
            </a:endParaRPr>
          </a:p>
          <a:p>
            <a:pPr lvl="0">
              <a:spcBef>
                <a:spcPts val="0"/>
              </a:spcBef>
              <a:buNone/>
            </a:pPr>
            <a:r>
              <a:rPr lang="en-US" sz="1050" b="1" u="sng" dirty="0">
                <a:solidFill>
                  <a:srgbClr val="4C4C4C"/>
                </a:solidFill>
                <a:highlight>
                  <a:srgbClr val="FFFFFF"/>
                </a:highlight>
              </a:rPr>
              <a:t>Why are we here:</a:t>
            </a:r>
          </a:p>
          <a:p>
            <a:pPr lvl="0">
              <a:spcBef>
                <a:spcPts val="0"/>
              </a:spcBef>
              <a:buNone/>
            </a:pPr>
            <a:r>
              <a:rPr lang="en-US" sz="1050" dirty="0">
                <a:solidFill>
                  <a:srgbClr val="4C4C4C"/>
                </a:solidFill>
                <a:highlight>
                  <a:srgbClr val="FFFFFF"/>
                </a:highlight>
              </a:rPr>
              <a:t>In this presentation we Redhat and Sonus Networks are here to </a:t>
            </a:r>
            <a:r>
              <a:rPr lang="en-US" sz="1050" dirty="0" err="1">
                <a:solidFill>
                  <a:srgbClr val="4C4C4C"/>
                </a:solidFill>
                <a:highlight>
                  <a:srgbClr val="FFFFFF"/>
                </a:highlight>
              </a:rPr>
              <a:t>to</a:t>
            </a:r>
            <a:r>
              <a:rPr lang="en-US" sz="1050" dirty="0">
                <a:solidFill>
                  <a:srgbClr val="4C4C4C"/>
                </a:solidFill>
                <a:highlight>
                  <a:srgbClr val="FFFFFF"/>
                </a:highlight>
              </a:rPr>
              <a:t> talk about the advanced performance tuning configurations in both the OpenStack host and guest VM to achieve maximum performance and also share the learnings and best practices from the real world NFV Telco cloud deployments.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Shape 1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2" name="Shape 116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discuss iperf benchmarking vs Real time NFV Benchmarking</a:t>
            </a:r>
          </a:p>
        </p:txBody>
      </p:sp>
      <p:sp>
        <p:nvSpPr>
          <p:cNvPr id="1163" name="Shape 116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Shape 1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3" name="Shape 117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Cover High Availability and removed optimized.</a:t>
            </a:r>
          </a:p>
          <a:p>
            <a:pPr lvl="0">
              <a:spcBef>
                <a:spcPts val="0"/>
              </a:spcBef>
              <a:buNone/>
            </a:pPr>
            <a:r>
              <a:rPr lang="en-US"/>
              <a:t>carrier grade 5-9’s requirement</a:t>
            </a:r>
          </a:p>
          <a:p>
            <a:pPr lvl="0">
              <a:spcBef>
                <a:spcPts val="0"/>
              </a:spcBef>
              <a:buNone/>
            </a:pPr>
            <a:endParaRPr/>
          </a:p>
        </p:txBody>
      </p:sp>
      <p:sp>
        <p:nvSpPr>
          <p:cNvPr id="1174" name="Shape 117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Shape 11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1" name="Shape 118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r>
              <a:rPr lang="en-US"/>
              <a:t>Secure IOMMU and KSM .</a:t>
            </a:r>
          </a:p>
        </p:txBody>
      </p:sp>
      <p:sp>
        <p:nvSpPr>
          <p:cNvPr id="1182" name="Shape 118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Shape 11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0" name="Shape 119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Core segregation of network/signaling/oAM</a:t>
            </a:r>
          </a:p>
          <a:p>
            <a:pPr lvl="0" rtl="0">
              <a:spcBef>
                <a:spcPts val="0"/>
              </a:spcBef>
              <a:buNone/>
            </a:pPr>
            <a:r>
              <a:rPr lang="en-US"/>
              <a:t>Workload - network (virtio, etc)</a:t>
            </a:r>
          </a:p>
        </p:txBody>
      </p:sp>
      <p:sp>
        <p:nvSpPr>
          <p:cNvPr id="1191" name="Shape 1191"/>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Shape 1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8" name="Shape 119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1199" name="Shape 1199"/>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Shape 12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7" name="Shape 120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communicate this clearly  that SBC NFV optimized with this settings gives the maximum performance.</a:t>
            </a:r>
          </a:p>
        </p:txBody>
      </p:sp>
      <p:sp>
        <p:nvSpPr>
          <p:cNvPr id="1208" name="Shape 120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Shape 12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5" name="Shape 121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Update.</a:t>
            </a:r>
          </a:p>
        </p:txBody>
      </p:sp>
      <p:sp>
        <p:nvSpPr>
          <p:cNvPr id="1216" name="Shape 1216"/>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3" name="Shape 122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lnSpc>
                <a:spcPct val="100000"/>
              </a:lnSpc>
              <a:spcBef>
                <a:spcPts val="0"/>
              </a:spcBef>
              <a:buNone/>
            </a:pPr>
            <a:r>
              <a:rPr lang="en-US"/>
              <a:t>Cpu pinning - vcpu_pin_set in nova.conf</a:t>
            </a:r>
          </a:p>
          <a:p>
            <a:pPr lvl="0" rtl="0">
              <a:lnSpc>
                <a:spcPct val="100000"/>
              </a:lnSpc>
              <a:spcBef>
                <a:spcPts val="500"/>
              </a:spcBef>
              <a:spcAft>
                <a:spcPts val="600"/>
              </a:spcAft>
              <a:buClr>
                <a:schemeClr val="dk1"/>
              </a:buClr>
              <a:buSzPct val="91666"/>
              <a:buFont typeface="Arial"/>
              <a:buNone/>
            </a:pPr>
            <a:r>
              <a:rPr lang="en-US">
                <a:solidFill>
                  <a:srgbClr val="000000"/>
                </a:solidFill>
              </a:rPr>
              <a:t>hw:cpu_threads_policy=avoid|separate|isolate|prefer</a:t>
            </a:r>
          </a:p>
          <a:p>
            <a:pPr lvl="0" rtl="0">
              <a:lnSpc>
                <a:spcPct val="100000"/>
              </a:lnSpc>
              <a:spcBef>
                <a:spcPts val="500"/>
              </a:spcBef>
              <a:spcAft>
                <a:spcPts val="600"/>
              </a:spcAft>
              <a:buClr>
                <a:schemeClr val="dk1"/>
              </a:buClr>
              <a:buSzPct val="91666"/>
              <a:buFont typeface="Arial"/>
              <a:buNone/>
            </a:pPr>
            <a:r>
              <a:rPr lang="en-US">
                <a:solidFill>
                  <a:srgbClr val="000000"/>
                </a:solidFill>
              </a:rPr>
              <a:t>hw:cpu_policy=shared|dedicated</a:t>
            </a:r>
          </a:p>
          <a:p>
            <a:pPr lvl="0">
              <a:lnSpc>
                <a:spcPct val="100000"/>
              </a:lnSpc>
              <a:spcBef>
                <a:spcPts val="0"/>
              </a:spcBef>
              <a:buNone/>
            </a:pPr>
            <a:r>
              <a:rPr lang="en-US"/>
              <a:t>host-model host-pasthrough cpu_mode in nova.conf</a:t>
            </a:r>
          </a:p>
          <a:p>
            <a:pPr lvl="0">
              <a:lnSpc>
                <a:spcPct val="100000"/>
              </a:lnSpc>
              <a:spcBef>
                <a:spcPts val="0"/>
              </a:spcBef>
              <a:buNone/>
            </a:pPr>
            <a:r>
              <a:rPr lang="en-US"/>
              <a:t>virt_type= kvm</a:t>
            </a:r>
          </a:p>
          <a:p>
            <a:pPr lvl="0">
              <a:spcBef>
                <a:spcPts val="0"/>
              </a:spcBef>
              <a:buNone/>
            </a:pPr>
            <a:r>
              <a:rPr lang="en-US"/>
              <a:t>topology through flavor extra hw flags cpu_socket,cpu_cores,cpu_threads</a:t>
            </a:r>
          </a:p>
          <a:p>
            <a:pPr lvl="0" rtl="0">
              <a:spcBef>
                <a:spcPts val="0"/>
              </a:spcBef>
              <a:buNone/>
            </a:pPr>
            <a:endParaRPr/>
          </a:p>
        </p:txBody>
      </p:sp>
      <p:sp>
        <p:nvSpPr>
          <p:cNvPr id="1224" name="Shape 122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Shape 12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1" name="Shape 123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lnSpc>
                <a:spcPct val="100000"/>
              </a:lnSpc>
              <a:spcBef>
                <a:spcPts val="500"/>
              </a:spcBef>
              <a:spcAft>
                <a:spcPts val="600"/>
              </a:spcAft>
              <a:buClr>
                <a:schemeClr val="dk1"/>
              </a:buClr>
              <a:buSzPct val="91666"/>
              <a:buFont typeface="Arial"/>
              <a:buNone/>
            </a:pPr>
            <a:r>
              <a:rPr lang="en-US">
                <a:solidFill>
                  <a:srgbClr val="000000"/>
                </a:solidFill>
              </a:rPr>
              <a:t>hw:numa_nodes  	hw:numa_mempolicy=strict|preferred  	hw:numa_cpus.NN  	hw:numa_mem.NN</a:t>
            </a:r>
          </a:p>
          <a:p>
            <a:pPr lvl="0" rtl="0">
              <a:spcBef>
                <a:spcPts val="0"/>
              </a:spcBef>
              <a:buNone/>
            </a:pPr>
            <a:r>
              <a:rPr lang="en-US">
                <a:solidFill>
                  <a:srgbClr val="000000"/>
                </a:solidFill>
              </a:rPr>
              <a:t>hw:mem_page_size=small|large|any|2048|1048576</a:t>
            </a:r>
          </a:p>
        </p:txBody>
      </p:sp>
      <p:sp>
        <p:nvSpPr>
          <p:cNvPr id="1232" name="Shape 123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Shape 12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9" name="Shape 123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r>
              <a:rPr lang="en-US"/>
              <a:t>Anita - virtio, sriov, ovs-dpdk</a:t>
            </a:r>
          </a:p>
        </p:txBody>
      </p:sp>
      <p:sp>
        <p:nvSpPr>
          <p:cNvPr id="1240" name="Shape 124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Shape 10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3" name="Shape 10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896657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Shape 1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8" name="Shape 12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Anita- Example of Deployments.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Shape 1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1" name="Shape 1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dk1"/>
              </a:buClr>
              <a:buSzPct val="91666"/>
              <a:buFont typeface="Arial"/>
              <a:buNone/>
            </a:pPr>
            <a:r>
              <a:rPr lang="en-US"/>
              <a:t>Anita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Shape 1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0" name="Shape 14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00000"/>
              </a:lnSpc>
              <a:spcBef>
                <a:spcPts val="0"/>
              </a:spcBef>
              <a:buNone/>
            </a:pPr>
            <a:r>
              <a:rPr lang="en-US"/>
              <a:t>DPDK is about busy polling, active loop</a:t>
            </a:r>
          </a:p>
          <a:p>
            <a:pPr lvl="0" rtl="0">
              <a:lnSpc>
                <a:spcPct val="100000"/>
              </a:lnSpc>
              <a:spcBef>
                <a:spcPts val="0"/>
              </a:spcBef>
              <a:buNone/>
            </a:pPr>
            <a:r>
              <a:rPr lang="en-US"/>
              <a:t>DPDK is used in the hypervisor =&gt; OVS-DPDK for physical NICs and vhost-user ports polling</a:t>
            </a:r>
          </a:p>
          <a:p>
            <a:pPr lvl="0" rtl="0">
              <a:lnSpc>
                <a:spcPct val="100000"/>
              </a:lnSpc>
              <a:spcBef>
                <a:spcPts val="0"/>
              </a:spcBef>
              <a:buNone/>
            </a:pPr>
            <a:r>
              <a:rPr lang="en-US"/>
              <a:t>DPDK is used in the guest =&gt; legacy dataplane applications have been ported on DPDK, first natively, and now on virtIO PMD</a:t>
            </a:r>
          </a:p>
          <a:p>
            <a:pPr lvl="0" rtl="0">
              <a:lnSpc>
                <a:spcPct val="100000"/>
              </a:lnSpc>
              <a:spcBef>
                <a:spcPts val="0"/>
              </a:spcBef>
              <a:buNone/>
            </a:pPr>
            <a:r>
              <a:rPr lang="en-US"/>
              <a:t>We have many active loops (DPDK) and we have to make sure to have only one active loop per CPU, next slides will explains how</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Shape 1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6" name="Shape 14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Shape 1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0" name="Shape 159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Shape 1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2" name="Shape 16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indent="19050" rtl="0">
              <a:lnSpc>
                <a:spcPct val="115000"/>
              </a:lnSpc>
              <a:spcBef>
                <a:spcPts val="0"/>
              </a:spcBef>
              <a:buClr>
                <a:schemeClr val="dk1"/>
              </a:buClr>
              <a:buSzPct val="78571"/>
              <a:buFont typeface="Arial"/>
              <a:buNone/>
            </a:pPr>
            <a:r>
              <a:rPr lang="en-US" sz="1400">
                <a:solidFill>
                  <a:schemeClr val="dk1"/>
                </a:solidFill>
                <a:latin typeface="Proxima Nova"/>
                <a:ea typeface="Proxima Nova"/>
                <a:cs typeface="Proxima Nova"/>
                <a:sym typeface="Proxima Nova"/>
              </a:rPr>
              <a:t>Schedule VMs (VNFc) according to their need of SR-IOV devices: before this enhancement, VMs were scheduled regardless of their SR-IOV needs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Shape 1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9" name="Shape 163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Shape 17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4" name="Shape 17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Shape 18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4" name="Shape 186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1865" name="Shape 186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Shape 19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6" name="Shape 19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US" sz="1000" b="1">
                <a:solidFill>
                  <a:srgbClr val="FF0000"/>
                </a:solidFill>
              </a:rPr>
              <a:t>RFC2544 120 second trials 20 minute verify</a:t>
            </a:r>
          </a:p>
          <a:p>
            <a:pPr lvl="0" rtl="0">
              <a:lnSpc>
                <a:spcPct val="115000"/>
              </a:lnSpc>
              <a:spcBef>
                <a:spcPts val="0"/>
              </a:spcBef>
              <a:buNone/>
            </a:pPr>
            <a:r>
              <a:rPr lang="en-US" sz="1000" b="1">
                <a:solidFill>
                  <a:srgbClr val="000000"/>
                </a:solidFill>
              </a:rPr>
              <a:t>RPMs Used</a:t>
            </a:r>
          </a:p>
          <a:p>
            <a:pPr lvl="0" rtl="0">
              <a:lnSpc>
                <a:spcPct val="115000"/>
              </a:lnSpc>
              <a:spcBef>
                <a:spcPts val="0"/>
              </a:spcBef>
              <a:buNone/>
            </a:pPr>
            <a:r>
              <a:rPr lang="en-US" sz="1000" u="sng">
                <a:solidFill>
                  <a:schemeClr val="hlink"/>
                </a:solidFill>
                <a:hlinkClick r:id="rId3"/>
              </a:rPr>
              <a:t>dpdk-tools-16.11-5.el7fdb.x86_64.rpm</a:t>
            </a:r>
          </a:p>
          <a:p>
            <a:pPr lvl="0" rtl="0">
              <a:lnSpc>
                <a:spcPct val="115000"/>
              </a:lnSpc>
              <a:spcBef>
                <a:spcPts val="0"/>
              </a:spcBef>
              <a:buNone/>
            </a:pPr>
            <a:r>
              <a:rPr lang="en-US" sz="1000" u="sng">
                <a:solidFill>
                  <a:schemeClr val="hlink"/>
                </a:solidFill>
                <a:hlinkClick r:id="rId4"/>
              </a:rPr>
              <a:t>dpdk-16.11-5.el7fdb.x86_64.rpm</a:t>
            </a:r>
          </a:p>
          <a:p>
            <a:pPr lvl="0" rtl="0">
              <a:lnSpc>
                <a:spcPct val="115000"/>
              </a:lnSpc>
              <a:spcBef>
                <a:spcPts val="0"/>
              </a:spcBef>
              <a:buNone/>
            </a:pPr>
            <a:r>
              <a:rPr lang="en-US" sz="1000">
                <a:solidFill>
                  <a:srgbClr val="000000"/>
                </a:solidFill>
              </a:rPr>
              <a:t>openvswitch-2.7.2-1.git20170719.el7fdp.x86_64</a:t>
            </a:r>
          </a:p>
          <a:p>
            <a:pPr lvl="0" rtl="0">
              <a:lnSpc>
                <a:spcPct val="115000"/>
              </a:lnSpc>
              <a:spcBef>
                <a:spcPts val="0"/>
              </a:spcBef>
              <a:buNone/>
            </a:pPr>
            <a:r>
              <a:rPr lang="en-US" sz="1000">
                <a:solidFill>
                  <a:srgbClr val="000000"/>
                </a:solidFill>
              </a:rPr>
              <a:t>qemu-kvm-rhev-2.6.0-28.el7_3.9.x86_64</a:t>
            </a:r>
          </a:p>
          <a:p>
            <a:pPr lvl="0" rtl="0">
              <a:lnSpc>
                <a:spcPct val="115000"/>
              </a:lnSpc>
              <a:spcBef>
                <a:spcPts val="0"/>
              </a:spcBef>
              <a:buNone/>
            </a:pPr>
            <a:r>
              <a:rPr lang="en-US" sz="1000">
                <a:solidFill>
                  <a:srgbClr val="000000"/>
                </a:solidFill>
              </a:rPr>
              <a:t>qemu-kvm-common-rhev-2.6.0-28.el7_3.9.x86_64</a:t>
            </a:r>
          </a:p>
          <a:p>
            <a:pPr lvl="0" rtl="0">
              <a:lnSpc>
                <a:spcPct val="115000"/>
              </a:lnSpc>
              <a:spcBef>
                <a:spcPts val="0"/>
              </a:spcBef>
              <a:buNone/>
            </a:pPr>
            <a:r>
              <a:rPr lang="en-US" sz="1000">
                <a:solidFill>
                  <a:srgbClr val="000000"/>
                </a:solidFill>
              </a:rPr>
              <a:t>ipxe-roms-qemu-20160127-5.git6366fa7a.el7.noarch</a:t>
            </a:r>
          </a:p>
          <a:p>
            <a:pPr lvl="0" rtl="0">
              <a:lnSpc>
                <a:spcPct val="115000"/>
              </a:lnSpc>
              <a:spcBef>
                <a:spcPts val="0"/>
              </a:spcBef>
              <a:buNone/>
            </a:pPr>
            <a:r>
              <a:rPr lang="en-US" sz="1000">
                <a:solidFill>
                  <a:srgbClr val="000000"/>
                </a:solidFill>
              </a:rPr>
              <a:t>qemu-img-rhev-2.6.0-28.el7_3.9.x86_64</a:t>
            </a:r>
          </a:p>
          <a:p>
            <a:pPr lvl="0" rtl="0">
              <a:lnSpc>
                <a:spcPct val="115000"/>
              </a:lnSpc>
              <a:spcBef>
                <a:spcPts val="0"/>
              </a:spcBef>
              <a:buNone/>
            </a:pPr>
            <a:r>
              <a:rPr lang="en-US" sz="1000" u="sng">
                <a:solidFill>
                  <a:schemeClr val="hlink"/>
                </a:solidFill>
                <a:hlinkClick r:id="rId5"/>
              </a:rPr>
              <a:t>tuned-2.8.0-2.el7fdp.noarch.rpm</a:t>
            </a:r>
          </a:p>
          <a:p>
            <a:pPr lvl="0" rtl="0">
              <a:lnSpc>
                <a:spcPct val="115000"/>
              </a:lnSpc>
              <a:spcBef>
                <a:spcPts val="0"/>
              </a:spcBef>
              <a:buNone/>
            </a:pPr>
            <a:r>
              <a:rPr lang="en-US" sz="1000" u="sng">
                <a:solidFill>
                  <a:schemeClr val="hlink"/>
                </a:solidFill>
                <a:hlinkClick r:id="rId6"/>
              </a:rPr>
              <a:t>tuned-profiles-cpu-partitioning-2.8.0-2.el7fdp.noarch.rpm</a:t>
            </a:r>
          </a:p>
          <a:p>
            <a:pPr lvl="0" rtl="0">
              <a:lnSpc>
                <a:spcPct val="115000"/>
              </a:lnSpc>
              <a:spcBef>
                <a:spcPts val="0"/>
              </a:spcBef>
              <a:buNone/>
            </a:pPr>
            <a:r>
              <a:rPr lang="en-US" sz="1000" b="1">
                <a:solidFill>
                  <a:srgbClr val="000000"/>
                </a:solidFill>
              </a:rPr>
              <a:t>Host Info</a:t>
            </a:r>
          </a:p>
          <a:p>
            <a:pPr lvl="0" rtl="0">
              <a:lnSpc>
                <a:spcPct val="115000"/>
              </a:lnSpc>
              <a:spcBef>
                <a:spcPts val="0"/>
              </a:spcBef>
              <a:buNone/>
            </a:pPr>
            <a:r>
              <a:rPr lang="en-US" sz="1000">
                <a:solidFill>
                  <a:srgbClr val="000000"/>
                </a:solidFill>
              </a:rPr>
              <a:t>* OS: redhat 7.4 Maipo</a:t>
            </a:r>
          </a:p>
          <a:p>
            <a:pPr lvl="0" rtl="0">
              <a:lnSpc>
                <a:spcPct val="115000"/>
              </a:lnSpc>
              <a:spcBef>
                <a:spcPts val="0"/>
              </a:spcBef>
              <a:buNone/>
            </a:pPr>
            <a:r>
              <a:rPr lang="en-US" sz="1000">
                <a:solidFill>
                  <a:srgbClr val="000000"/>
                </a:solidFill>
              </a:rPr>
              <a:t>* Kernel Version: 3.10.0-693.el7.x86_64</a:t>
            </a:r>
          </a:p>
          <a:p>
            <a:pPr lvl="0" rtl="0">
              <a:lnSpc>
                <a:spcPct val="115000"/>
              </a:lnSpc>
              <a:spcBef>
                <a:spcPts val="0"/>
              </a:spcBef>
              <a:buNone/>
            </a:pPr>
            <a:r>
              <a:rPr lang="en-US" sz="1000">
                <a:solidFill>
                  <a:srgbClr val="000000"/>
                </a:solidFill>
              </a:rPr>
              <a:t>* NIC(s):</a:t>
            </a:r>
          </a:p>
          <a:p>
            <a:pPr lvl="0" rtl="0">
              <a:lnSpc>
                <a:spcPct val="115000"/>
              </a:lnSpc>
              <a:spcBef>
                <a:spcPts val="0"/>
              </a:spcBef>
              <a:buNone/>
            </a:pPr>
            <a:r>
              <a:rPr lang="en-US" sz="1000">
                <a:solidFill>
                  <a:srgbClr val="000000"/>
                </a:solidFill>
              </a:rPr>
              <a:t>* Intel Corporation 82599ES 10-Gigabit SFI/SFP+ Network Connection (rev 01)</a:t>
            </a:r>
          </a:p>
          <a:p>
            <a:pPr lvl="0" rtl="0">
              <a:lnSpc>
                <a:spcPct val="115000"/>
              </a:lnSpc>
              <a:spcBef>
                <a:spcPts val="0"/>
              </a:spcBef>
              <a:buNone/>
            </a:pPr>
            <a:r>
              <a:rPr lang="en-US" sz="1000">
                <a:solidFill>
                  <a:srgbClr val="000000"/>
                </a:solidFill>
              </a:rPr>
              <a:t>* Intel Corporation 82599ES 10-Gigabit SFI/SFP+ Network Connection (rev 01)</a:t>
            </a:r>
          </a:p>
          <a:p>
            <a:pPr lvl="0" rtl="0">
              <a:lnSpc>
                <a:spcPct val="115000"/>
              </a:lnSpc>
              <a:spcBef>
                <a:spcPts val="0"/>
              </a:spcBef>
              <a:buNone/>
            </a:pPr>
            <a:r>
              <a:rPr lang="en-US" sz="1000">
                <a:solidFill>
                  <a:srgbClr val="000000"/>
                </a:solidFill>
              </a:rPr>
              <a:t>* Board: Dell Inc. 072T6D [2 sockets]</a:t>
            </a:r>
          </a:p>
          <a:p>
            <a:pPr lvl="0" rtl="0">
              <a:lnSpc>
                <a:spcPct val="115000"/>
              </a:lnSpc>
              <a:spcBef>
                <a:spcPts val="0"/>
              </a:spcBef>
              <a:buNone/>
            </a:pPr>
            <a:r>
              <a:rPr lang="en-US" sz="1000">
                <a:solidFill>
                  <a:srgbClr val="000000"/>
                </a:solidFill>
              </a:rPr>
              <a:t>* CPU: Intel(R) Xeon(R) CPU E5-2650 v4 @ 2.20GHz</a:t>
            </a:r>
          </a:p>
          <a:p>
            <a:pPr lvl="0" rtl="0">
              <a:lnSpc>
                <a:spcPct val="115000"/>
              </a:lnSpc>
              <a:spcBef>
                <a:spcPts val="0"/>
              </a:spcBef>
              <a:buNone/>
            </a:pPr>
            <a:r>
              <a:rPr lang="en-US" sz="1000">
                <a:solidFill>
                  <a:srgbClr val="000000"/>
                </a:solidFill>
              </a:rPr>
              <a:t>* CPU cores: 48</a:t>
            </a:r>
          </a:p>
          <a:p>
            <a:pPr lvl="0" rtl="0">
              <a:lnSpc>
                <a:spcPct val="115000"/>
              </a:lnSpc>
              <a:spcBef>
                <a:spcPts val="0"/>
              </a:spcBef>
              <a:buNone/>
            </a:pPr>
            <a:r>
              <a:rPr lang="en-US" sz="1000">
                <a:solidFill>
                  <a:srgbClr val="000000"/>
                </a:solidFill>
              </a:rPr>
              <a:t>* Memory: 131811836 kB</a:t>
            </a:r>
          </a:p>
          <a:p>
            <a:pPr lvl="0" rtl="0">
              <a:lnSpc>
                <a:spcPct val="115000"/>
              </a:lnSpc>
              <a:spcBef>
                <a:spcPts val="0"/>
              </a:spcBef>
              <a:buNone/>
            </a:pPr>
            <a:r>
              <a:rPr lang="en-US" sz="1000" b="1">
                <a:solidFill>
                  <a:srgbClr val="000000"/>
                </a:solidFill>
              </a:rPr>
              <a:t>Guest Info</a:t>
            </a:r>
          </a:p>
          <a:p>
            <a:pPr lvl="0" rtl="0">
              <a:lnSpc>
                <a:spcPct val="115000"/>
              </a:lnSpc>
              <a:spcBef>
                <a:spcPts val="0"/>
              </a:spcBef>
              <a:buNone/>
            </a:pPr>
            <a:r>
              <a:rPr lang="en-US" sz="1000">
                <a:solidFill>
                  <a:srgbClr val="000000"/>
                </a:solidFill>
              </a:rPr>
              <a:t>* OS: redhat 7.4 Maipo</a:t>
            </a:r>
          </a:p>
          <a:p>
            <a:pPr lvl="0" rtl="0">
              <a:lnSpc>
                <a:spcPct val="115000"/>
              </a:lnSpc>
              <a:spcBef>
                <a:spcPts val="0"/>
              </a:spcBef>
              <a:buNone/>
            </a:pPr>
            <a:r>
              <a:rPr lang="en-US" sz="1000">
                <a:solidFill>
                  <a:srgbClr val="000000"/>
                </a:solidFill>
              </a:rPr>
              <a:t>* Kernel Version: 3.10.0-693.el7.x86_64</a:t>
            </a:r>
          </a:p>
          <a:p>
            <a:pPr lvl="0" rtl="0">
              <a:lnSpc>
                <a:spcPct val="115000"/>
              </a:lnSpc>
              <a:spcBef>
                <a:spcPts val="0"/>
              </a:spcBef>
              <a:buNone/>
            </a:pPr>
            <a:r>
              <a:rPr lang="en-US" sz="1000">
                <a:solidFill>
                  <a:srgbClr val="000000"/>
                </a:solidFill>
              </a:rPr>
              <a:t>CPU-partitioning profile</a:t>
            </a:r>
          </a:p>
          <a:p>
            <a:pPr lvl="0" rtl="0">
              <a:lnSpc>
                <a:spcPct val="115000"/>
              </a:lnSpc>
              <a:spcBef>
                <a:spcPts val="0"/>
              </a:spcBef>
              <a:buNone/>
            </a:pPr>
            <a:r>
              <a:rPr lang="en-US" sz="1000">
                <a:solidFill>
                  <a:srgbClr val="000000"/>
                </a:solidFill>
              </a:rPr>
              <a:t>dpdk 17.05</a:t>
            </a:r>
          </a:p>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Shape 10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7" name="Shape 109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1098" name="Shape 109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Shape 19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5" name="Shape 19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Shape 19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4" name="Shape 19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Shape 20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3" name="Shape 201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lnSpc>
                <a:spcPct val="115000"/>
              </a:lnSpc>
              <a:spcBef>
                <a:spcPts val="400"/>
              </a:spcBef>
              <a:spcAft>
                <a:spcPts val="600"/>
              </a:spcAft>
              <a:buNone/>
            </a:pPr>
            <a:r>
              <a:rPr lang="en-US">
                <a:solidFill>
                  <a:srgbClr val="146194"/>
                </a:solidFill>
              </a:rPr>
              <a:t>•</a:t>
            </a:r>
            <a:r>
              <a:rPr lang="en-US">
                <a:solidFill>
                  <a:srgbClr val="0F496F"/>
                </a:solidFill>
              </a:rPr>
              <a:t>hw_vif_multiqueue_enabled=true</a:t>
            </a:r>
          </a:p>
          <a:p>
            <a:pPr lvl="0" rtl="0">
              <a:lnSpc>
                <a:spcPct val="115000"/>
              </a:lnSpc>
              <a:spcBef>
                <a:spcPts val="400"/>
              </a:spcBef>
              <a:spcAft>
                <a:spcPts val="600"/>
              </a:spcAft>
              <a:buClr>
                <a:schemeClr val="dk1"/>
              </a:buClr>
              <a:buSzPct val="91666"/>
              <a:buFont typeface="Arial"/>
              <a:buNone/>
            </a:pPr>
            <a:r>
              <a:rPr lang="en-US">
                <a:solidFill>
                  <a:srgbClr val="0F496F"/>
                </a:solidFill>
              </a:rPr>
              <a:t>Special care should be taken in tuning this as high value can induce more latency of RT traffic.</a:t>
            </a:r>
          </a:p>
          <a:p>
            <a:pPr lvl="0" rtl="0">
              <a:spcBef>
                <a:spcPts val="0"/>
              </a:spcBef>
              <a:buNone/>
            </a:pPr>
            <a:endParaRPr/>
          </a:p>
        </p:txBody>
      </p:sp>
      <p:sp>
        <p:nvSpPr>
          <p:cNvPr id="2014" name="Shape 201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Shape 21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1" name="Shape 212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2122" name="Shape 212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Shape 21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60" name="Shape 2160"/>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2161" name="Shape 2161"/>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34</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Shape 21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1" name="Shape 212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2122" name="Shape 212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35</a:t>
            </a:fld>
            <a:endParaRPr lang="en-US"/>
          </a:p>
        </p:txBody>
      </p:sp>
    </p:spTree>
    <p:extLst>
      <p:ext uri="{BB962C8B-B14F-4D97-AF65-F5344CB8AC3E}">
        <p14:creationId xmlns:p14="http://schemas.microsoft.com/office/powerpoint/2010/main" val="1507771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Shape 21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4" name="Shape 217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175" name="Shape 217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Shape 21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2" name="Shape 218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183" name="Shape 218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Shape 21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9" name="Shape 218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190" name="Shape 219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Shape 21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6" name="Shape 219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197" name="Shape 219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Shape 11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5" name="Shape 110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1106" name="Shape 1106"/>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Shape 22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3" name="Shape 220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04" name="Shape 220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Shape 221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211" name="Shape 22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Shape 22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19" name="Shape 221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20" name="Shape 222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Shape 222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228" name="Shape 22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36" name="Shape 223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7" name="Shape 223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Shape 11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4" name="Shape 111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PSX to routing Engine</a:t>
            </a:r>
          </a:p>
          <a:p>
            <a:pPr lvl="0">
              <a:spcBef>
                <a:spcPts val="0"/>
              </a:spcBef>
              <a:buNone/>
            </a:pPr>
            <a:r>
              <a:rPr lang="en-US"/>
              <a:t>MRF replace with TSBC</a:t>
            </a:r>
          </a:p>
        </p:txBody>
      </p:sp>
      <p:sp>
        <p:nvSpPr>
          <p:cNvPr id="1115" name="Shape 111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Shape 1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3" name="Shape 112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285750" lvl="0" indent="-285750" rtl="0">
              <a:spcBef>
                <a:spcPts val="0"/>
              </a:spcBef>
              <a:buClr>
                <a:schemeClr val="dk2"/>
              </a:buClr>
              <a:buSzPct val="80000"/>
              <a:buFont typeface="Noto Sans Symbols"/>
              <a:buChar char="▶"/>
            </a:pPr>
            <a:r>
              <a:rPr lang="en-US" sz="2000" b="1">
                <a:solidFill>
                  <a:srgbClr val="0F486F"/>
                </a:solidFill>
                <a:latin typeface="Century Gothic"/>
                <a:ea typeface="Century Gothic"/>
                <a:cs typeface="Century Gothic"/>
                <a:sym typeface="Century Gothic"/>
              </a:rPr>
              <a:t>Network</a:t>
            </a:r>
          </a:p>
          <a:p>
            <a:pPr marL="742950" lvl="1" indent="-285750" rtl="0">
              <a:spcBef>
                <a:spcPts val="920"/>
              </a:spcBef>
              <a:buClr>
                <a:schemeClr val="dk2"/>
              </a:buClr>
              <a:buSzPct val="80000"/>
              <a:buFont typeface="Noto Sans Symbols"/>
              <a:buChar char="▶"/>
            </a:pPr>
            <a:r>
              <a:rPr lang="en-US" sz="1600">
                <a:solidFill>
                  <a:srgbClr val="0F486F"/>
                </a:solidFill>
                <a:latin typeface="Century Gothic"/>
                <a:ea typeface="Century Gothic"/>
                <a:cs typeface="Century Gothic"/>
                <a:sym typeface="Century Gothic"/>
              </a:rPr>
              <a:t>Evolving by becoming commoditized and programmable  </a:t>
            </a:r>
          </a:p>
          <a:p>
            <a:pPr marL="742950" lvl="1" indent="-285750" rtl="0">
              <a:spcBef>
                <a:spcPts val="920"/>
              </a:spcBef>
              <a:buClr>
                <a:schemeClr val="dk2"/>
              </a:buClr>
              <a:buSzPct val="80000"/>
              <a:buFont typeface="Noto Sans Symbols"/>
              <a:buChar char="▶"/>
            </a:pPr>
            <a:r>
              <a:rPr lang="en-US" sz="1600">
                <a:solidFill>
                  <a:srgbClr val="0F486F"/>
                </a:solidFill>
                <a:latin typeface="Century Gothic"/>
                <a:ea typeface="Century Gothic"/>
                <a:cs typeface="Century Gothic"/>
                <a:sym typeface="Century Gothic"/>
              </a:rPr>
              <a:t>Data center and Software Defined networks</a:t>
            </a:r>
          </a:p>
          <a:p>
            <a:pPr marL="285750" lvl="0" indent="-285750" rtl="0">
              <a:spcBef>
                <a:spcPts val="1000"/>
              </a:spcBef>
              <a:buClr>
                <a:schemeClr val="dk2"/>
              </a:buClr>
              <a:buSzPct val="80000"/>
              <a:buFont typeface="Noto Sans Symbols"/>
              <a:buChar char="▶"/>
            </a:pPr>
            <a:r>
              <a:rPr lang="en-US" sz="2000" b="1">
                <a:solidFill>
                  <a:srgbClr val="0F486F"/>
                </a:solidFill>
                <a:latin typeface="Century Gothic"/>
                <a:ea typeface="Century Gothic"/>
                <a:cs typeface="Century Gothic"/>
                <a:sym typeface="Century Gothic"/>
              </a:rPr>
              <a:t>Traffic pattern </a:t>
            </a:r>
          </a:p>
          <a:p>
            <a:pPr marL="742950" lvl="1" indent="-285750" rtl="0">
              <a:spcBef>
                <a:spcPts val="920"/>
              </a:spcBef>
              <a:buClr>
                <a:schemeClr val="dk2"/>
              </a:buClr>
              <a:buSzPct val="80000"/>
              <a:buFont typeface="Noto Sans Symbols"/>
              <a:buChar char="▶"/>
            </a:pPr>
            <a:r>
              <a:rPr lang="en-US" sz="1600">
                <a:solidFill>
                  <a:srgbClr val="0F486F"/>
                </a:solidFill>
                <a:latin typeface="Century Gothic"/>
                <a:ea typeface="Century Gothic"/>
                <a:cs typeface="Century Gothic"/>
                <a:sym typeface="Century Gothic"/>
              </a:rPr>
              <a:t>Evolving from an audio centric session to a multi-media session</a:t>
            </a:r>
          </a:p>
          <a:p>
            <a:pPr marL="285750" lvl="0" indent="-285750" rtl="0">
              <a:spcBef>
                <a:spcPts val="1000"/>
              </a:spcBef>
              <a:buClr>
                <a:schemeClr val="dk2"/>
              </a:buClr>
              <a:buSzPct val="80000"/>
              <a:buFont typeface="Noto Sans Symbols"/>
              <a:buChar char="▶"/>
            </a:pPr>
            <a:r>
              <a:rPr lang="en-US" sz="2000" b="1">
                <a:solidFill>
                  <a:srgbClr val="0F486F"/>
                </a:solidFill>
                <a:latin typeface="Century Gothic"/>
                <a:ea typeface="Century Gothic"/>
                <a:cs typeface="Century Gothic"/>
                <a:sym typeface="Century Gothic"/>
              </a:rPr>
              <a:t>No Vendor Lock-down with Custom H/W</a:t>
            </a:r>
          </a:p>
          <a:p>
            <a:pPr marL="742950" lvl="1" indent="-285750" rtl="0">
              <a:spcBef>
                <a:spcPts val="920"/>
              </a:spcBef>
              <a:buClr>
                <a:schemeClr val="dk2"/>
              </a:buClr>
              <a:buSzPct val="80000"/>
              <a:buFont typeface="Noto Sans Symbols"/>
              <a:buChar char="▶"/>
            </a:pPr>
            <a:r>
              <a:rPr lang="en-US" sz="1600">
                <a:solidFill>
                  <a:srgbClr val="0F486F"/>
                </a:solidFill>
                <a:latin typeface="Century Gothic"/>
                <a:ea typeface="Century Gothic"/>
                <a:cs typeface="Century Gothic"/>
                <a:sym typeface="Century Gothic"/>
              </a:rPr>
              <a:t>Moving from a custom hardware to a virtualized(COTS server) to  cloud environment.</a:t>
            </a:r>
          </a:p>
          <a:p>
            <a:pPr marL="285750" lvl="0" indent="-285750" rtl="0">
              <a:spcBef>
                <a:spcPts val="1000"/>
              </a:spcBef>
              <a:buClr>
                <a:schemeClr val="dk2"/>
              </a:buClr>
              <a:buSzPct val="80000"/>
              <a:buFont typeface="Noto Sans Symbols"/>
              <a:buChar char="▶"/>
            </a:pPr>
            <a:r>
              <a:rPr lang="en-US" sz="2000" b="1">
                <a:solidFill>
                  <a:srgbClr val="0F486F"/>
                </a:solidFill>
                <a:latin typeface="Century Gothic"/>
                <a:ea typeface="Century Gothic"/>
                <a:cs typeface="Century Gothic"/>
                <a:sym typeface="Century Gothic"/>
              </a:rPr>
              <a:t>Customers building large data center to support Horizontal &amp; Vertical Scaling.</a:t>
            </a:r>
          </a:p>
          <a:p>
            <a:pPr lvl="0">
              <a:spcBef>
                <a:spcPts val="0"/>
              </a:spcBef>
              <a:buNone/>
            </a:pPr>
            <a:endParaRPr/>
          </a:p>
        </p:txBody>
      </p:sp>
      <p:sp>
        <p:nvSpPr>
          <p:cNvPr id="1124" name="Shape 112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Shape 11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4" name="Shape 113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1135" name="Shape 113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Shape 11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2" name="Shape 114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1143" name="Shape 114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Shape 11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1" name="Shape 115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a:t>downlink -&gt; what we receive (packets) -&gt; web ( downlink) -&gt; writing is more , reading is less.</a:t>
            </a:r>
          </a:p>
          <a:p>
            <a:pPr lvl="0">
              <a:spcBef>
                <a:spcPts val="0"/>
              </a:spcBef>
              <a:buNone/>
            </a:pPr>
            <a:r>
              <a:rPr lang="en-US"/>
              <a:t>Transmit -&gt; uplink</a:t>
            </a:r>
          </a:p>
          <a:p>
            <a:pPr lvl="0">
              <a:spcBef>
                <a:spcPts val="0"/>
              </a:spcBef>
              <a:buNone/>
            </a:pPr>
            <a:r>
              <a:rPr lang="en-US"/>
              <a:t>UDP/SRTP</a:t>
            </a:r>
          </a:p>
          <a:p>
            <a:pPr lvl="0">
              <a:spcBef>
                <a:spcPts val="0"/>
              </a:spcBef>
              <a:buNone/>
            </a:pPr>
            <a:endParaRPr/>
          </a:p>
          <a:p>
            <a:pPr lvl="0">
              <a:spcBef>
                <a:spcPts val="0"/>
              </a:spcBef>
              <a:buNone/>
            </a:pPr>
            <a:endParaRPr/>
          </a:p>
        </p:txBody>
      </p:sp>
      <p:sp>
        <p:nvSpPr>
          <p:cNvPr id="1152" name="Shape 115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8.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8.xml"/><Relationship Id="rId5" Type="http://schemas.openxmlformats.org/officeDocument/2006/relationships/image" Target="../media/image20.png"/><Relationship Id="rId4"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4212" y="685799"/>
            <a:ext cx="8001000" cy="2971800"/>
          </a:xfrm>
          <a:prstGeom prst="rect">
            <a:avLst/>
          </a:prstGeom>
          <a:noFill/>
          <a:ln>
            <a:noFill/>
          </a:ln>
        </p:spPr>
        <p:txBody>
          <a:bodyPr wrap="square" lIns="91425" tIns="91425" rIns="91425" bIns="91425" anchor="b" anchorCtr="0"/>
          <a:lstStyle>
            <a:lvl1pPr marL="0" marR="0" lvl="0" indent="0" algn="l" rtl="0">
              <a:spcBef>
                <a:spcPts val="0"/>
              </a:spcBef>
              <a:buClr>
                <a:schemeClr val="lt1"/>
              </a:buClr>
              <a:buSzPct val="100000"/>
              <a:buFont typeface="Century Gothic"/>
              <a:buNone/>
              <a:defRPr sz="48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24" name="Shape 24"/>
          <p:cNvSpPr txBox="1">
            <a:spLocks noGrp="1"/>
          </p:cNvSpPr>
          <p:nvPr>
            <p:ph type="subTitle" idx="1"/>
          </p:nvPr>
        </p:nvSpPr>
        <p:spPr>
          <a:xfrm>
            <a:off x="684212" y="3843867"/>
            <a:ext cx="6400800" cy="1947300"/>
          </a:xfrm>
          <a:prstGeom prst="rect">
            <a:avLst/>
          </a:prstGeom>
          <a:noFill/>
          <a:ln>
            <a:noFill/>
          </a:ln>
        </p:spPr>
        <p:txBody>
          <a:bodyPr wrap="square" lIns="91425" tIns="91425" rIns="91425" bIns="91425" anchor="t" anchorCtr="0"/>
          <a:lstStyle>
            <a:lvl1pPr marL="0" marR="0" lvl="0" indent="0" algn="l" rtl="0">
              <a:spcBef>
                <a:spcPts val="420"/>
              </a:spcBef>
              <a:spcAft>
                <a:spcPts val="600"/>
              </a:spcAft>
              <a:buClr>
                <a:schemeClr val="lt1"/>
              </a:buClr>
              <a:buSzPct val="79999"/>
              <a:buFont typeface="Noto Sans Symbols"/>
              <a:buNone/>
              <a:defRPr sz="2100" b="0" i="0" u="none" strike="noStrike" cap="none">
                <a:solidFill>
                  <a:srgbClr val="0F486F"/>
                </a:solidFill>
                <a:latin typeface="Century Gothic"/>
                <a:ea typeface="Century Gothic"/>
                <a:cs typeface="Century Gothic"/>
                <a:sym typeface="Century Gothic"/>
              </a:defRPr>
            </a:lvl1pPr>
            <a:lvl2pPr marL="457200" marR="0" lvl="1" indent="0" algn="ctr" rtl="0">
              <a:spcBef>
                <a:spcPts val="360"/>
              </a:spcBef>
              <a:spcAft>
                <a:spcPts val="600"/>
              </a:spcAft>
              <a:buClr>
                <a:schemeClr val="lt1"/>
              </a:buClr>
              <a:buSzPct val="79999"/>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ctr" rtl="0">
              <a:spcBef>
                <a:spcPts val="320"/>
              </a:spcBef>
              <a:spcAft>
                <a:spcPts val="600"/>
              </a:spcAft>
              <a:buClr>
                <a:schemeClr val="lt1"/>
              </a:buClr>
              <a:buSzPct val="8000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ctr"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ctr"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ctr"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ctr"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ctr"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ctr"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cxnSp>
        <p:nvCxnSpPr>
          <p:cNvPr id="25" name="Shape 25"/>
          <p:cNvCxnSpPr/>
          <p:nvPr/>
        </p:nvCxnSpPr>
        <p:spPr>
          <a:xfrm flipH="1">
            <a:off x="8228012" y="8467"/>
            <a:ext cx="3810000" cy="3810000"/>
          </a:xfrm>
          <a:prstGeom prst="straightConnector1">
            <a:avLst/>
          </a:prstGeom>
          <a:noFill/>
          <a:ln w="12700" cap="flat" cmpd="sng">
            <a:solidFill>
              <a:schemeClr val="lt1"/>
            </a:solidFill>
            <a:prstDash val="solid"/>
            <a:round/>
            <a:headEnd type="none" w="med" len="med"/>
            <a:tailEnd type="none" w="med" len="med"/>
          </a:ln>
        </p:spPr>
      </p:cxnSp>
      <p:cxnSp>
        <p:nvCxnSpPr>
          <p:cNvPr id="26" name="Shape 26"/>
          <p:cNvCxnSpPr/>
          <p:nvPr/>
        </p:nvCxnSpPr>
        <p:spPr>
          <a:xfrm flipH="1">
            <a:off x="6108125" y="91545"/>
            <a:ext cx="6080700" cy="6080700"/>
          </a:xfrm>
          <a:prstGeom prst="straightConnector1">
            <a:avLst/>
          </a:prstGeom>
          <a:noFill/>
          <a:ln w="12700" cap="flat" cmpd="sng">
            <a:solidFill>
              <a:schemeClr val="lt1"/>
            </a:solidFill>
            <a:prstDash val="solid"/>
            <a:round/>
            <a:headEnd type="none" w="med" len="med"/>
            <a:tailEnd type="none" w="med" len="med"/>
          </a:ln>
        </p:spPr>
      </p:cxnSp>
      <p:cxnSp>
        <p:nvCxnSpPr>
          <p:cNvPr id="27" name="Shape 27"/>
          <p:cNvCxnSpPr/>
          <p:nvPr/>
        </p:nvCxnSpPr>
        <p:spPr>
          <a:xfrm flipH="1">
            <a:off x="7235825" y="228600"/>
            <a:ext cx="4953000" cy="4953000"/>
          </a:xfrm>
          <a:prstGeom prst="straightConnector1">
            <a:avLst/>
          </a:prstGeom>
          <a:noFill/>
          <a:ln w="12700" cap="flat" cmpd="sng">
            <a:solidFill>
              <a:schemeClr val="lt1"/>
            </a:solidFill>
            <a:prstDash val="solid"/>
            <a:round/>
            <a:headEnd type="none" w="med" len="med"/>
            <a:tailEnd type="none" w="med" len="med"/>
          </a:ln>
        </p:spPr>
      </p:cxnSp>
      <p:cxnSp>
        <p:nvCxnSpPr>
          <p:cNvPr id="28" name="Shape 28"/>
          <p:cNvCxnSpPr/>
          <p:nvPr/>
        </p:nvCxnSpPr>
        <p:spPr>
          <a:xfrm flipH="1">
            <a:off x="7335726" y="32278"/>
            <a:ext cx="4853100" cy="4853100"/>
          </a:xfrm>
          <a:prstGeom prst="straightConnector1">
            <a:avLst/>
          </a:prstGeom>
          <a:noFill/>
          <a:ln w="31750" cap="flat" cmpd="sng">
            <a:solidFill>
              <a:schemeClr val="lt1"/>
            </a:solidFill>
            <a:prstDash val="solid"/>
            <a:round/>
            <a:headEnd type="none" w="med" len="med"/>
            <a:tailEnd type="none" w="med" len="med"/>
          </a:ln>
        </p:spPr>
      </p:cxnSp>
      <p:cxnSp>
        <p:nvCxnSpPr>
          <p:cNvPr id="29" name="Shape 29"/>
          <p:cNvCxnSpPr/>
          <p:nvPr/>
        </p:nvCxnSpPr>
        <p:spPr>
          <a:xfrm flipH="1">
            <a:off x="7845425" y="609601"/>
            <a:ext cx="4343400" cy="4343400"/>
          </a:xfrm>
          <a:prstGeom prst="straightConnector1">
            <a:avLst/>
          </a:prstGeom>
          <a:noFill/>
          <a:ln w="31750" cap="flat" cmpd="sng">
            <a:solidFill>
              <a:schemeClr val="l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84212" y="4487332"/>
            <a:ext cx="8534400" cy="1507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76" name="Shape 76"/>
          <p:cNvSpPr>
            <a:spLocks noGrp="1"/>
          </p:cNvSpPr>
          <p:nvPr>
            <p:ph type="pic" idx="2"/>
          </p:nvPr>
        </p:nvSpPr>
        <p:spPr>
          <a:xfrm>
            <a:off x="685800" y="533400"/>
            <a:ext cx="10818900" cy="3124200"/>
          </a:xfrm>
          <a:prstGeom prst="snip2DiagRect">
            <a:avLst>
              <a:gd name="adj1" fmla="val 10815"/>
              <a:gd name="adj2" fmla="val 0"/>
            </a:avLst>
          </a:prstGeom>
          <a:noFill/>
          <a:ln w="15875" cap="flat" cmpd="sng">
            <a:solidFill>
              <a:schemeClr val="lt1">
                <a:alpha val="40000"/>
              </a:schemeClr>
            </a:solidFill>
            <a:prstDash val="solid"/>
            <a:round/>
            <a:headEnd type="none" w="med" len="med"/>
            <a:tailEnd type="none" w="med" len="med"/>
          </a:ln>
        </p:spPr>
        <p:txBody>
          <a:bodyPr wrap="square" lIns="91425" tIns="91425" rIns="91425" bIns="91425" anchor="t" anchorCtr="0"/>
          <a:lstStyle>
            <a:lvl1pPr marL="0" marR="0" lvl="0" indent="0" algn="ctr"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1pPr>
            <a:lvl2pPr marL="457200" marR="0" lvl="1"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3pPr>
            <a:lvl4pPr marL="1371600" marR="0" lvl="3"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4pPr>
            <a:lvl5pPr marL="1828800" marR="0" lvl="4"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5pPr>
            <a:lvl6pPr marL="2286000" marR="0" lvl="5"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6pPr>
            <a:lvl7pPr marL="2743200" marR="0" lvl="6"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7pPr>
            <a:lvl8pPr marL="3200400" marR="0" lvl="7"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8pPr>
            <a:lvl9pPr marL="3657600" marR="0" lvl="8"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9pPr>
          </a:lstStyle>
          <a:p>
            <a:endParaRPr/>
          </a:p>
        </p:txBody>
      </p:sp>
      <p:sp>
        <p:nvSpPr>
          <p:cNvPr id="77" name="Shape 77"/>
          <p:cNvSpPr txBox="1">
            <a:spLocks noGrp="1"/>
          </p:cNvSpPr>
          <p:nvPr>
            <p:ph type="body" idx="1"/>
          </p:nvPr>
        </p:nvSpPr>
        <p:spPr>
          <a:xfrm>
            <a:off x="914402" y="3843867"/>
            <a:ext cx="8304300" cy="457200"/>
          </a:xfrm>
          <a:prstGeom prst="rect">
            <a:avLst/>
          </a:prstGeom>
          <a:noFill/>
          <a:ln>
            <a:noFill/>
          </a:ln>
        </p:spPr>
        <p:txBody>
          <a:bodyPr wrap="square" lIns="91425" tIns="91425" rIns="91425" bIns="91425" anchor="t" anchorCtr="0"/>
          <a:lstStyle>
            <a:lvl1pPr marL="0" marR="0" lvl="0"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1pPr>
            <a:lvl2pPr marL="457200" marR="0" lvl="1" indent="0" algn="l" rtl="0">
              <a:spcBef>
                <a:spcPts val="360"/>
              </a:spcBef>
              <a:spcAft>
                <a:spcPts val="600"/>
              </a:spcAft>
              <a:buClr>
                <a:schemeClr val="lt1"/>
              </a:buClr>
              <a:buSzPct val="79999"/>
              <a:buFont typeface="Noto Sans Symbols"/>
              <a:buNone/>
              <a:defRPr sz="1800" b="0" i="0" u="none" strike="noStrike" cap="none">
                <a:solidFill>
                  <a:srgbClr val="0F486F"/>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3pPr>
            <a:lvl4pPr marL="1371600" marR="0" lvl="3" indent="0" algn="l" rtl="0">
              <a:spcBef>
                <a:spcPts val="280"/>
              </a:spcBef>
              <a:spcAft>
                <a:spcPts val="600"/>
              </a:spcAft>
              <a:buClr>
                <a:schemeClr val="lt1"/>
              </a:buClr>
              <a:buSzPct val="80000"/>
              <a:buFont typeface="Noto Sans Symbols"/>
              <a:buNone/>
              <a:defRPr sz="1400" b="0" i="0" u="none" strike="noStrike" cap="none">
                <a:solidFill>
                  <a:srgbClr val="0F486F"/>
                </a:solidFill>
                <a:latin typeface="Century Gothic"/>
                <a:ea typeface="Century Gothic"/>
                <a:cs typeface="Century Gothic"/>
                <a:sym typeface="Century Gothic"/>
              </a:defRPr>
            </a:lvl4pPr>
            <a:lvl5pPr marL="1828800" marR="0" lvl="4" indent="0" algn="l" rtl="0">
              <a:spcBef>
                <a:spcPts val="280"/>
              </a:spcBef>
              <a:spcAft>
                <a:spcPts val="600"/>
              </a:spcAft>
              <a:buClr>
                <a:schemeClr val="lt1"/>
              </a:buClr>
              <a:buSzPct val="80000"/>
              <a:buFont typeface="Noto Sans Symbols"/>
              <a:buNone/>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78" name="Shape 78"/>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9" name="Shape 79"/>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0" name="Shape 80"/>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red">
    <p:spTree>
      <p:nvGrpSpPr>
        <p:cNvPr id="1" name="Shape 713"/>
        <p:cNvGrpSpPr/>
        <p:nvPr/>
      </p:nvGrpSpPr>
      <p:grpSpPr>
        <a:xfrm>
          <a:off x="0" y="0"/>
          <a:ext cx="0" cy="0"/>
          <a:chOff x="0" y="0"/>
          <a:chExt cx="0" cy="0"/>
        </a:xfrm>
      </p:grpSpPr>
      <p:pic>
        <p:nvPicPr>
          <p:cNvPr id="714" name="Shape 714" descr="Screen Shot 2016-06-13 at 11.56.27 am.png"/>
          <p:cNvPicPr preferRelativeResize="0"/>
          <p:nvPr/>
        </p:nvPicPr>
        <p:blipFill rotWithShape="1">
          <a:blip r:embed="rId2">
            <a:alphaModFix/>
          </a:blip>
          <a:srcRect l="556"/>
          <a:stretch/>
        </p:blipFill>
        <p:spPr>
          <a:xfrm>
            <a:off x="0" y="0"/>
            <a:ext cx="12192000" cy="6888000"/>
          </a:xfrm>
          <a:prstGeom prst="rect">
            <a:avLst/>
          </a:prstGeom>
          <a:noFill/>
          <a:ln>
            <a:noFill/>
          </a:ln>
        </p:spPr>
      </p:pic>
      <p:sp>
        <p:nvSpPr>
          <p:cNvPr id="715" name="Shape 715"/>
          <p:cNvSpPr txBox="1">
            <a:spLocks noGrp="1"/>
          </p:cNvSpPr>
          <p:nvPr>
            <p:ph type="body" idx="1"/>
          </p:nvPr>
        </p:nvSpPr>
        <p:spPr>
          <a:xfrm>
            <a:off x="692380" y="4241800"/>
            <a:ext cx="6318000" cy="507900"/>
          </a:xfrm>
          <a:prstGeom prst="rect">
            <a:avLst/>
          </a:prstGeom>
          <a:noFill/>
          <a:ln>
            <a:noFill/>
          </a:ln>
        </p:spPr>
        <p:txBody>
          <a:bodyPr wrap="square" lIns="121900" tIns="121900" rIns="121900" bIns="121900" anchor="t" anchorCtr="0"/>
          <a:lstStyle>
            <a:lvl1pPr marL="0" marR="0" lvl="0" indent="0" algn="l" rtl="0">
              <a:lnSpc>
                <a:spcPct val="90000"/>
              </a:lnSpc>
              <a:spcBef>
                <a:spcPts val="0"/>
              </a:spcBef>
              <a:spcAft>
                <a:spcPts val="500"/>
              </a:spcAft>
              <a:buClr>
                <a:schemeClr val="dk1"/>
              </a:buClr>
              <a:buFont typeface="Proxima Nova"/>
              <a:buNone/>
              <a:defRPr sz="2400" b="0" i="0" u="none" strike="noStrike" cap="none">
                <a:solidFill>
                  <a:srgbClr val="FFFFFF"/>
                </a:solidFill>
                <a:latin typeface="Arial"/>
                <a:ea typeface="Arial"/>
                <a:cs typeface="Arial"/>
                <a:sym typeface="Arial"/>
              </a:defRPr>
            </a:lvl1pPr>
            <a:lvl2pPr marL="1003300" marR="0" lvl="1" indent="-393700" algn="l" rtl="0">
              <a:lnSpc>
                <a:spcPct val="115000"/>
              </a:lnSpc>
              <a:spcBef>
                <a:spcPts val="0"/>
              </a:spcBef>
              <a:spcAft>
                <a:spcPts val="1600"/>
              </a:spcAft>
              <a:buClr>
                <a:schemeClr val="dk1"/>
              </a:buClr>
              <a:buFont typeface="Proxima Nova"/>
              <a:buNone/>
              <a:defRPr sz="3700" b="0" i="0" u="none" strike="noStrike" cap="none">
                <a:solidFill>
                  <a:srgbClr val="FFFFFF"/>
                </a:solidFill>
                <a:latin typeface="Arial"/>
                <a:ea typeface="Arial"/>
                <a:cs typeface="Arial"/>
                <a:sym typeface="Arial"/>
              </a:defRPr>
            </a:lvl2pPr>
            <a:lvl3pPr marL="1524000" marR="0" lvl="2" indent="-304800" algn="l" rtl="0">
              <a:lnSpc>
                <a:spcPct val="115000"/>
              </a:lnSpc>
              <a:spcBef>
                <a:spcPts val="0"/>
              </a:spcBef>
              <a:spcAft>
                <a:spcPts val="1200"/>
              </a:spcAft>
              <a:buClr>
                <a:schemeClr val="dk1"/>
              </a:buClr>
              <a:buFont typeface="Proxima Nova"/>
              <a:buNone/>
              <a:defRPr sz="3200" b="0" i="0" u="none" strike="noStrike" cap="none">
                <a:solidFill>
                  <a:srgbClr val="FFFFFF"/>
                </a:solidFill>
                <a:latin typeface="Arial"/>
                <a:ea typeface="Arial"/>
                <a:cs typeface="Arial"/>
                <a:sym typeface="Arial"/>
              </a:defRPr>
            </a:lvl3pPr>
            <a:lvl4pPr marL="2133600" marR="0" lvl="3" indent="-304800" algn="l" rtl="0">
              <a:lnSpc>
                <a:spcPct val="115000"/>
              </a:lnSpc>
              <a:spcBef>
                <a:spcPts val="0"/>
              </a:spcBef>
              <a:spcAft>
                <a:spcPts val="800"/>
              </a:spcAft>
              <a:buClr>
                <a:schemeClr val="dk1"/>
              </a:buClr>
              <a:buFont typeface="Proxima Nova"/>
              <a:buNone/>
              <a:defRPr sz="2700" b="0" i="0" u="none" strike="noStrike" cap="none">
                <a:solidFill>
                  <a:srgbClr val="FFFFFF"/>
                </a:solidFill>
                <a:latin typeface="Arial"/>
                <a:ea typeface="Arial"/>
                <a:cs typeface="Arial"/>
                <a:sym typeface="Arial"/>
              </a:defRPr>
            </a:lvl4pPr>
            <a:lvl5pPr marL="2743200" marR="0" lvl="4" indent="-30480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5pPr>
            <a:lvl6pPr marL="0" marR="0" lvl="5"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6pPr>
            <a:lvl7pPr marL="0" marR="0" lvl="6"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7pPr>
            <a:lvl8pPr marL="0" marR="0" lvl="7"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8pPr>
            <a:lvl9pPr marL="0" marR="0" lvl="8"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9pPr>
          </a:lstStyle>
          <a:p>
            <a:endParaRPr/>
          </a:p>
        </p:txBody>
      </p:sp>
      <p:pic>
        <p:nvPicPr>
          <p:cNvPr id="716" name="Shape 716" descr="Red Hat Logo.png"/>
          <p:cNvPicPr preferRelativeResize="0"/>
          <p:nvPr/>
        </p:nvPicPr>
        <p:blipFill rotWithShape="1">
          <a:blip r:embed="rId3">
            <a:alphaModFix/>
          </a:blip>
          <a:srcRect/>
          <a:stretch/>
        </p:blipFill>
        <p:spPr>
          <a:xfrm>
            <a:off x="9144000" y="436464"/>
            <a:ext cx="2641500" cy="849600"/>
          </a:xfrm>
          <a:prstGeom prst="rect">
            <a:avLst/>
          </a:prstGeom>
          <a:noFill/>
          <a:ln>
            <a:noFill/>
          </a:ln>
        </p:spPr>
      </p:pic>
      <p:pic>
        <p:nvPicPr>
          <p:cNvPr id="717" name="Shape 717"/>
          <p:cNvPicPr preferRelativeResize="0"/>
          <p:nvPr/>
        </p:nvPicPr>
        <p:blipFill rotWithShape="1">
          <a:blip r:embed="rId4">
            <a:alphaModFix/>
          </a:blip>
          <a:srcRect/>
          <a:stretch/>
        </p:blipFill>
        <p:spPr>
          <a:xfrm>
            <a:off x="692383" y="2514600"/>
            <a:ext cx="6336900" cy="1422300"/>
          </a:xfrm>
          <a:prstGeom prst="rect">
            <a:avLst/>
          </a:prstGeom>
          <a:noFill/>
          <a:ln>
            <a:noFill/>
          </a:ln>
        </p:spPr>
      </p:pic>
      <p:pic>
        <p:nvPicPr>
          <p:cNvPr id="718" name="Shape 718"/>
          <p:cNvPicPr preferRelativeResize="0"/>
          <p:nvPr/>
        </p:nvPicPr>
        <p:blipFill rotWithShape="1">
          <a:blip r:embed="rId5">
            <a:alphaModFix/>
          </a:blip>
          <a:srcRect/>
          <a:stretch/>
        </p:blipFill>
        <p:spPr>
          <a:xfrm>
            <a:off x="304800" y="348387"/>
            <a:ext cx="2235300" cy="10485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2_red">
    <p:bg>
      <p:bgPr>
        <a:blipFill rotWithShape="1">
          <a:blip r:embed="rId2">
            <a:alphaModFix/>
          </a:blip>
          <a:stretch>
            <a:fillRect/>
          </a:stretch>
        </a:blipFill>
        <a:effectLst/>
      </p:bgPr>
    </p:bg>
    <p:spTree>
      <p:nvGrpSpPr>
        <p:cNvPr id="1" name="Shape 719"/>
        <p:cNvGrpSpPr/>
        <p:nvPr/>
      </p:nvGrpSpPr>
      <p:grpSpPr>
        <a:xfrm>
          <a:off x="0" y="0"/>
          <a:ext cx="0" cy="0"/>
          <a:chOff x="0" y="0"/>
          <a:chExt cx="0" cy="0"/>
        </a:xfrm>
      </p:grpSpPr>
      <p:pic>
        <p:nvPicPr>
          <p:cNvPr id="720" name="Shape 720" descr="Screen Shot 2016-06-13 at 11.56.27 am.png"/>
          <p:cNvPicPr preferRelativeResize="0"/>
          <p:nvPr/>
        </p:nvPicPr>
        <p:blipFill rotWithShape="1">
          <a:blip r:embed="rId3">
            <a:alphaModFix/>
          </a:blip>
          <a:srcRect l="556"/>
          <a:stretch/>
        </p:blipFill>
        <p:spPr>
          <a:xfrm>
            <a:off x="0" y="0"/>
            <a:ext cx="12192000" cy="6888000"/>
          </a:xfrm>
          <a:prstGeom prst="rect">
            <a:avLst/>
          </a:prstGeom>
          <a:noFill/>
          <a:ln>
            <a:noFill/>
          </a:ln>
        </p:spPr>
      </p:pic>
      <p:sp>
        <p:nvSpPr>
          <p:cNvPr id="721" name="Shape 721"/>
          <p:cNvSpPr txBox="1">
            <a:spLocks noGrp="1"/>
          </p:cNvSpPr>
          <p:nvPr>
            <p:ph type="ctrTitle"/>
          </p:nvPr>
        </p:nvSpPr>
        <p:spPr>
          <a:xfrm>
            <a:off x="2584703" y="3022600"/>
            <a:ext cx="7802700" cy="9144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3200" b="0" i="0" u="none" strike="noStrike" cap="none">
                <a:solidFill>
                  <a:srgbClr val="FFFFFF"/>
                </a:solidFill>
                <a:latin typeface="Arial"/>
                <a:ea typeface="Arial"/>
                <a:cs typeface="Arial"/>
                <a:sym typeface="Arial"/>
              </a:defRPr>
            </a:lvl1pPr>
            <a:lvl2pPr marL="0" marR="0" lvl="1"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2pPr>
            <a:lvl3pPr marL="0" marR="0" lvl="2"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3pPr>
            <a:lvl4pPr marL="0" marR="0" lvl="3"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4pPr>
            <a:lvl5pPr marL="0" marR="0" lvl="4"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5pPr>
            <a:lvl6pPr marL="609600" marR="0" lvl="5"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6pPr>
            <a:lvl7pPr marL="1219200" marR="0" lvl="6"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7pPr>
            <a:lvl8pPr marL="1828800" marR="0" lvl="7"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8pPr>
            <a:lvl9pPr marL="2438400" marR="0" lvl="8"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9pPr>
          </a:lstStyle>
          <a:p>
            <a:endParaRPr/>
          </a:p>
        </p:txBody>
      </p:sp>
      <p:sp>
        <p:nvSpPr>
          <p:cNvPr id="722" name="Shape 722"/>
          <p:cNvSpPr txBox="1">
            <a:spLocks noGrp="1"/>
          </p:cNvSpPr>
          <p:nvPr>
            <p:ph type="subTitle" idx="1"/>
          </p:nvPr>
        </p:nvSpPr>
        <p:spPr>
          <a:xfrm>
            <a:off x="2584703" y="4343400"/>
            <a:ext cx="7823100" cy="3048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2700"/>
              </a:spcAft>
              <a:buClr>
                <a:srgbClr val="FFFFFF"/>
              </a:buClr>
              <a:buFont typeface="Arial"/>
              <a:buNone/>
              <a:defRPr sz="2100" b="0" i="0" u="none" strike="noStrike" cap="none">
                <a:solidFill>
                  <a:srgbClr val="FFFFFF"/>
                </a:solidFill>
                <a:latin typeface="Arial"/>
                <a:ea typeface="Arial"/>
                <a:cs typeface="Arial"/>
                <a:sym typeface="Arial"/>
              </a:defRPr>
            </a:lvl1pPr>
            <a:lvl2pPr marL="1003300" marR="0" lvl="1" indent="-393700" algn="l" rtl="0">
              <a:lnSpc>
                <a:spcPct val="115000"/>
              </a:lnSpc>
              <a:spcBef>
                <a:spcPts val="0"/>
              </a:spcBef>
              <a:spcAft>
                <a:spcPts val="1600"/>
              </a:spcAft>
              <a:buClr>
                <a:srgbClr val="FFFFFF"/>
              </a:buClr>
              <a:buFont typeface="Arial"/>
              <a:buNone/>
              <a:defRPr sz="3700" b="0" i="0" u="none" strike="noStrike" cap="none">
                <a:solidFill>
                  <a:srgbClr val="FFFFFF"/>
                </a:solidFill>
                <a:latin typeface="Arial"/>
                <a:ea typeface="Arial"/>
                <a:cs typeface="Arial"/>
                <a:sym typeface="Arial"/>
              </a:defRPr>
            </a:lvl2pPr>
            <a:lvl3pPr marL="1524000" marR="0" lvl="2" indent="-304800" algn="l" rtl="0">
              <a:lnSpc>
                <a:spcPct val="115000"/>
              </a:lnSpc>
              <a:spcBef>
                <a:spcPts val="0"/>
              </a:spcBef>
              <a:spcAft>
                <a:spcPts val="1200"/>
              </a:spcAft>
              <a:buClr>
                <a:srgbClr val="FFFFFF"/>
              </a:buClr>
              <a:buFont typeface="Arial"/>
              <a:buNone/>
              <a:defRPr sz="3200" b="0" i="0" u="none" strike="noStrike" cap="none">
                <a:solidFill>
                  <a:srgbClr val="FFFFFF"/>
                </a:solidFill>
                <a:latin typeface="Arial"/>
                <a:ea typeface="Arial"/>
                <a:cs typeface="Arial"/>
                <a:sym typeface="Arial"/>
              </a:defRPr>
            </a:lvl3pPr>
            <a:lvl4pPr marL="2133600" marR="0" lvl="3" indent="-304800" algn="l" rtl="0">
              <a:lnSpc>
                <a:spcPct val="115000"/>
              </a:lnSpc>
              <a:spcBef>
                <a:spcPts val="0"/>
              </a:spcBef>
              <a:spcAft>
                <a:spcPts val="800"/>
              </a:spcAft>
              <a:buClr>
                <a:srgbClr val="FFFFFF"/>
              </a:buClr>
              <a:buFont typeface="Arial"/>
              <a:buNone/>
              <a:defRPr sz="2700" b="0" i="0" u="none" strike="noStrike" cap="none">
                <a:solidFill>
                  <a:srgbClr val="FFFFFF"/>
                </a:solidFill>
                <a:latin typeface="Arial"/>
                <a:ea typeface="Arial"/>
                <a:cs typeface="Arial"/>
                <a:sym typeface="Arial"/>
              </a:defRPr>
            </a:lvl4pPr>
            <a:lvl5pPr marL="2743200" marR="0" lvl="4" indent="-30480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5pPr>
            <a:lvl6pPr marL="0" marR="0" lvl="5" indent="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6pPr>
            <a:lvl7pPr marL="0" marR="0" lvl="6" indent="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7pPr>
            <a:lvl8pPr marL="0" marR="0" lvl="7" indent="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8pPr>
            <a:lvl9pPr marL="0" marR="0" lvl="8" indent="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9pPr>
          </a:lstStyle>
          <a:p>
            <a:endParaRPr/>
          </a:p>
        </p:txBody>
      </p:sp>
      <p:pic>
        <p:nvPicPr>
          <p:cNvPr id="723" name="Shape 723" descr="Red Hat Logo.png"/>
          <p:cNvPicPr preferRelativeResize="0"/>
          <p:nvPr/>
        </p:nvPicPr>
        <p:blipFill rotWithShape="1">
          <a:blip r:embed="rId4">
            <a:alphaModFix/>
          </a:blip>
          <a:srcRect/>
          <a:stretch/>
        </p:blipFill>
        <p:spPr>
          <a:xfrm>
            <a:off x="9144000" y="436464"/>
            <a:ext cx="2641500" cy="849600"/>
          </a:xfrm>
          <a:prstGeom prst="rect">
            <a:avLst/>
          </a:prstGeom>
          <a:noFill/>
          <a:ln>
            <a:noFill/>
          </a:ln>
        </p:spPr>
      </p:pic>
      <p:sp>
        <p:nvSpPr>
          <p:cNvPr id="724" name="Shape 724"/>
          <p:cNvSpPr txBox="1">
            <a:spLocks noGrp="1"/>
          </p:cNvSpPr>
          <p:nvPr>
            <p:ph type="body" idx="2"/>
          </p:nvPr>
        </p:nvSpPr>
        <p:spPr>
          <a:xfrm>
            <a:off x="2584703" y="4751988"/>
            <a:ext cx="7823100" cy="304800"/>
          </a:xfrm>
          <a:prstGeom prst="rect">
            <a:avLst/>
          </a:prstGeom>
          <a:noFill/>
          <a:ln>
            <a:noFill/>
          </a:ln>
        </p:spPr>
        <p:txBody>
          <a:bodyPr wrap="square" lIns="121900" tIns="121900" rIns="121900" bIns="121900" anchor="t" anchorCtr="0"/>
          <a:lstStyle>
            <a:lvl1pPr marL="457200" marR="0" lvl="0" indent="-457200" algn="l" rtl="0">
              <a:lnSpc>
                <a:spcPct val="115000"/>
              </a:lnSpc>
              <a:spcBef>
                <a:spcPts val="0"/>
              </a:spcBef>
              <a:spcAft>
                <a:spcPts val="1900"/>
              </a:spcAft>
              <a:buClr>
                <a:schemeClr val="dk1"/>
              </a:buClr>
              <a:buFont typeface="Proxima Nova"/>
              <a:buNone/>
              <a:defRPr sz="2100" b="0" i="0" u="none" strike="noStrike" cap="none">
                <a:solidFill>
                  <a:srgbClr val="FFFFFF"/>
                </a:solidFill>
                <a:latin typeface="Arial"/>
                <a:ea typeface="Arial"/>
                <a:cs typeface="Arial"/>
                <a:sym typeface="Arial"/>
              </a:defRPr>
            </a:lvl1pPr>
            <a:lvl2pPr marL="1003300" marR="0" lvl="1" indent="-393700" algn="l" rtl="0">
              <a:lnSpc>
                <a:spcPct val="115000"/>
              </a:lnSpc>
              <a:spcBef>
                <a:spcPts val="0"/>
              </a:spcBef>
              <a:spcAft>
                <a:spcPts val="1600"/>
              </a:spcAft>
              <a:buClr>
                <a:schemeClr val="dk1"/>
              </a:buClr>
              <a:buFont typeface="Proxima Nova"/>
              <a:buNone/>
              <a:defRPr sz="3700" b="0" i="0" u="none" strike="noStrike" cap="none">
                <a:solidFill>
                  <a:srgbClr val="FFFFFF"/>
                </a:solidFill>
                <a:latin typeface="Arial"/>
                <a:ea typeface="Arial"/>
                <a:cs typeface="Arial"/>
                <a:sym typeface="Arial"/>
              </a:defRPr>
            </a:lvl2pPr>
            <a:lvl3pPr marL="1524000" marR="0" lvl="2" indent="-304800" algn="l" rtl="0">
              <a:lnSpc>
                <a:spcPct val="115000"/>
              </a:lnSpc>
              <a:spcBef>
                <a:spcPts val="0"/>
              </a:spcBef>
              <a:spcAft>
                <a:spcPts val="1200"/>
              </a:spcAft>
              <a:buClr>
                <a:schemeClr val="dk1"/>
              </a:buClr>
              <a:buFont typeface="Proxima Nova"/>
              <a:buNone/>
              <a:defRPr sz="3200" b="0" i="0" u="none" strike="noStrike" cap="none">
                <a:solidFill>
                  <a:srgbClr val="FFFFFF"/>
                </a:solidFill>
                <a:latin typeface="Arial"/>
                <a:ea typeface="Arial"/>
                <a:cs typeface="Arial"/>
                <a:sym typeface="Arial"/>
              </a:defRPr>
            </a:lvl3pPr>
            <a:lvl4pPr marL="2133600" marR="0" lvl="3" indent="-304800" algn="l" rtl="0">
              <a:lnSpc>
                <a:spcPct val="115000"/>
              </a:lnSpc>
              <a:spcBef>
                <a:spcPts val="0"/>
              </a:spcBef>
              <a:spcAft>
                <a:spcPts val="800"/>
              </a:spcAft>
              <a:buClr>
                <a:schemeClr val="dk1"/>
              </a:buClr>
              <a:buFont typeface="Proxima Nova"/>
              <a:buNone/>
              <a:defRPr sz="2700" b="0" i="0" u="none" strike="noStrike" cap="none">
                <a:solidFill>
                  <a:srgbClr val="FFFFFF"/>
                </a:solidFill>
                <a:latin typeface="Arial"/>
                <a:ea typeface="Arial"/>
                <a:cs typeface="Arial"/>
                <a:sym typeface="Arial"/>
              </a:defRPr>
            </a:lvl4pPr>
            <a:lvl5pPr marL="2743200" marR="0" lvl="4" indent="-30480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5pPr>
            <a:lvl6pPr marL="0" marR="0" lvl="5"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6pPr>
            <a:lvl7pPr marL="0" marR="0" lvl="6"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7pPr>
            <a:lvl8pPr marL="0" marR="0" lvl="7"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8pPr>
            <a:lvl9pPr marL="0" marR="0" lvl="8"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9pPr>
          </a:lstStyle>
          <a:p>
            <a:endParaRPr/>
          </a:p>
        </p:txBody>
      </p:sp>
      <p:pic>
        <p:nvPicPr>
          <p:cNvPr id="725" name="Shape 725"/>
          <p:cNvPicPr preferRelativeResize="0"/>
          <p:nvPr/>
        </p:nvPicPr>
        <p:blipFill rotWithShape="1">
          <a:blip r:embed="rId5">
            <a:alphaModFix/>
          </a:blip>
          <a:srcRect/>
          <a:stretch/>
        </p:blipFill>
        <p:spPr>
          <a:xfrm>
            <a:off x="304800" y="348387"/>
            <a:ext cx="2235300" cy="10485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red 1">
    <p:bg>
      <p:bgPr>
        <a:blipFill rotWithShape="1">
          <a:blip r:embed="rId2">
            <a:alphaModFix/>
          </a:blip>
          <a:stretch>
            <a:fillRect/>
          </a:stretch>
        </a:blipFill>
        <a:effectLst/>
      </p:bgPr>
    </p:bg>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1102200" y="2214300"/>
            <a:ext cx="9987600" cy="24297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9pPr>
          </a:lstStyle>
          <a:p>
            <a:endParaRPr/>
          </a:p>
        </p:txBody>
      </p:sp>
      <p:pic>
        <p:nvPicPr>
          <p:cNvPr id="728" name="Shape 728" descr="Red Hat Logo.png"/>
          <p:cNvPicPr preferRelativeResize="0"/>
          <p:nvPr/>
        </p:nvPicPr>
        <p:blipFill rotWithShape="1">
          <a:blip r:embed="rId3">
            <a:alphaModFix/>
          </a:blip>
          <a:srcRect/>
          <a:stretch/>
        </p:blipFill>
        <p:spPr>
          <a:xfrm>
            <a:off x="11089800" y="6418184"/>
            <a:ext cx="900900" cy="2895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609600" y="274637"/>
            <a:ext cx="10972800" cy="11433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9pPr>
          </a:lstStyle>
          <a:p>
            <a:endParaRPr/>
          </a:p>
        </p:txBody>
      </p:sp>
      <p:sp>
        <p:nvSpPr>
          <p:cNvPr id="731" name="Shape 731"/>
          <p:cNvSpPr txBox="1">
            <a:spLocks noGrp="1"/>
          </p:cNvSpPr>
          <p:nvPr>
            <p:ph type="body" idx="1"/>
          </p:nvPr>
        </p:nvSpPr>
        <p:spPr>
          <a:xfrm>
            <a:off x="609600" y="1600200"/>
            <a:ext cx="10972800" cy="46449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1102200" y="2273179"/>
            <a:ext cx="9987600" cy="1417500"/>
          </a:xfrm>
          <a:prstGeom prst="rect">
            <a:avLst/>
          </a:prstGeom>
          <a:noFill/>
          <a:ln>
            <a:noFill/>
          </a:ln>
        </p:spPr>
        <p:txBody>
          <a:bodyPr wrap="square" lIns="121900" tIns="121900" rIns="121900" bIns="121900" anchor="ctr" anchorCtr="0"/>
          <a:lstStyle>
            <a:lvl1pPr marL="0" marR="0" lvl="0" indent="0" algn="ctr"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ext only">
    <p:spTree>
      <p:nvGrpSpPr>
        <p:cNvPr id="1" name="Shape 734"/>
        <p:cNvGrpSpPr/>
        <p:nvPr/>
      </p:nvGrpSpPr>
      <p:grpSpPr>
        <a:xfrm>
          <a:off x="0" y="0"/>
          <a:ext cx="0" cy="0"/>
          <a:chOff x="0" y="0"/>
          <a:chExt cx="0" cy="0"/>
        </a:xfrm>
      </p:grpSpPr>
      <p:sp>
        <p:nvSpPr>
          <p:cNvPr id="735" name="Shape 735"/>
          <p:cNvSpPr txBox="1">
            <a:spLocks noGrp="1"/>
          </p:cNvSpPr>
          <p:nvPr>
            <p:ph type="sldNum" idx="12"/>
          </p:nvPr>
        </p:nvSpPr>
        <p:spPr>
          <a:xfrm>
            <a:off x="137765" y="6311933"/>
            <a:ext cx="7992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100" b="0" i="0" u="none" strike="noStrike" cap="none">
                <a:solidFill>
                  <a:srgbClr val="434343"/>
                </a:solidFill>
                <a:latin typeface="Arial"/>
                <a:ea typeface="Arial"/>
                <a:cs typeface="Arial"/>
                <a:sym typeface="Arial"/>
              </a:rPr>
              <a:t>‹#›</a:t>
            </a:fld>
            <a:endParaRPr lang="en-US" sz="1100" b="0" i="0" u="none" strike="noStrike" cap="none">
              <a:solidFill>
                <a:srgbClr val="434343"/>
              </a:solidFill>
              <a:latin typeface="Arial"/>
              <a:ea typeface="Arial"/>
              <a:cs typeface="Arial"/>
              <a:sym typeface="Arial"/>
            </a:endParaRPr>
          </a:p>
        </p:txBody>
      </p:sp>
      <p:sp>
        <p:nvSpPr>
          <p:cNvPr id="736" name="Shape 736"/>
          <p:cNvSpPr txBox="1">
            <a:spLocks noGrp="1"/>
          </p:cNvSpPr>
          <p:nvPr>
            <p:ph type="body" idx="1"/>
          </p:nvPr>
        </p:nvSpPr>
        <p:spPr>
          <a:xfrm>
            <a:off x="1102267" y="2167900"/>
            <a:ext cx="9987600" cy="35265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737" name="Shape 737"/>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738" name="Shape 738"/>
          <p:cNvSpPr txBox="1">
            <a:spLocks noGrp="1"/>
          </p:cNvSpPr>
          <p:nvPr>
            <p:ph type="subTitle" idx="2"/>
          </p:nvPr>
        </p:nvSpPr>
        <p:spPr>
          <a:xfrm>
            <a:off x="1102200" y="1239700"/>
            <a:ext cx="9987600" cy="8757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739" name="Shape 739"/>
          <p:cNvSpPr txBox="1"/>
          <p:nvPr/>
        </p:nvSpPr>
        <p:spPr>
          <a:xfrm>
            <a:off x="550726" y="6413525"/>
            <a:ext cx="8815200" cy="524700"/>
          </a:xfrm>
          <a:prstGeom prst="rect">
            <a:avLst/>
          </a:prstGeom>
          <a:noFill/>
          <a:ln>
            <a:noFill/>
          </a:ln>
        </p:spPr>
        <p:txBody>
          <a:bodyPr wrap="square" lIns="121900" tIns="121900" rIns="121900" bIns="121900" anchor="ctr" anchorCtr="0">
            <a:noAutofit/>
          </a:bodyPr>
          <a:lstStyle/>
          <a:p>
            <a:pPr lvl="0" rtl="0">
              <a:spcBef>
                <a:spcPts val="0"/>
              </a:spcBef>
              <a:buClr>
                <a:schemeClr val="dk1"/>
              </a:buClr>
              <a:buSzPct val="136363"/>
              <a:buFont typeface="Arial"/>
              <a:buNone/>
            </a:pPr>
            <a:r>
              <a:rPr lang="en-US" sz="1100">
                <a:solidFill>
                  <a:schemeClr val="dk2"/>
                </a:solidFill>
                <a:latin typeface="Proxima Nova"/>
                <a:ea typeface="Proxima Nova"/>
                <a:cs typeface="Proxima Nova"/>
                <a:sym typeface="Proxima Nova"/>
              </a:rPr>
              <a:t>Openstacktack Summit November 2017</a:t>
            </a:r>
          </a:p>
          <a:p>
            <a:pPr lvl="0" rtl="0">
              <a:spcBef>
                <a:spcPts val="0"/>
              </a:spcBef>
              <a:buNone/>
            </a:pP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740"/>
        <p:cNvGrpSpPr/>
        <p:nvPr/>
      </p:nvGrpSpPr>
      <p:grpSpPr>
        <a:xfrm>
          <a:off x="0" y="0"/>
          <a:ext cx="0" cy="0"/>
          <a:chOff x="0" y="0"/>
          <a:chExt cx="0" cy="0"/>
        </a:xfrm>
      </p:grpSpPr>
      <p:sp>
        <p:nvSpPr>
          <p:cNvPr id="741" name="Shape 741"/>
          <p:cNvSpPr txBox="1">
            <a:spLocks noGrp="1"/>
          </p:cNvSpPr>
          <p:nvPr>
            <p:ph type="sldNum" idx="12"/>
          </p:nvPr>
        </p:nvSpPr>
        <p:spPr>
          <a:xfrm>
            <a:off x="337836" y="6282407"/>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666666"/>
                </a:solidFill>
                <a:latin typeface="Arial"/>
                <a:ea typeface="Arial"/>
                <a:cs typeface="Arial"/>
                <a:sym typeface="Arial"/>
              </a:rPr>
              <a:t>‹#›</a:t>
            </a:fld>
            <a:endParaRPr lang="en-US" sz="1900" b="0" i="0" u="none" strike="noStrike" cap="none">
              <a:solidFill>
                <a:srgbClr val="666666"/>
              </a:solidFill>
              <a:latin typeface="Arial"/>
              <a:ea typeface="Arial"/>
              <a:cs typeface="Arial"/>
              <a:sym typeface="Arial"/>
            </a:endParaRPr>
          </a:p>
        </p:txBody>
      </p:sp>
      <p:sp>
        <p:nvSpPr>
          <p:cNvPr id="742" name="Shape 742"/>
          <p:cNvSpPr txBox="1">
            <a:spLocks noGrp="1"/>
          </p:cNvSpPr>
          <p:nvPr>
            <p:ph type="body" idx="1"/>
          </p:nvPr>
        </p:nvSpPr>
        <p:spPr>
          <a:xfrm>
            <a:off x="1102267" y="2167900"/>
            <a:ext cx="4779900" cy="35265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743" name="Shape 743"/>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744" name="Shape 744"/>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745"/>
        <p:cNvGrpSpPr/>
        <p:nvPr/>
      </p:nvGrpSpPr>
      <p:grpSpPr>
        <a:xfrm>
          <a:off x="0" y="0"/>
          <a:ext cx="0" cy="0"/>
          <a:chOff x="0" y="0"/>
          <a:chExt cx="0" cy="0"/>
        </a:xfrm>
      </p:grpSpPr>
      <p:sp>
        <p:nvSpPr>
          <p:cNvPr id="746" name="Shape 74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747"/>
        <p:cNvGrpSpPr/>
        <p:nvPr/>
      </p:nvGrpSpPr>
      <p:grpSpPr>
        <a:xfrm>
          <a:off x="0" y="0"/>
          <a:ext cx="0" cy="0"/>
          <a:chOff x="0" y="0"/>
          <a:chExt cx="0" cy="0"/>
        </a:xfrm>
      </p:grpSpPr>
      <p:sp>
        <p:nvSpPr>
          <p:cNvPr id="748" name="Shape 748"/>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749" name="Shape 749"/>
          <p:cNvSpPr txBox="1">
            <a:spLocks noGrp="1"/>
          </p:cNvSpPr>
          <p:nvPr>
            <p:ph type="body" idx="1"/>
          </p:nvPr>
        </p:nvSpPr>
        <p:spPr>
          <a:xfrm>
            <a:off x="6309800" y="2167900"/>
            <a:ext cx="4779900" cy="35265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750" name="Shape 750"/>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751" name="Shape 751"/>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752"/>
        <p:cNvGrpSpPr/>
        <p:nvPr/>
      </p:nvGrpSpPr>
      <p:grpSpPr>
        <a:xfrm>
          <a:off x="0" y="0"/>
          <a:ext cx="0" cy="0"/>
          <a:chOff x="0" y="0"/>
          <a:chExt cx="0" cy="0"/>
        </a:xfrm>
      </p:grpSpPr>
      <p:sp>
        <p:nvSpPr>
          <p:cNvPr id="753" name="Shape 753"/>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754" name="Shape 754"/>
          <p:cNvSpPr txBox="1">
            <a:spLocks noGrp="1"/>
          </p:cNvSpPr>
          <p:nvPr>
            <p:ph type="subTitle" idx="1"/>
          </p:nvPr>
        </p:nvSpPr>
        <p:spPr>
          <a:xfrm>
            <a:off x="6624633" y="3670871"/>
            <a:ext cx="4465200" cy="6663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55" name="Shape 755"/>
          <p:cNvSpPr txBox="1">
            <a:spLocks noGrp="1"/>
          </p:cNvSpPr>
          <p:nvPr>
            <p:ph type="body" idx="2"/>
          </p:nvPr>
        </p:nvSpPr>
        <p:spPr>
          <a:xfrm>
            <a:off x="6624467" y="4184771"/>
            <a:ext cx="4465200" cy="1788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56" name="Shape 756"/>
          <p:cNvSpPr txBox="1">
            <a:spLocks noGrp="1"/>
          </p:cNvSpPr>
          <p:nvPr>
            <p:ph type="subTitle" idx="3"/>
          </p:nvPr>
        </p:nvSpPr>
        <p:spPr>
          <a:xfrm>
            <a:off x="1102200" y="3670871"/>
            <a:ext cx="4465200" cy="6663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57" name="Shape 757"/>
          <p:cNvSpPr txBox="1">
            <a:spLocks noGrp="1"/>
          </p:cNvSpPr>
          <p:nvPr>
            <p:ph type="body" idx="4"/>
          </p:nvPr>
        </p:nvSpPr>
        <p:spPr>
          <a:xfrm>
            <a:off x="1102033" y="4184771"/>
            <a:ext cx="4465200" cy="1788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58" name="Shape 758"/>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759" name="Shape 759"/>
          <p:cNvSpPr txBox="1">
            <a:spLocks noGrp="1"/>
          </p:cNvSpPr>
          <p:nvPr>
            <p:ph type="subTitle" idx="5"/>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684213" y="685800"/>
            <a:ext cx="10058400" cy="2743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2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83" name="Shape 83"/>
          <p:cNvSpPr txBox="1">
            <a:spLocks noGrp="1"/>
          </p:cNvSpPr>
          <p:nvPr>
            <p:ph type="body" idx="1"/>
          </p:nvPr>
        </p:nvSpPr>
        <p:spPr>
          <a:xfrm>
            <a:off x="684212" y="4114800"/>
            <a:ext cx="8535900" cy="1879500"/>
          </a:xfrm>
          <a:prstGeom prst="rect">
            <a:avLst/>
          </a:prstGeom>
          <a:noFill/>
          <a:ln>
            <a:noFill/>
          </a:ln>
        </p:spPr>
        <p:txBody>
          <a:bodyPr wrap="square" lIns="91425" tIns="91425" rIns="91425" bIns="91425" anchor="ctr" anchorCtr="0"/>
          <a:lstStyle>
            <a:lvl1pPr marL="0" marR="0" lvl="0" indent="0" algn="l" rtl="0">
              <a:spcBef>
                <a:spcPts val="400"/>
              </a:spcBef>
              <a:spcAft>
                <a:spcPts val="600"/>
              </a:spcAft>
              <a:buClr>
                <a:schemeClr val="lt1"/>
              </a:buClr>
              <a:buSzPct val="80000"/>
              <a:buFont typeface="Noto Sans Symbols"/>
              <a:buNone/>
              <a:defRPr sz="2000" b="0" i="0" u="none" strike="noStrike" cap="none">
                <a:solidFill>
                  <a:srgbClr val="0F486F"/>
                </a:solidFill>
                <a:latin typeface="Century Gothic"/>
                <a:ea typeface="Century Gothic"/>
                <a:cs typeface="Century Gothic"/>
                <a:sym typeface="Century Gothic"/>
              </a:defRPr>
            </a:lvl1pPr>
            <a:lvl2pPr marL="457200" marR="0" lvl="1" indent="0" algn="l" rtl="0">
              <a:spcBef>
                <a:spcPts val="360"/>
              </a:spcBef>
              <a:spcAft>
                <a:spcPts val="600"/>
              </a:spcAft>
              <a:buClr>
                <a:schemeClr val="lt1"/>
              </a:buClr>
              <a:buSzPct val="79999"/>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84" name="Shape 84"/>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5" name="Shape 85"/>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6" name="Shape 86"/>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760"/>
        <p:cNvGrpSpPr/>
        <p:nvPr/>
      </p:nvGrpSpPr>
      <p:grpSpPr>
        <a:xfrm>
          <a:off x="0" y="0"/>
          <a:ext cx="0" cy="0"/>
          <a:chOff x="0" y="0"/>
          <a:chExt cx="0" cy="0"/>
        </a:xfrm>
      </p:grpSpPr>
      <p:sp>
        <p:nvSpPr>
          <p:cNvPr id="761" name="Shape 761"/>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762" name="Shape 762"/>
          <p:cNvSpPr txBox="1">
            <a:spLocks noGrp="1"/>
          </p:cNvSpPr>
          <p:nvPr>
            <p:ph type="subTitle" idx="1"/>
          </p:nvPr>
        </p:nvSpPr>
        <p:spPr>
          <a:xfrm>
            <a:off x="6624633" y="2490195"/>
            <a:ext cx="4465200" cy="6663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63" name="Shape 763"/>
          <p:cNvSpPr txBox="1">
            <a:spLocks noGrp="1"/>
          </p:cNvSpPr>
          <p:nvPr>
            <p:ph type="body" idx="2"/>
          </p:nvPr>
        </p:nvSpPr>
        <p:spPr>
          <a:xfrm>
            <a:off x="6624467" y="3156501"/>
            <a:ext cx="4465200" cy="27660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64" name="Shape 764"/>
          <p:cNvSpPr txBox="1">
            <a:spLocks noGrp="1"/>
          </p:cNvSpPr>
          <p:nvPr>
            <p:ph type="subTitle" idx="3"/>
          </p:nvPr>
        </p:nvSpPr>
        <p:spPr>
          <a:xfrm>
            <a:off x="1102200" y="2490195"/>
            <a:ext cx="4465200" cy="6663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65" name="Shape 765"/>
          <p:cNvSpPr txBox="1">
            <a:spLocks noGrp="1"/>
          </p:cNvSpPr>
          <p:nvPr>
            <p:ph type="body" idx="4"/>
          </p:nvPr>
        </p:nvSpPr>
        <p:spPr>
          <a:xfrm>
            <a:off x="1102033" y="3156501"/>
            <a:ext cx="4465200" cy="27660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66" name="Shape 766"/>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767" name="Shape 767"/>
          <p:cNvSpPr txBox="1">
            <a:spLocks noGrp="1"/>
          </p:cNvSpPr>
          <p:nvPr>
            <p:ph type="subTitle" idx="5"/>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768"/>
        <p:cNvGrpSpPr/>
        <p:nvPr/>
      </p:nvGrpSpPr>
      <p:grpSpPr>
        <a:xfrm>
          <a:off x="0" y="0"/>
          <a:ext cx="0" cy="0"/>
          <a:chOff x="0" y="0"/>
          <a:chExt cx="0" cy="0"/>
        </a:xfrm>
      </p:grpSpPr>
      <p:sp>
        <p:nvSpPr>
          <p:cNvPr id="769" name="Shape 769"/>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770" name="Shape 770"/>
          <p:cNvSpPr txBox="1">
            <a:spLocks noGrp="1"/>
          </p:cNvSpPr>
          <p:nvPr>
            <p:ph type="subTitle" idx="1"/>
          </p:nvPr>
        </p:nvSpPr>
        <p:spPr>
          <a:xfrm>
            <a:off x="1102200" y="3526575"/>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71" name="Shape 771"/>
          <p:cNvSpPr txBox="1">
            <a:spLocks noGrp="1"/>
          </p:cNvSpPr>
          <p:nvPr>
            <p:ph type="body" idx="2"/>
          </p:nvPr>
        </p:nvSpPr>
        <p:spPr>
          <a:xfrm>
            <a:off x="1102200" y="4146975"/>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72" name="Shape 772"/>
          <p:cNvSpPr txBox="1">
            <a:spLocks noGrp="1"/>
          </p:cNvSpPr>
          <p:nvPr>
            <p:ph type="subTitle" idx="3"/>
          </p:nvPr>
        </p:nvSpPr>
        <p:spPr>
          <a:xfrm>
            <a:off x="4623516" y="3526575"/>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73" name="Shape 773"/>
          <p:cNvSpPr txBox="1">
            <a:spLocks noGrp="1"/>
          </p:cNvSpPr>
          <p:nvPr>
            <p:ph type="body" idx="4"/>
          </p:nvPr>
        </p:nvSpPr>
        <p:spPr>
          <a:xfrm>
            <a:off x="4623516" y="4146975"/>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74" name="Shape 774"/>
          <p:cNvSpPr txBox="1">
            <a:spLocks noGrp="1"/>
          </p:cNvSpPr>
          <p:nvPr>
            <p:ph type="subTitle" idx="5"/>
          </p:nvPr>
        </p:nvSpPr>
        <p:spPr>
          <a:xfrm>
            <a:off x="8144983" y="3526575"/>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75" name="Shape 775"/>
          <p:cNvSpPr txBox="1">
            <a:spLocks noGrp="1"/>
          </p:cNvSpPr>
          <p:nvPr>
            <p:ph type="body" idx="6"/>
          </p:nvPr>
        </p:nvSpPr>
        <p:spPr>
          <a:xfrm>
            <a:off x="8144983" y="4146975"/>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76" name="Shape 776"/>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777" name="Shape 777"/>
          <p:cNvSpPr txBox="1">
            <a:spLocks noGrp="1"/>
          </p:cNvSpPr>
          <p:nvPr>
            <p:ph type="subTitle" idx="7"/>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778"/>
        <p:cNvGrpSpPr/>
        <p:nvPr/>
      </p:nvGrpSpPr>
      <p:grpSpPr>
        <a:xfrm>
          <a:off x="0" y="0"/>
          <a:ext cx="0" cy="0"/>
          <a:chOff x="0" y="0"/>
          <a:chExt cx="0" cy="0"/>
        </a:xfrm>
      </p:grpSpPr>
      <p:sp>
        <p:nvSpPr>
          <p:cNvPr id="779" name="Shape 779"/>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780" name="Shape 780"/>
          <p:cNvSpPr txBox="1">
            <a:spLocks noGrp="1"/>
          </p:cNvSpPr>
          <p:nvPr>
            <p:ph type="subTitle" idx="1"/>
          </p:nvPr>
        </p:nvSpPr>
        <p:spPr>
          <a:xfrm>
            <a:off x="1102200" y="2413100"/>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81" name="Shape 781"/>
          <p:cNvSpPr txBox="1">
            <a:spLocks noGrp="1"/>
          </p:cNvSpPr>
          <p:nvPr>
            <p:ph type="body" idx="2"/>
          </p:nvPr>
        </p:nvSpPr>
        <p:spPr>
          <a:xfrm>
            <a:off x="1102200" y="3109700"/>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82" name="Shape 782"/>
          <p:cNvSpPr txBox="1">
            <a:spLocks noGrp="1"/>
          </p:cNvSpPr>
          <p:nvPr>
            <p:ph type="subTitle" idx="3"/>
          </p:nvPr>
        </p:nvSpPr>
        <p:spPr>
          <a:xfrm>
            <a:off x="4623516" y="2413100"/>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83" name="Shape 783"/>
          <p:cNvSpPr txBox="1">
            <a:spLocks noGrp="1"/>
          </p:cNvSpPr>
          <p:nvPr>
            <p:ph type="body" idx="4"/>
          </p:nvPr>
        </p:nvSpPr>
        <p:spPr>
          <a:xfrm>
            <a:off x="4623516" y="3109700"/>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84" name="Shape 784"/>
          <p:cNvSpPr txBox="1">
            <a:spLocks noGrp="1"/>
          </p:cNvSpPr>
          <p:nvPr>
            <p:ph type="subTitle" idx="5"/>
          </p:nvPr>
        </p:nvSpPr>
        <p:spPr>
          <a:xfrm>
            <a:off x="8144983" y="2413100"/>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785" name="Shape 785"/>
          <p:cNvSpPr txBox="1">
            <a:spLocks noGrp="1"/>
          </p:cNvSpPr>
          <p:nvPr>
            <p:ph type="body" idx="6"/>
          </p:nvPr>
        </p:nvSpPr>
        <p:spPr>
          <a:xfrm>
            <a:off x="8144983" y="3109700"/>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786" name="Shape 786"/>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787" name="Shape 787"/>
          <p:cNvSpPr txBox="1">
            <a:spLocks noGrp="1"/>
          </p:cNvSpPr>
          <p:nvPr>
            <p:ph type="subTitle" idx="7"/>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788"/>
        <p:cNvGrpSpPr/>
        <p:nvPr/>
      </p:nvGrpSpPr>
      <p:grpSpPr>
        <a:xfrm>
          <a:off x="0" y="0"/>
          <a:ext cx="0" cy="0"/>
          <a:chOff x="0" y="0"/>
          <a:chExt cx="0" cy="0"/>
        </a:xfrm>
      </p:grpSpPr>
      <p:sp>
        <p:nvSpPr>
          <p:cNvPr id="789" name="Shape 789"/>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790" name="Shape 790"/>
          <p:cNvSpPr txBox="1">
            <a:spLocks noGrp="1"/>
          </p:cNvSpPr>
          <p:nvPr>
            <p:ph type="body" idx="1"/>
          </p:nvPr>
        </p:nvSpPr>
        <p:spPr>
          <a:xfrm>
            <a:off x="1102200" y="2072424"/>
            <a:ext cx="9987600" cy="524700"/>
          </a:xfrm>
          <a:prstGeom prst="rect">
            <a:avLst/>
          </a:prstGeom>
          <a:noFill/>
          <a:ln>
            <a:noFill/>
          </a:ln>
        </p:spPr>
        <p:txBody>
          <a:bodyPr wrap="square" lIns="121900" tIns="121900" rIns="121900" bIns="121900" anchor="b" anchorCtr="0"/>
          <a:lstStyle>
            <a:lvl1pPr marL="0" marR="0" lvl="0"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791" name="Shape 79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792" name="Shape 792"/>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793"/>
        <p:cNvGrpSpPr/>
        <p:nvPr/>
      </p:nvGrpSpPr>
      <p:grpSpPr>
        <a:xfrm>
          <a:off x="0" y="0"/>
          <a:ext cx="0" cy="0"/>
          <a:chOff x="0" y="0"/>
          <a:chExt cx="0" cy="0"/>
        </a:xfrm>
      </p:grpSpPr>
      <p:sp>
        <p:nvSpPr>
          <p:cNvPr id="794" name="Shape 794"/>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795" name="Shape 795"/>
          <p:cNvSpPr txBox="1">
            <a:spLocks noGrp="1"/>
          </p:cNvSpPr>
          <p:nvPr>
            <p:ph type="body" idx="1"/>
          </p:nvPr>
        </p:nvSpPr>
        <p:spPr>
          <a:xfrm>
            <a:off x="1102200" y="5212664"/>
            <a:ext cx="9987600" cy="524700"/>
          </a:xfrm>
          <a:prstGeom prst="rect">
            <a:avLst/>
          </a:prstGeom>
          <a:noFill/>
          <a:ln>
            <a:noFill/>
          </a:ln>
        </p:spPr>
        <p:txBody>
          <a:bodyPr wrap="square" lIns="121900" tIns="121900" rIns="121900" bIns="121900" anchor="t" anchorCtr="0"/>
          <a:lstStyle>
            <a:lvl1pPr marL="0" marR="0" lvl="0"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796" name="Shape 796"/>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797" name="Shape 797"/>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ext top, logos bottom">
    <p:bg>
      <p:bgPr>
        <a:blipFill rotWithShape="1">
          <a:blip r:embed="rId2">
            <a:alphaModFix/>
          </a:blip>
          <a:stretch>
            <a:fillRect/>
          </a:stretch>
        </a:blipFill>
        <a:effectLst/>
      </p:bgPr>
    </p:bg>
    <p:spTree>
      <p:nvGrpSpPr>
        <p:cNvPr id="1" name="Shape 798"/>
        <p:cNvGrpSpPr/>
        <p:nvPr/>
      </p:nvGrpSpPr>
      <p:grpSpPr>
        <a:xfrm>
          <a:off x="0" y="0"/>
          <a:ext cx="0" cy="0"/>
          <a:chOff x="0" y="0"/>
          <a:chExt cx="0" cy="0"/>
        </a:xfrm>
      </p:grpSpPr>
      <p:sp>
        <p:nvSpPr>
          <p:cNvPr id="799" name="Shape 799"/>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800" name="Shape 800"/>
          <p:cNvSpPr txBox="1">
            <a:spLocks noGrp="1"/>
          </p:cNvSpPr>
          <p:nvPr>
            <p:ph type="body" idx="1"/>
          </p:nvPr>
        </p:nvSpPr>
        <p:spPr>
          <a:xfrm>
            <a:off x="1102200" y="2016075"/>
            <a:ext cx="9987600" cy="1172400"/>
          </a:xfrm>
          <a:prstGeom prst="rect">
            <a:avLst/>
          </a:prstGeom>
          <a:noFill/>
          <a:ln>
            <a:noFill/>
          </a:ln>
        </p:spPr>
        <p:txBody>
          <a:bodyPr wrap="square" lIns="121900" tIns="121900" rIns="121900" bIns="121900" anchor="b" anchorCtr="0"/>
          <a:lstStyle>
            <a:lvl1pPr marL="0" marR="0" lvl="0"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801" name="Shape 80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802" name="Shape 802"/>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logos top, text bottom">
    <p:bg>
      <p:bgPr>
        <a:blipFill rotWithShape="1">
          <a:blip r:embed="rId2">
            <a:alphaModFix/>
          </a:blip>
          <a:stretch>
            <a:fillRect/>
          </a:stretch>
        </a:blipFill>
        <a:effectLst/>
      </p:bgPr>
    </p:bg>
    <p:spTree>
      <p:nvGrpSpPr>
        <p:cNvPr id="1" name="Shape 803"/>
        <p:cNvGrpSpPr/>
        <p:nvPr/>
      </p:nvGrpSpPr>
      <p:grpSpPr>
        <a:xfrm>
          <a:off x="0" y="0"/>
          <a:ext cx="0" cy="0"/>
          <a:chOff x="0" y="0"/>
          <a:chExt cx="0" cy="0"/>
        </a:xfrm>
      </p:grpSpPr>
      <p:sp>
        <p:nvSpPr>
          <p:cNvPr id="804" name="Shape 804"/>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805" name="Shape 805"/>
          <p:cNvSpPr txBox="1">
            <a:spLocks noGrp="1"/>
          </p:cNvSpPr>
          <p:nvPr>
            <p:ph type="body" idx="1"/>
          </p:nvPr>
        </p:nvSpPr>
        <p:spPr>
          <a:xfrm>
            <a:off x="1102200" y="4984083"/>
            <a:ext cx="9987600" cy="954300"/>
          </a:xfrm>
          <a:prstGeom prst="rect">
            <a:avLst/>
          </a:prstGeom>
          <a:noFill/>
          <a:ln>
            <a:noFill/>
          </a:ln>
        </p:spPr>
        <p:txBody>
          <a:bodyPr wrap="square" lIns="121900" tIns="121900" rIns="121900" bIns="121900" anchor="t" anchorCtr="0"/>
          <a:lstStyle>
            <a:lvl1pPr marL="0" marR="0" lvl="0"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806" name="Shape 806"/>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807" name="Shape 807"/>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ext left, logos right">
    <p:bg>
      <p:bgPr>
        <a:blipFill rotWithShape="1">
          <a:blip r:embed="rId2">
            <a:alphaModFix/>
          </a:blip>
          <a:stretch>
            <a:fillRect/>
          </a:stretch>
        </a:blipFill>
        <a:effectLst/>
      </p:bgPr>
    </p:bg>
    <p:spTree>
      <p:nvGrpSpPr>
        <p:cNvPr id="1" name="Shape 808"/>
        <p:cNvGrpSpPr/>
        <p:nvPr/>
      </p:nvGrpSpPr>
      <p:grpSpPr>
        <a:xfrm>
          <a:off x="0" y="0"/>
          <a:ext cx="0" cy="0"/>
          <a:chOff x="0" y="0"/>
          <a:chExt cx="0" cy="0"/>
        </a:xfrm>
      </p:grpSpPr>
      <p:sp>
        <p:nvSpPr>
          <p:cNvPr id="809" name="Shape 809"/>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810" name="Shape 810"/>
          <p:cNvSpPr txBox="1">
            <a:spLocks noGrp="1"/>
          </p:cNvSpPr>
          <p:nvPr>
            <p:ph type="body" idx="1"/>
          </p:nvPr>
        </p:nvSpPr>
        <p:spPr>
          <a:xfrm>
            <a:off x="1102267" y="2167900"/>
            <a:ext cx="4779900" cy="33741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811" name="Shape 81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812" name="Shape 812"/>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logos left, text right">
    <p:bg>
      <p:bgPr>
        <a:blipFill rotWithShape="1">
          <a:blip r:embed="rId2">
            <a:alphaModFix/>
          </a:blip>
          <a:stretch>
            <a:fillRect/>
          </a:stretch>
        </a:blipFill>
        <a:effectLst/>
      </p:bgPr>
    </p:bg>
    <p:spTree>
      <p:nvGrpSpPr>
        <p:cNvPr id="1" name="Shape 813"/>
        <p:cNvGrpSpPr/>
        <p:nvPr/>
      </p:nvGrpSpPr>
      <p:grpSpPr>
        <a:xfrm>
          <a:off x="0" y="0"/>
          <a:ext cx="0" cy="0"/>
          <a:chOff x="0" y="0"/>
          <a:chExt cx="0" cy="0"/>
        </a:xfrm>
      </p:grpSpPr>
      <p:sp>
        <p:nvSpPr>
          <p:cNvPr id="814" name="Shape 814"/>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815" name="Shape 815"/>
          <p:cNvSpPr txBox="1">
            <a:spLocks noGrp="1"/>
          </p:cNvSpPr>
          <p:nvPr>
            <p:ph type="body" idx="1"/>
          </p:nvPr>
        </p:nvSpPr>
        <p:spPr>
          <a:xfrm>
            <a:off x="6309800" y="2167900"/>
            <a:ext cx="4779900" cy="33825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816" name="Shape 816"/>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817" name="Shape 817"/>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profile left, text right">
    <p:bg>
      <p:bgPr>
        <a:blipFill rotWithShape="1">
          <a:blip r:embed="rId2">
            <a:alphaModFix/>
          </a:blip>
          <a:stretch>
            <a:fillRect/>
          </a:stretch>
        </a:blipFill>
        <a:effectLst/>
      </p:bgPr>
    </p:bg>
    <p:spTree>
      <p:nvGrpSpPr>
        <p:cNvPr id="1" name="Shape 818"/>
        <p:cNvGrpSpPr/>
        <p:nvPr/>
      </p:nvGrpSpPr>
      <p:grpSpPr>
        <a:xfrm>
          <a:off x="0" y="0"/>
          <a:ext cx="0" cy="0"/>
          <a:chOff x="0" y="0"/>
          <a:chExt cx="0" cy="0"/>
        </a:xfrm>
      </p:grpSpPr>
      <p:sp>
        <p:nvSpPr>
          <p:cNvPr id="819" name="Shape 819"/>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820" name="Shape 820"/>
          <p:cNvSpPr txBox="1">
            <a:spLocks noGrp="1"/>
          </p:cNvSpPr>
          <p:nvPr>
            <p:ph type="body" idx="1"/>
          </p:nvPr>
        </p:nvSpPr>
        <p:spPr>
          <a:xfrm>
            <a:off x="6579633" y="2731900"/>
            <a:ext cx="4509900" cy="2607300"/>
          </a:xfrm>
          <a:prstGeom prst="rect">
            <a:avLst/>
          </a:prstGeom>
          <a:noFill/>
          <a:ln>
            <a:noFill/>
          </a:ln>
        </p:spPr>
        <p:txBody>
          <a:bodyPr wrap="square" lIns="121900" tIns="121900" rIns="121900" bIns="121900" anchor="t" anchorCtr="0"/>
          <a:lstStyle>
            <a:lvl1pPr marL="0" marR="0" lvl="0"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821" name="Shape 821"/>
          <p:cNvSpPr txBox="1">
            <a:spLocks noGrp="1"/>
          </p:cNvSpPr>
          <p:nvPr>
            <p:ph type="subTitle" idx="2"/>
          </p:nvPr>
        </p:nvSpPr>
        <p:spPr>
          <a:xfrm>
            <a:off x="6591100" y="2446000"/>
            <a:ext cx="4509900" cy="438300"/>
          </a:xfrm>
          <a:prstGeom prst="rect">
            <a:avLst/>
          </a:prstGeom>
          <a:noFill/>
          <a:ln>
            <a:noFill/>
          </a:ln>
        </p:spPr>
        <p:txBody>
          <a:bodyPr wrap="square" lIns="121900" tIns="121900" rIns="121900" bIns="121900" anchor="b" anchorCtr="0"/>
          <a:lstStyle>
            <a:lvl1pPr marL="0" marR="0" lvl="0"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822" name="Shape 822"/>
          <p:cNvSpPr txBox="1">
            <a:spLocks noGrp="1"/>
          </p:cNvSpPr>
          <p:nvPr>
            <p:ph type="subTitle" idx="3"/>
          </p:nvPr>
        </p:nvSpPr>
        <p:spPr>
          <a:xfrm>
            <a:off x="1102200" y="3500419"/>
            <a:ext cx="4150500" cy="1771500"/>
          </a:xfrm>
          <a:prstGeom prst="rect">
            <a:avLst/>
          </a:prstGeom>
          <a:noFill/>
          <a:ln>
            <a:noFill/>
          </a:ln>
        </p:spPr>
        <p:txBody>
          <a:bodyPr wrap="square" lIns="121900" tIns="121900" rIns="121900" bIns="121900" anchor="t" anchorCtr="0"/>
          <a:lstStyle>
            <a:lvl1pPr marL="0" marR="0" lvl="0" indent="0" algn="ctr"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823" name="Shape 823"/>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824" name="Shape 824"/>
          <p:cNvSpPr txBox="1">
            <a:spLocks noGrp="1"/>
          </p:cNvSpPr>
          <p:nvPr>
            <p:ph type="subTitle" idx="4"/>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1141411" y="685800"/>
            <a:ext cx="9144000" cy="2743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2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89" name="Shape 89"/>
          <p:cNvSpPr txBox="1">
            <a:spLocks noGrp="1"/>
          </p:cNvSpPr>
          <p:nvPr>
            <p:ph type="body" idx="1"/>
          </p:nvPr>
        </p:nvSpPr>
        <p:spPr>
          <a:xfrm>
            <a:off x="1446212" y="3429000"/>
            <a:ext cx="8534400" cy="381000"/>
          </a:xfrm>
          <a:prstGeom prst="rect">
            <a:avLst/>
          </a:prstGeom>
          <a:noFill/>
          <a:ln>
            <a:noFill/>
          </a:ln>
        </p:spPr>
        <p:txBody>
          <a:bodyPr wrap="square" lIns="91425" tIns="91425" rIns="91425" bIns="91425" anchor="ctr" anchorCtr="0"/>
          <a:lstStyle>
            <a:lvl1pPr marL="0" marR="0" lvl="0" indent="0" algn="l" rtl="0">
              <a:spcBef>
                <a:spcPts val="400"/>
              </a:spcBef>
              <a:spcAft>
                <a:spcPts val="600"/>
              </a:spcAft>
              <a:buClr>
                <a:schemeClr val="lt1"/>
              </a:buClr>
              <a:buSzPct val="80000"/>
              <a:buFont typeface="Noto Sans Symbols"/>
              <a:buNone/>
              <a:defRPr sz="2000" b="0" i="0" u="none" strike="noStrike" cap="none">
                <a:solidFill>
                  <a:srgbClr val="0F486F"/>
                </a:solidFill>
                <a:latin typeface="Century Gothic"/>
                <a:ea typeface="Century Gothic"/>
                <a:cs typeface="Century Gothic"/>
                <a:sym typeface="Century Gothic"/>
              </a:defRPr>
            </a:lvl1pPr>
            <a:lvl2pPr marL="457200" marR="0" lvl="1" indent="0" algn="l" rtl="0">
              <a:spcBef>
                <a:spcPts val="360"/>
              </a:spcBef>
              <a:spcAft>
                <a:spcPts val="600"/>
              </a:spcAft>
              <a:buClr>
                <a:schemeClr val="lt1"/>
              </a:buClr>
              <a:buSzPct val="79999"/>
              <a:buFont typeface="Noto Sans Symbols"/>
              <a:buNone/>
              <a:defRPr sz="1800" b="0" i="0" u="none" strike="noStrike" cap="none">
                <a:solidFill>
                  <a:srgbClr val="0F486F"/>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3pPr>
            <a:lvl4pPr marL="1371600" marR="0" lvl="3" indent="0" algn="l" rtl="0">
              <a:spcBef>
                <a:spcPts val="280"/>
              </a:spcBef>
              <a:spcAft>
                <a:spcPts val="600"/>
              </a:spcAft>
              <a:buClr>
                <a:schemeClr val="lt1"/>
              </a:buClr>
              <a:buSzPct val="80000"/>
              <a:buFont typeface="Noto Sans Symbols"/>
              <a:buNone/>
              <a:defRPr sz="1400" b="0" i="0" u="none" strike="noStrike" cap="none">
                <a:solidFill>
                  <a:srgbClr val="0F486F"/>
                </a:solidFill>
                <a:latin typeface="Century Gothic"/>
                <a:ea typeface="Century Gothic"/>
                <a:cs typeface="Century Gothic"/>
                <a:sym typeface="Century Gothic"/>
              </a:defRPr>
            </a:lvl4pPr>
            <a:lvl5pPr marL="1828800" marR="0" lvl="4" indent="0" algn="l" rtl="0">
              <a:spcBef>
                <a:spcPts val="280"/>
              </a:spcBef>
              <a:spcAft>
                <a:spcPts val="600"/>
              </a:spcAft>
              <a:buClr>
                <a:schemeClr val="lt1"/>
              </a:buClr>
              <a:buSzPct val="80000"/>
              <a:buFont typeface="Noto Sans Symbols"/>
              <a:buNone/>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90" name="Shape 90"/>
          <p:cNvSpPr txBox="1">
            <a:spLocks noGrp="1"/>
          </p:cNvSpPr>
          <p:nvPr>
            <p:ph type="body" idx="2"/>
          </p:nvPr>
        </p:nvSpPr>
        <p:spPr>
          <a:xfrm>
            <a:off x="684213" y="4301067"/>
            <a:ext cx="8534400" cy="1684800"/>
          </a:xfrm>
          <a:prstGeom prst="rect">
            <a:avLst/>
          </a:prstGeom>
          <a:noFill/>
          <a:ln>
            <a:noFill/>
          </a:ln>
        </p:spPr>
        <p:txBody>
          <a:bodyPr wrap="square" lIns="91425" tIns="91425" rIns="91425" bIns="91425" anchor="ctr" anchorCtr="0"/>
          <a:lstStyle>
            <a:lvl1pPr marL="0" marR="0" lvl="0" indent="0" algn="l" rtl="0">
              <a:spcBef>
                <a:spcPts val="400"/>
              </a:spcBef>
              <a:spcAft>
                <a:spcPts val="600"/>
              </a:spcAft>
              <a:buClr>
                <a:schemeClr val="lt1"/>
              </a:buClr>
              <a:buSzPct val="80000"/>
              <a:buFont typeface="Noto Sans Symbols"/>
              <a:buNone/>
              <a:defRPr sz="2000" b="0" i="0" u="none" strike="noStrike" cap="none">
                <a:solidFill>
                  <a:srgbClr val="0F486F"/>
                </a:solidFill>
                <a:latin typeface="Century Gothic"/>
                <a:ea typeface="Century Gothic"/>
                <a:cs typeface="Century Gothic"/>
                <a:sym typeface="Century Gothic"/>
              </a:defRPr>
            </a:lvl1pPr>
            <a:lvl2pPr marL="457200" marR="0" lvl="1" indent="0" algn="l" rtl="0">
              <a:spcBef>
                <a:spcPts val="360"/>
              </a:spcBef>
              <a:spcAft>
                <a:spcPts val="600"/>
              </a:spcAft>
              <a:buClr>
                <a:schemeClr val="lt1"/>
              </a:buClr>
              <a:buSzPct val="79999"/>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91" name="Shape 91"/>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2" name="Shape 92"/>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3" name="Shape 93"/>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
        <p:nvSpPr>
          <p:cNvPr id="94" name="Shape 94"/>
          <p:cNvSpPr txBox="1"/>
          <p:nvPr/>
        </p:nvSpPr>
        <p:spPr>
          <a:xfrm>
            <a:off x="531812" y="812222"/>
            <a:ext cx="609600" cy="5847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8000">
                <a:solidFill>
                  <a:schemeClr val="lt1"/>
                </a:solidFill>
                <a:latin typeface="Century Gothic"/>
                <a:ea typeface="Century Gothic"/>
                <a:cs typeface="Century Gothic"/>
                <a:sym typeface="Century Gothic"/>
              </a:rPr>
              <a:t>“</a:t>
            </a:r>
          </a:p>
        </p:txBody>
      </p:sp>
      <p:sp>
        <p:nvSpPr>
          <p:cNvPr id="95" name="Shape 95"/>
          <p:cNvSpPr txBox="1"/>
          <p:nvPr/>
        </p:nvSpPr>
        <p:spPr>
          <a:xfrm>
            <a:off x="10285412" y="2768601"/>
            <a:ext cx="609600" cy="5847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r>
              <a:rPr lang="en-US" sz="8000">
                <a:solidFill>
                  <a:schemeClr val="lt1"/>
                </a:solidFill>
                <a:latin typeface="Century Gothic"/>
                <a:ea typeface="Century Gothic"/>
                <a:cs typeface="Century Gothic"/>
                <a:sym typeface="Century Gothic"/>
              </a:rPr>
              <a:t>”</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structure">
    <p:bg>
      <p:bgPr>
        <a:blipFill rotWithShape="1">
          <a:blip r:embed="rId2">
            <a:alphaModFix/>
          </a:blip>
          <a:stretch>
            <a:fillRect/>
          </a:stretch>
        </a:blipFill>
        <a:effectLst/>
      </p:bgPr>
    </p:bg>
    <p:spTree>
      <p:nvGrpSpPr>
        <p:cNvPr id="1" name="Shape 825"/>
        <p:cNvGrpSpPr/>
        <p:nvPr/>
      </p:nvGrpSpPr>
      <p:grpSpPr>
        <a:xfrm>
          <a:off x="0" y="0"/>
          <a:ext cx="0" cy="0"/>
          <a:chOff x="0" y="0"/>
          <a:chExt cx="0" cy="0"/>
        </a:xfrm>
      </p:grpSpPr>
      <p:sp>
        <p:nvSpPr>
          <p:cNvPr id="826" name="Shape 826"/>
          <p:cNvSpPr txBox="1">
            <a:spLocks noGrp="1"/>
          </p:cNvSpPr>
          <p:nvPr>
            <p:ph type="title"/>
          </p:nvPr>
        </p:nvSpPr>
        <p:spPr>
          <a:xfrm>
            <a:off x="2429100" y="2895600"/>
            <a:ext cx="7924800" cy="9144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200" b="1" i="0" u="none" strike="noStrike" cap="none">
                <a:solidFill>
                  <a:schemeClr val="lt1"/>
                </a:solidFill>
                <a:latin typeface="Proxima Nova"/>
                <a:ea typeface="Proxima Nova"/>
                <a:cs typeface="Proxima Nova"/>
                <a:sym typeface="Proxima Nova"/>
              </a:defRPr>
            </a:lvl1pPr>
            <a:lvl2pPr lvl="1"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2pPr>
            <a:lvl3pPr lvl="2"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3pPr>
            <a:lvl4pPr lvl="3"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4pPr>
            <a:lvl5pPr lvl="4"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5pPr>
            <a:lvl6pPr lvl="5"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6pPr>
            <a:lvl7pPr lvl="6"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7pPr>
            <a:lvl8pPr lvl="7"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8pPr>
            <a:lvl9pPr lvl="8"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9pPr>
          </a:lstStyle>
          <a:p>
            <a:endParaRPr/>
          </a:p>
        </p:txBody>
      </p:sp>
      <p:sp>
        <p:nvSpPr>
          <p:cNvPr id="827" name="Shape 827"/>
          <p:cNvSpPr txBox="1">
            <a:spLocks noGrp="1"/>
          </p:cNvSpPr>
          <p:nvPr>
            <p:ph type="subTitle" idx="1"/>
          </p:nvPr>
        </p:nvSpPr>
        <p:spPr>
          <a:xfrm>
            <a:off x="2429100" y="4064000"/>
            <a:ext cx="6705600" cy="3813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21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9pPr>
          </a:lstStyle>
          <a:p>
            <a:endParaRPr/>
          </a:p>
        </p:txBody>
      </p:sp>
      <p:sp>
        <p:nvSpPr>
          <p:cNvPr id="828" name="Shape 828"/>
          <p:cNvSpPr txBox="1">
            <a:spLocks noGrp="1"/>
          </p:cNvSpPr>
          <p:nvPr>
            <p:ph type="subTitle" idx="2"/>
          </p:nvPr>
        </p:nvSpPr>
        <p:spPr>
          <a:xfrm>
            <a:off x="2429100" y="4673600"/>
            <a:ext cx="6096000" cy="15999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6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29"/>
        <p:cNvGrpSpPr/>
        <p:nvPr/>
      </p:nvGrpSpPr>
      <p:grpSpPr>
        <a:xfrm>
          <a:off x="0" y="0"/>
          <a:ext cx="0" cy="0"/>
          <a:chOff x="0" y="0"/>
          <a:chExt cx="0" cy="0"/>
        </a:xfrm>
      </p:grpSpPr>
      <p:sp>
        <p:nvSpPr>
          <p:cNvPr id="830" name="Shape 830"/>
          <p:cNvSpPr txBox="1">
            <a:spLocks noGrp="1"/>
          </p:cNvSpPr>
          <p:nvPr>
            <p:ph type="dt" idx="10"/>
          </p:nvPr>
        </p:nvSpPr>
        <p:spPr>
          <a:xfrm>
            <a:off x="0" y="0"/>
            <a:ext cx="3999600" cy="29997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1pPr>
            <a:lvl2pPr marL="558800" marR="0" lvl="1"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2pPr>
            <a:lvl3pPr marL="1117600" marR="0" lvl="2"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3pPr>
            <a:lvl4pPr marL="1676400" marR="0" lvl="3"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4pPr>
            <a:lvl5pPr marL="2235200" marR="0" lvl="4"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5pPr>
            <a:lvl6pPr marL="2794000" marR="0" lvl="5"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6pPr>
            <a:lvl7pPr marL="3352800" marR="0" lvl="6"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7pPr>
            <a:lvl8pPr marL="3911600" marR="0" lvl="7"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8pPr>
            <a:lvl9pPr marL="4470400" marR="0" lvl="8"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red 2">
    <p:spTree>
      <p:nvGrpSpPr>
        <p:cNvPr id="1" name="Shape 831"/>
        <p:cNvGrpSpPr/>
        <p:nvPr/>
      </p:nvGrpSpPr>
      <p:grpSpPr>
        <a:xfrm>
          <a:off x="0" y="0"/>
          <a:ext cx="0" cy="0"/>
          <a:chOff x="0" y="0"/>
          <a:chExt cx="0" cy="0"/>
        </a:xfrm>
      </p:grpSpPr>
      <p:sp>
        <p:nvSpPr>
          <p:cNvPr id="832" name="Shape 832"/>
          <p:cNvSpPr txBox="1">
            <a:spLocks noGrp="1"/>
          </p:cNvSpPr>
          <p:nvPr>
            <p:ph type="title"/>
          </p:nvPr>
        </p:nvSpPr>
        <p:spPr>
          <a:xfrm>
            <a:off x="2381700" y="2526700"/>
            <a:ext cx="7918500" cy="16197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5300" b="1" i="0" u="none" strike="noStrike" cap="none">
                <a:solidFill>
                  <a:srgbClr val="FFFFFF"/>
                </a:solidFill>
                <a:latin typeface="Proxima Nova"/>
                <a:ea typeface="Proxima Nova"/>
                <a:cs typeface="Proxima Nova"/>
                <a:sym typeface="Proxima Nova"/>
              </a:defRPr>
            </a:lvl1pPr>
            <a:lvl2pPr lvl="1"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9pPr>
          </a:lstStyle>
          <a:p>
            <a:endParaRPr/>
          </a:p>
        </p:txBody>
      </p:sp>
      <p:pic>
        <p:nvPicPr>
          <p:cNvPr id="833" name="Shape 833" descr="social_google-01.png"/>
          <p:cNvPicPr preferRelativeResize="0"/>
          <p:nvPr/>
        </p:nvPicPr>
        <p:blipFill rotWithShape="1">
          <a:blip r:embed="rId2">
            <a:alphaModFix/>
          </a:blip>
          <a:srcRect/>
          <a:stretch/>
        </p:blipFill>
        <p:spPr>
          <a:xfrm>
            <a:off x="2562067" y="4347400"/>
            <a:ext cx="423300" cy="423300"/>
          </a:xfrm>
          <a:prstGeom prst="rect">
            <a:avLst/>
          </a:prstGeom>
          <a:noFill/>
          <a:ln>
            <a:noFill/>
          </a:ln>
        </p:spPr>
      </p:pic>
      <p:pic>
        <p:nvPicPr>
          <p:cNvPr id="834" name="Shape 834" descr="social_linkedin-01.png"/>
          <p:cNvPicPr preferRelativeResize="0"/>
          <p:nvPr/>
        </p:nvPicPr>
        <p:blipFill rotWithShape="1">
          <a:blip r:embed="rId3">
            <a:alphaModFix/>
          </a:blip>
          <a:srcRect/>
          <a:stretch/>
        </p:blipFill>
        <p:spPr>
          <a:xfrm>
            <a:off x="2562067" y="4971624"/>
            <a:ext cx="423300" cy="423300"/>
          </a:xfrm>
          <a:prstGeom prst="rect">
            <a:avLst/>
          </a:prstGeom>
          <a:noFill/>
          <a:ln>
            <a:noFill/>
          </a:ln>
        </p:spPr>
      </p:pic>
      <p:pic>
        <p:nvPicPr>
          <p:cNvPr id="835" name="Shape 835" descr="social_youtube-01.png"/>
          <p:cNvPicPr preferRelativeResize="0"/>
          <p:nvPr/>
        </p:nvPicPr>
        <p:blipFill rotWithShape="1">
          <a:blip r:embed="rId4">
            <a:alphaModFix/>
          </a:blip>
          <a:srcRect/>
          <a:stretch/>
        </p:blipFill>
        <p:spPr>
          <a:xfrm>
            <a:off x="2562067" y="5595849"/>
            <a:ext cx="423300" cy="423300"/>
          </a:xfrm>
          <a:prstGeom prst="rect">
            <a:avLst/>
          </a:prstGeom>
          <a:noFill/>
          <a:ln>
            <a:noFill/>
          </a:ln>
        </p:spPr>
      </p:pic>
      <p:pic>
        <p:nvPicPr>
          <p:cNvPr id="836" name="Shape 836" descr="social_facebook-01.png"/>
          <p:cNvPicPr preferRelativeResize="0"/>
          <p:nvPr/>
        </p:nvPicPr>
        <p:blipFill rotWithShape="1">
          <a:blip r:embed="rId5">
            <a:alphaModFix/>
          </a:blip>
          <a:srcRect/>
          <a:stretch/>
        </p:blipFill>
        <p:spPr>
          <a:xfrm>
            <a:off x="6296167" y="4347400"/>
            <a:ext cx="423300" cy="423300"/>
          </a:xfrm>
          <a:prstGeom prst="rect">
            <a:avLst/>
          </a:prstGeom>
          <a:noFill/>
          <a:ln>
            <a:noFill/>
          </a:ln>
        </p:spPr>
      </p:pic>
      <p:pic>
        <p:nvPicPr>
          <p:cNvPr id="837" name="Shape 837" descr="social_twitter-01.png"/>
          <p:cNvPicPr preferRelativeResize="0"/>
          <p:nvPr/>
        </p:nvPicPr>
        <p:blipFill/>
        <p:spPr>
          <a:xfrm>
            <a:off x="6296167" y="4971624"/>
            <a:ext cx="423300" cy="423300"/>
          </a:xfrm>
          <a:prstGeom prst="rect">
            <a:avLst/>
          </a:prstGeom>
          <a:solidFill>
            <a:srgbClr val="FFFFFF"/>
          </a:solidFill>
          <a:ln>
            <a:noFill/>
          </a:ln>
        </p:spPr>
      </p:pic>
      <p:sp>
        <p:nvSpPr>
          <p:cNvPr id="838" name="Shape 838"/>
          <p:cNvSpPr txBox="1">
            <a:spLocks noGrp="1"/>
          </p:cNvSpPr>
          <p:nvPr>
            <p:ph type="subTitle" idx="1"/>
          </p:nvPr>
        </p:nvSpPr>
        <p:spPr>
          <a:xfrm>
            <a:off x="3035633" y="4353049"/>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
        <p:nvSpPr>
          <p:cNvPr id="839" name="Shape 839"/>
          <p:cNvSpPr txBox="1">
            <a:spLocks noGrp="1"/>
          </p:cNvSpPr>
          <p:nvPr>
            <p:ph type="subTitle" idx="2"/>
          </p:nvPr>
        </p:nvSpPr>
        <p:spPr>
          <a:xfrm>
            <a:off x="3035633" y="4976538"/>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
        <p:nvSpPr>
          <p:cNvPr id="840" name="Shape 840"/>
          <p:cNvSpPr txBox="1">
            <a:spLocks noGrp="1"/>
          </p:cNvSpPr>
          <p:nvPr>
            <p:ph type="subTitle" idx="3"/>
          </p:nvPr>
        </p:nvSpPr>
        <p:spPr>
          <a:xfrm>
            <a:off x="3035633" y="5595838"/>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
        <p:nvSpPr>
          <p:cNvPr id="841" name="Shape 841"/>
          <p:cNvSpPr txBox="1">
            <a:spLocks noGrp="1"/>
          </p:cNvSpPr>
          <p:nvPr>
            <p:ph type="subTitle" idx="4"/>
          </p:nvPr>
        </p:nvSpPr>
        <p:spPr>
          <a:xfrm>
            <a:off x="6758867" y="4353049"/>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
        <p:nvSpPr>
          <p:cNvPr id="842" name="Shape 842"/>
          <p:cNvSpPr txBox="1">
            <a:spLocks noGrp="1"/>
          </p:cNvSpPr>
          <p:nvPr>
            <p:ph type="subTitle" idx="5"/>
          </p:nvPr>
        </p:nvSpPr>
        <p:spPr>
          <a:xfrm>
            <a:off x="6758867" y="4976538"/>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latin typeface="Proxima Nova"/>
                <a:ea typeface="Proxima Nova"/>
                <a:cs typeface="Proxima Nova"/>
                <a:sym typeface="Proxima Nova"/>
              </a:rPr>
              <a:t>‹#›</a:t>
            </a:fld>
            <a:endParaRPr lang="en-US">
              <a:latin typeface="Proxima Nova"/>
              <a:ea typeface="Proxima Nova"/>
              <a:cs typeface="Proxima Nova"/>
              <a:sym typeface="Proxima Nova"/>
            </a:endParaRPr>
          </a:p>
        </p:txBody>
      </p:sp>
      <p:sp>
        <p:nvSpPr>
          <p:cNvPr id="852" name="Shape 852"/>
          <p:cNvSpPr txBox="1">
            <a:spLocks noGrp="1"/>
          </p:cNvSpPr>
          <p:nvPr>
            <p:ph type="subTitle" idx="1"/>
          </p:nvPr>
        </p:nvSpPr>
        <p:spPr>
          <a:xfrm>
            <a:off x="1102200" y="227757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853" name="Shape 853"/>
          <p:cNvSpPr txBox="1">
            <a:spLocks noGrp="1"/>
          </p:cNvSpPr>
          <p:nvPr>
            <p:ph type="subTitle" idx="2"/>
          </p:nvPr>
        </p:nvSpPr>
        <p:spPr>
          <a:xfrm>
            <a:off x="1102200" y="266550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854" name="Shape 854"/>
          <p:cNvSpPr txBox="1">
            <a:spLocks noGrp="1"/>
          </p:cNvSpPr>
          <p:nvPr>
            <p:ph type="subTitle" idx="3"/>
          </p:nvPr>
        </p:nvSpPr>
        <p:spPr>
          <a:xfrm>
            <a:off x="6174600" y="227757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855" name="Shape 855"/>
          <p:cNvSpPr txBox="1">
            <a:spLocks noGrp="1"/>
          </p:cNvSpPr>
          <p:nvPr>
            <p:ph type="subTitle" idx="4"/>
          </p:nvPr>
        </p:nvSpPr>
        <p:spPr>
          <a:xfrm>
            <a:off x="6174600" y="266550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856" name="Shape 856"/>
          <p:cNvSpPr txBox="1">
            <a:spLocks noGrp="1"/>
          </p:cNvSpPr>
          <p:nvPr>
            <p:ph type="subTitle" idx="5"/>
          </p:nvPr>
        </p:nvSpPr>
        <p:spPr>
          <a:xfrm>
            <a:off x="1102200" y="3100500"/>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857" name="Shape 857"/>
          <p:cNvSpPr txBox="1">
            <a:spLocks noGrp="1"/>
          </p:cNvSpPr>
          <p:nvPr>
            <p:ph type="subTitle" idx="6"/>
          </p:nvPr>
        </p:nvSpPr>
        <p:spPr>
          <a:xfrm>
            <a:off x="1102200" y="348842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858" name="Shape 858"/>
          <p:cNvSpPr txBox="1">
            <a:spLocks noGrp="1"/>
          </p:cNvSpPr>
          <p:nvPr>
            <p:ph type="subTitle" idx="7"/>
          </p:nvPr>
        </p:nvSpPr>
        <p:spPr>
          <a:xfrm>
            <a:off x="6174600" y="3100500"/>
            <a:ext cx="5005200" cy="328500"/>
          </a:xfrm>
          <a:prstGeom prst="rect">
            <a:avLst/>
          </a:prstGeom>
        </p:spPr>
        <p:txBody>
          <a:bodyPr wrap="square" lIns="121900" tIns="121900" rIns="121900" bIns="121900"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859" name="Shape 859"/>
          <p:cNvSpPr txBox="1">
            <a:spLocks noGrp="1"/>
          </p:cNvSpPr>
          <p:nvPr>
            <p:ph type="subTitle" idx="8"/>
          </p:nvPr>
        </p:nvSpPr>
        <p:spPr>
          <a:xfrm>
            <a:off x="6174600" y="348842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860" name="Shape 860"/>
          <p:cNvSpPr txBox="1">
            <a:spLocks noGrp="1"/>
          </p:cNvSpPr>
          <p:nvPr>
            <p:ph type="subTitle" idx="9"/>
          </p:nvPr>
        </p:nvSpPr>
        <p:spPr>
          <a:xfrm>
            <a:off x="1102200" y="392342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861" name="Shape 861"/>
          <p:cNvSpPr txBox="1">
            <a:spLocks noGrp="1"/>
          </p:cNvSpPr>
          <p:nvPr>
            <p:ph type="subTitle" idx="13"/>
          </p:nvPr>
        </p:nvSpPr>
        <p:spPr>
          <a:xfrm>
            <a:off x="1102200" y="431135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862" name="Shape 862"/>
          <p:cNvSpPr txBox="1">
            <a:spLocks noGrp="1"/>
          </p:cNvSpPr>
          <p:nvPr>
            <p:ph type="subTitle" idx="14"/>
          </p:nvPr>
        </p:nvSpPr>
        <p:spPr>
          <a:xfrm>
            <a:off x="6174600" y="392342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863" name="Shape 863"/>
          <p:cNvSpPr txBox="1">
            <a:spLocks noGrp="1"/>
          </p:cNvSpPr>
          <p:nvPr>
            <p:ph type="subTitle" idx="15"/>
          </p:nvPr>
        </p:nvSpPr>
        <p:spPr>
          <a:xfrm>
            <a:off x="6174600" y="431135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864" name="Shape 864"/>
          <p:cNvSpPr txBox="1">
            <a:spLocks noGrp="1"/>
          </p:cNvSpPr>
          <p:nvPr>
            <p:ph type="subTitle" idx="16"/>
          </p:nvPr>
        </p:nvSpPr>
        <p:spPr>
          <a:xfrm>
            <a:off x="1102200" y="4746350"/>
            <a:ext cx="5005200" cy="328500"/>
          </a:xfrm>
          <a:prstGeom prst="rect">
            <a:avLst/>
          </a:prstGeom>
        </p:spPr>
        <p:txBody>
          <a:bodyPr wrap="square" lIns="121900" tIns="121900" rIns="121900" bIns="121900"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865" name="Shape 865"/>
          <p:cNvSpPr txBox="1">
            <a:spLocks noGrp="1"/>
          </p:cNvSpPr>
          <p:nvPr>
            <p:ph type="subTitle" idx="17"/>
          </p:nvPr>
        </p:nvSpPr>
        <p:spPr>
          <a:xfrm>
            <a:off x="1102200" y="513427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866" name="Shape 866"/>
          <p:cNvSpPr txBox="1">
            <a:spLocks noGrp="1"/>
          </p:cNvSpPr>
          <p:nvPr>
            <p:ph type="subTitle" idx="18"/>
          </p:nvPr>
        </p:nvSpPr>
        <p:spPr>
          <a:xfrm>
            <a:off x="6174600" y="4746350"/>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867" name="Shape 867"/>
          <p:cNvSpPr txBox="1">
            <a:spLocks noGrp="1"/>
          </p:cNvSpPr>
          <p:nvPr>
            <p:ph type="subTitle" idx="19"/>
          </p:nvPr>
        </p:nvSpPr>
        <p:spPr>
          <a:xfrm>
            <a:off x="6174600" y="513427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868" name="Shape 868"/>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869" name="Shape 869"/>
          <p:cNvSpPr txBox="1">
            <a:spLocks noGrp="1"/>
          </p:cNvSpPr>
          <p:nvPr>
            <p:ph type="subTitle" idx="20"/>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870"/>
        <p:cNvGrpSpPr/>
        <p:nvPr/>
      </p:nvGrpSpPr>
      <p:grpSpPr>
        <a:xfrm>
          <a:off x="0" y="0"/>
          <a:ext cx="0" cy="0"/>
          <a:chOff x="0" y="0"/>
          <a:chExt cx="0" cy="0"/>
        </a:xfrm>
      </p:grpSpPr>
      <p:sp>
        <p:nvSpPr>
          <p:cNvPr id="871" name="Shape 871"/>
          <p:cNvSpPr txBox="1">
            <a:spLocks noGrp="1"/>
          </p:cNvSpPr>
          <p:nvPr>
            <p:ph type="title"/>
          </p:nvPr>
        </p:nvSpPr>
        <p:spPr>
          <a:xfrm>
            <a:off x="1102200" y="2273179"/>
            <a:ext cx="9987600" cy="1417500"/>
          </a:xfrm>
          <a:prstGeom prst="rect">
            <a:avLst/>
          </a:prstGeom>
        </p:spPr>
        <p:txBody>
          <a:bodyPr wrap="square" lIns="121900" tIns="121900" rIns="121900" bIns="121900"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872" name="Shape 872"/>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ext only">
    <p:spTree>
      <p:nvGrpSpPr>
        <p:cNvPr id="1" name="Shape 873"/>
        <p:cNvGrpSpPr/>
        <p:nvPr/>
      </p:nvGrpSpPr>
      <p:grpSpPr>
        <a:xfrm>
          <a:off x="0" y="0"/>
          <a:ext cx="0" cy="0"/>
          <a:chOff x="0" y="0"/>
          <a:chExt cx="0" cy="0"/>
        </a:xfrm>
      </p:grpSpPr>
      <p:sp>
        <p:nvSpPr>
          <p:cNvPr id="874" name="Shape 87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875" name="Shape 875"/>
          <p:cNvSpPr txBox="1">
            <a:spLocks noGrp="1"/>
          </p:cNvSpPr>
          <p:nvPr>
            <p:ph type="body" idx="1"/>
          </p:nvPr>
        </p:nvSpPr>
        <p:spPr>
          <a:xfrm>
            <a:off x="1102267" y="2167900"/>
            <a:ext cx="9987600" cy="3526500"/>
          </a:xfrm>
          <a:prstGeom prst="rect">
            <a:avLst/>
          </a:prstGeom>
        </p:spPr>
        <p:txBody>
          <a:bodyPr wrap="square" lIns="121900" tIns="121900" rIns="121900" bIns="121900"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76" name="Shape 87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877" name="Shape 877"/>
          <p:cNvSpPr txBox="1">
            <a:spLocks noGrp="1"/>
          </p:cNvSpPr>
          <p:nvPr>
            <p:ph type="subTitle" idx="2"/>
          </p:nvPr>
        </p:nvSpPr>
        <p:spPr>
          <a:xfrm>
            <a:off x="1102200" y="1239700"/>
            <a:ext cx="9987600" cy="8757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78"/>
        <p:cNvGrpSpPr/>
        <p:nvPr/>
      </p:nvGrpSpPr>
      <p:grpSpPr>
        <a:xfrm>
          <a:off x="0" y="0"/>
          <a:ext cx="0" cy="0"/>
          <a:chOff x="0" y="0"/>
          <a:chExt cx="0" cy="0"/>
        </a:xfrm>
      </p:grpSpPr>
      <p:sp>
        <p:nvSpPr>
          <p:cNvPr id="879" name="Shape 87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880" name="Shape 880"/>
          <p:cNvSpPr txBox="1">
            <a:spLocks noGrp="1"/>
          </p:cNvSpPr>
          <p:nvPr>
            <p:ph type="body" idx="1"/>
          </p:nvPr>
        </p:nvSpPr>
        <p:spPr>
          <a:xfrm>
            <a:off x="1102267" y="2167900"/>
            <a:ext cx="4779900" cy="3526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81" name="Shape 881"/>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882" name="Shape 882"/>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83"/>
        <p:cNvGrpSpPr/>
        <p:nvPr/>
      </p:nvGrpSpPr>
      <p:grpSpPr>
        <a:xfrm>
          <a:off x="0" y="0"/>
          <a:ext cx="0" cy="0"/>
          <a:chOff x="0" y="0"/>
          <a:chExt cx="0" cy="0"/>
        </a:xfrm>
      </p:grpSpPr>
      <p:sp>
        <p:nvSpPr>
          <p:cNvPr id="884" name="Shape 88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885" name="Shape 885"/>
          <p:cNvSpPr txBox="1">
            <a:spLocks noGrp="1"/>
          </p:cNvSpPr>
          <p:nvPr>
            <p:ph type="body" idx="1"/>
          </p:nvPr>
        </p:nvSpPr>
        <p:spPr>
          <a:xfrm>
            <a:off x="6309800" y="2167900"/>
            <a:ext cx="4779900" cy="3526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86" name="Shape 88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887" name="Shape 887"/>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888"/>
        <p:cNvGrpSpPr/>
        <p:nvPr/>
      </p:nvGrpSpPr>
      <p:grpSpPr>
        <a:xfrm>
          <a:off x="0" y="0"/>
          <a:ext cx="0" cy="0"/>
          <a:chOff x="0" y="0"/>
          <a:chExt cx="0" cy="0"/>
        </a:xfrm>
      </p:grpSpPr>
      <p:sp>
        <p:nvSpPr>
          <p:cNvPr id="889" name="Shape 88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890" name="Shape 890"/>
          <p:cNvSpPr txBox="1">
            <a:spLocks noGrp="1"/>
          </p:cNvSpPr>
          <p:nvPr>
            <p:ph type="subTitle" idx="1"/>
          </p:nvPr>
        </p:nvSpPr>
        <p:spPr>
          <a:xfrm>
            <a:off x="6624633" y="3670871"/>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891" name="Shape 891"/>
          <p:cNvSpPr txBox="1">
            <a:spLocks noGrp="1"/>
          </p:cNvSpPr>
          <p:nvPr>
            <p:ph type="body" idx="2"/>
          </p:nvPr>
        </p:nvSpPr>
        <p:spPr>
          <a:xfrm>
            <a:off x="6624467" y="4184771"/>
            <a:ext cx="4465200" cy="1788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892" name="Shape 892"/>
          <p:cNvSpPr txBox="1">
            <a:spLocks noGrp="1"/>
          </p:cNvSpPr>
          <p:nvPr>
            <p:ph type="subTitle" idx="3"/>
          </p:nvPr>
        </p:nvSpPr>
        <p:spPr>
          <a:xfrm>
            <a:off x="1102200" y="3670871"/>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893" name="Shape 893"/>
          <p:cNvSpPr txBox="1">
            <a:spLocks noGrp="1"/>
          </p:cNvSpPr>
          <p:nvPr>
            <p:ph type="body" idx="4"/>
          </p:nvPr>
        </p:nvSpPr>
        <p:spPr>
          <a:xfrm>
            <a:off x="1102033" y="4184771"/>
            <a:ext cx="4465200" cy="1788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894" name="Shape 894"/>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895" name="Shape 895"/>
          <p:cNvSpPr txBox="1">
            <a:spLocks noGrp="1"/>
          </p:cNvSpPr>
          <p:nvPr>
            <p:ph type="subTitle" idx="5"/>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896"/>
        <p:cNvGrpSpPr/>
        <p:nvPr/>
      </p:nvGrpSpPr>
      <p:grpSpPr>
        <a:xfrm>
          <a:off x="0" y="0"/>
          <a:ext cx="0" cy="0"/>
          <a:chOff x="0" y="0"/>
          <a:chExt cx="0" cy="0"/>
        </a:xfrm>
      </p:grpSpPr>
      <p:sp>
        <p:nvSpPr>
          <p:cNvPr id="897" name="Shape 897"/>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898" name="Shape 898"/>
          <p:cNvSpPr txBox="1">
            <a:spLocks noGrp="1"/>
          </p:cNvSpPr>
          <p:nvPr>
            <p:ph type="subTitle" idx="1"/>
          </p:nvPr>
        </p:nvSpPr>
        <p:spPr>
          <a:xfrm>
            <a:off x="6624633" y="2490196"/>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899" name="Shape 899"/>
          <p:cNvSpPr txBox="1">
            <a:spLocks noGrp="1"/>
          </p:cNvSpPr>
          <p:nvPr>
            <p:ph type="body" idx="2"/>
          </p:nvPr>
        </p:nvSpPr>
        <p:spPr>
          <a:xfrm>
            <a:off x="6624467" y="3156502"/>
            <a:ext cx="4465200" cy="27660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900" name="Shape 900"/>
          <p:cNvSpPr txBox="1">
            <a:spLocks noGrp="1"/>
          </p:cNvSpPr>
          <p:nvPr>
            <p:ph type="subTitle" idx="3"/>
          </p:nvPr>
        </p:nvSpPr>
        <p:spPr>
          <a:xfrm>
            <a:off x="1102200" y="2490196"/>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01" name="Shape 901"/>
          <p:cNvSpPr txBox="1">
            <a:spLocks noGrp="1"/>
          </p:cNvSpPr>
          <p:nvPr>
            <p:ph type="body" idx="4"/>
          </p:nvPr>
        </p:nvSpPr>
        <p:spPr>
          <a:xfrm>
            <a:off x="1102033" y="3156502"/>
            <a:ext cx="4465200" cy="27660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902" name="Shape 90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03" name="Shape 903"/>
          <p:cNvSpPr txBox="1">
            <a:spLocks noGrp="1"/>
          </p:cNvSpPr>
          <p:nvPr>
            <p:ph type="subTitle" idx="5"/>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684212" y="3429000"/>
            <a:ext cx="8534400" cy="1697400"/>
          </a:xfrm>
          <a:prstGeom prst="rect">
            <a:avLst/>
          </a:prstGeom>
          <a:noFill/>
          <a:ln>
            <a:noFill/>
          </a:ln>
        </p:spPr>
        <p:txBody>
          <a:bodyPr wrap="square" lIns="91425" tIns="91425" rIns="91425" bIns="91425" anchor="b" anchorCtr="0"/>
          <a:lstStyle>
            <a:lvl1pPr marL="0" marR="0" lvl="0" indent="0" algn="l" rtl="0">
              <a:spcBef>
                <a:spcPts val="0"/>
              </a:spcBef>
              <a:buClr>
                <a:schemeClr val="lt1"/>
              </a:buClr>
              <a:buSzPct val="100000"/>
              <a:buFont typeface="Century Gothic"/>
              <a:buNone/>
              <a:defRPr sz="32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98" name="Shape 98"/>
          <p:cNvSpPr txBox="1">
            <a:spLocks noGrp="1"/>
          </p:cNvSpPr>
          <p:nvPr>
            <p:ph type="body" idx="1"/>
          </p:nvPr>
        </p:nvSpPr>
        <p:spPr>
          <a:xfrm>
            <a:off x="684211" y="5132981"/>
            <a:ext cx="8535900" cy="860400"/>
          </a:xfrm>
          <a:prstGeom prst="rect">
            <a:avLst/>
          </a:prstGeom>
          <a:noFill/>
          <a:ln>
            <a:noFill/>
          </a:ln>
        </p:spPr>
        <p:txBody>
          <a:bodyPr wrap="square" lIns="91425" tIns="91425" rIns="91425" bIns="91425" anchor="t" anchorCtr="0"/>
          <a:lstStyle>
            <a:lvl1pPr marL="0" marR="0" lvl="0" indent="0" algn="l" rtl="0">
              <a:spcBef>
                <a:spcPts val="400"/>
              </a:spcBef>
              <a:spcAft>
                <a:spcPts val="600"/>
              </a:spcAft>
              <a:buClr>
                <a:schemeClr val="lt1"/>
              </a:buClr>
              <a:buSzPct val="80000"/>
              <a:buFont typeface="Noto Sans Symbols"/>
              <a:buNone/>
              <a:defRPr sz="2000" b="0" i="0" u="none" strike="noStrike" cap="none">
                <a:solidFill>
                  <a:srgbClr val="0F486F"/>
                </a:solidFill>
                <a:latin typeface="Century Gothic"/>
                <a:ea typeface="Century Gothic"/>
                <a:cs typeface="Century Gothic"/>
                <a:sym typeface="Century Gothic"/>
              </a:defRPr>
            </a:lvl1pPr>
            <a:lvl2pPr marL="457200" marR="0" lvl="1" indent="0" algn="l" rtl="0">
              <a:spcBef>
                <a:spcPts val="360"/>
              </a:spcBef>
              <a:spcAft>
                <a:spcPts val="600"/>
              </a:spcAft>
              <a:buClr>
                <a:schemeClr val="lt1"/>
              </a:buClr>
              <a:buSzPct val="79999"/>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99" name="Shape 99"/>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0" name="Shape 100"/>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1" name="Shape 101"/>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904"/>
        <p:cNvGrpSpPr/>
        <p:nvPr/>
      </p:nvGrpSpPr>
      <p:grpSpPr>
        <a:xfrm>
          <a:off x="0" y="0"/>
          <a:ext cx="0" cy="0"/>
          <a:chOff x="0" y="0"/>
          <a:chExt cx="0" cy="0"/>
        </a:xfrm>
      </p:grpSpPr>
      <p:sp>
        <p:nvSpPr>
          <p:cNvPr id="905" name="Shape 90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906" name="Shape 906"/>
          <p:cNvSpPr txBox="1">
            <a:spLocks noGrp="1"/>
          </p:cNvSpPr>
          <p:nvPr>
            <p:ph type="subTitle" idx="1"/>
          </p:nvPr>
        </p:nvSpPr>
        <p:spPr>
          <a:xfrm>
            <a:off x="1102200"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07" name="Shape 907"/>
          <p:cNvSpPr txBox="1">
            <a:spLocks noGrp="1"/>
          </p:cNvSpPr>
          <p:nvPr>
            <p:ph type="body" idx="2"/>
          </p:nvPr>
        </p:nvSpPr>
        <p:spPr>
          <a:xfrm>
            <a:off x="1102200"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908" name="Shape 908"/>
          <p:cNvSpPr txBox="1">
            <a:spLocks noGrp="1"/>
          </p:cNvSpPr>
          <p:nvPr>
            <p:ph type="subTitle" idx="3"/>
          </p:nvPr>
        </p:nvSpPr>
        <p:spPr>
          <a:xfrm>
            <a:off x="4623517"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09" name="Shape 909"/>
          <p:cNvSpPr txBox="1">
            <a:spLocks noGrp="1"/>
          </p:cNvSpPr>
          <p:nvPr>
            <p:ph type="body" idx="4"/>
          </p:nvPr>
        </p:nvSpPr>
        <p:spPr>
          <a:xfrm>
            <a:off x="4623517"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910" name="Shape 910"/>
          <p:cNvSpPr txBox="1">
            <a:spLocks noGrp="1"/>
          </p:cNvSpPr>
          <p:nvPr>
            <p:ph type="subTitle" idx="5"/>
          </p:nvPr>
        </p:nvSpPr>
        <p:spPr>
          <a:xfrm>
            <a:off x="8144983"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11" name="Shape 911"/>
          <p:cNvSpPr txBox="1">
            <a:spLocks noGrp="1"/>
          </p:cNvSpPr>
          <p:nvPr>
            <p:ph type="body" idx="6"/>
          </p:nvPr>
        </p:nvSpPr>
        <p:spPr>
          <a:xfrm>
            <a:off x="8144983"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912" name="Shape 91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13" name="Shape 913"/>
          <p:cNvSpPr txBox="1">
            <a:spLocks noGrp="1"/>
          </p:cNvSpPr>
          <p:nvPr>
            <p:ph type="subTitle" idx="7"/>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914"/>
        <p:cNvGrpSpPr/>
        <p:nvPr/>
      </p:nvGrpSpPr>
      <p:grpSpPr>
        <a:xfrm>
          <a:off x="0" y="0"/>
          <a:ext cx="0" cy="0"/>
          <a:chOff x="0" y="0"/>
          <a:chExt cx="0" cy="0"/>
        </a:xfrm>
      </p:grpSpPr>
      <p:sp>
        <p:nvSpPr>
          <p:cNvPr id="915" name="Shape 91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916" name="Shape 916"/>
          <p:cNvSpPr txBox="1">
            <a:spLocks noGrp="1"/>
          </p:cNvSpPr>
          <p:nvPr>
            <p:ph type="subTitle" idx="1"/>
          </p:nvPr>
        </p:nvSpPr>
        <p:spPr>
          <a:xfrm>
            <a:off x="1102200"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17" name="Shape 917"/>
          <p:cNvSpPr txBox="1">
            <a:spLocks noGrp="1"/>
          </p:cNvSpPr>
          <p:nvPr>
            <p:ph type="body" idx="2"/>
          </p:nvPr>
        </p:nvSpPr>
        <p:spPr>
          <a:xfrm>
            <a:off x="1102200"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918" name="Shape 918"/>
          <p:cNvSpPr txBox="1">
            <a:spLocks noGrp="1"/>
          </p:cNvSpPr>
          <p:nvPr>
            <p:ph type="subTitle" idx="3"/>
          </p:nvPr>
        </p:nvSpPr>
        <p:spPr>
          <a:xfrm>
            <a:off x="4623517"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19" name="Shape 919"/>
          <p:cNvSpPr txBox="1">
            <a:spLocks noGrp="1"/>
          </p:cNvSpPr>
          <p:nvPr>
            <p:ph type="body" idx="4"/>
          </p:nvPr>
        </p:nvSpPr>
        <p:spPr>
          <a:xfrm>
            <a:off x="4623517"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920" name="Shape 920"/>
          <p:cNvSpPr txBox="1">
            <a:spLocks noGrp="1"/>
          </p:cNvSpPr>
          <p:nvPr>
            <p:ph type="subTitle" idx="5"/>
          </p:nvPr>
        </p:nvSpPr>
        <p:spPr>
          <a:xfrm>
            <a:off x="8144983"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21" name="Shape 921"/>
          <p:cNvSpPr txBox="1">
            <a:spLocks noGrp="1"/>
          </p:cNvSpPr>
          <p:nvPr>
            <p:ph type="body" idx="6"/>
          </p:nvPr>
        </p:nvSpPr>
        <p:spPr>
          <a:xfrm>
            <a:off x="8144983"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922" name="Shape 92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23" name="Shape 923"/>
          <p:cNvSpPr txBox="1">
            <a:spLocks noGrp="1"/>
          </p:cNvSpPr>
          <p:nvPr>
            <p:ph type="subTitle" idx="7"/>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924"/>
        <p:cNvGrpSpPr/>
        <p:nvPr/>
      </p:nvGrpSpPr>
      <p:grpSpPr>
        <a:xfrm>
          <a:off x="0" y="0"/>
          <a:ext cx="0" cy="0"/>
          <a:chOff x="0" y="0"/>
          <a:chExt cx="0" cy="0"/>
        </a:xfrm>
      </p:grpSpPr>
      <p:sp>
        <p:nvSpPr>
          <p:cNvPr id="925" name="Shape 92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926" name="Shape 926"/>
          <p:cNvSpPr txBox="1">
            <a:spLocks noGrp="1"/>
          </p:cNvSpPr>
          <p:nvPr>
            <p:ph type="body" idx="1"/>
          </p:nvPr>
        </p:nvSpPr>
        <p:spPr>
          <a:xfrm>
            <a:off x="1102200" y="2072425"/>
            <a:ext cx="9987600" cy="524700"/>
          </a:xfrm>
          <a:prstGeom prst="rect">
            <a:avLst/>
          </a:prstGeom>
        </p:spPr>
        <p:txBody>
          <a:bodyPr wrap="square" lIns="121900" tIns="121900" rIns="121900" bIns="121900" anchor="b"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927" name="Shape 92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28" name="Shape 928"/>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929"/>
        <p:cNvGrpSpPr/>
        <p:nvPr/>
      </p:nvGrpSpPr>
      <p:grpSpPr>
        <a:xfrm>
          <a:off x="0" y="0"/>
          <a:ext cx="0" cy="0"/>
          <a:chOff x="0" y="0"/>
          <a:chExt cx="0" cy="0"/>
        </a:xfrm>
      </p:grpSpPr>
      <p:sp>
        <p:nvSpPr>
          <p:cNvPr id="930" name="Shape 93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931" name="Shape 931"/>
          <p:cNvSpPr txBox="1">
            <a:spLocks noGrp="1"/>
          </p:cNvSpPr>
          <p:nvPr>
            <p:ph type="body" idx="1"/>
          </p:nvPr>
        </p:nvSpPr>
        <p:spPr>
          <a:xfrm>
            <a:off x="1102200" y="5212665"/>
            <a:ext cx="9987600" cy="524700"/>
          </a:xfrm>
          <a:prstGeom prst="rect">
            <a:avLst/>
          </a:prstGeom>
        </p:spPr>
        <p:txBody>
          <a:bodyPr wrap="square" lIns="121900" tIns="121900" rIns="121900" bIns="121900" anchor="t"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932" name="Shape 93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33" name="Shape 933"/>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934"/>
        <p:cNvGrpSpPr/>
        <p:nvPr/>
      </p:nvGrpSpPr>
      <p:grpSpPr>
        <a:xfrm>
          <a:off x="0" y="0"/>
          <a:ext cx="0" cy="0"/>
          <a:chOff x="0" y="0"/>
          <a:chExt cx="0" cy="0"/>
        </a:xfrm>
      </p:grpSpPr>
      <p:sp>
        <p:nvSpPr>
          <p:cNvPr id="935" name="Shape 93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936" name="Shape 936"/>
          <p:cNvSpPr txBox="1">
            <a:spLocks noGrp="1"/>
          </p:cNvSpPr>
          <p:nvPr>
            <p:ph type="body" idx="1"/>
          </p:nvPr>
        </p:nvSpPr>
        <p:spPr>
          <a:xfrm>
            <a:off x="1102200" y="2016075"/>
            <a:ext cx="9987600" cy="1172400"/>
          </a:xfrm>
          <a:prstGeom prst="rect">
            <a:avLst/>
          </a:prstGeom>
        </p:spPr>
        <p:txBody>
          <a:bodyPr wrap="square" lIns="121900" tIns="121900" rIns="121900" bIns="121900" anchor="b"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937" name="Shape 93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38" name="Shape 938"/>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939"/>
        <p:cNvGrpSpPr/>
        <p:nvPr/>
      </p:nvGrpSpPr>
      <p:grpSpPr>
        <a:xfrm>
          <a:off x="0" y="0"/>
          <a:ext cx="0" cy="0"/>
          <a:chOff x="0" y="0"/>
          <a:chExt cx="0" cy="0"/>
        </a:xfrm>
      </p:grpSpPr>
      <p:sp>
        <p:nvSpPr>
          <p:cNvPr id="940" name="Shape 94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941" name="Shape 941"/>
          <p:cNvSpPr txBox="1">
            <a:spLocks noGrp="1"/>
          </p:cNvSpPr>
          <p:nvPr>
            <p:ph type="body" idx="1"/>
          </p:nvPr>
        </p:nvSpPr>
        <p:spPr>
          <a:xfrm>
            <a:off x="1102200" y="4984083"/>
            <a:ext cx="9987600" cy="954300"/>
          </a:xfrm>
          <a:prstGeom prst="rect">
            <a:avLst/>
          </a:prstGeom>
        </p:spPr>
        <p:txBody>
          <a:bodyPr wrap="square" lIns="121900" tIns="121900" rIns="121900" bIns="121900" anchor="t"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942" name="Shape 94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43" name="Shape 943"/>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944"/>
        <p:cNvGrpSpPr/>
        <p:nvPr/>
      </p:nvGrpSpPr>
      <p:grpSpPr>
        <a:xfrm>
          <a:off x="0" y="0"/>
          <a:ext cx="0" cy="0"/>
          <a:chOff x="0" y="0"/>
          <a:chExt cx="0" cy="0"/>
        </a:xfrm>
      </p:grpSpPr>
      <p:sp>
        <p:nvSpPr>
          <p:cNvPr id="945" name="Shape 94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946" name="Shape 946"/>
          <p:cNvSpPr txBox="1">
            <a:spLocks noGrp="1"/>
          </p:cNvSpPr>
          <p:nvPr>
            <p:ph type="body" idx="1"/>
          </p:nvPr>
        </p:nvSpPr>
        <p:spPr>
          <a:xfrm>
            <a:off x="1102267" y="2167900"/>
            <a:ext cx="4779900" cy="33741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47" name="Shape 94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48" name="Shape 948"/>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949"/>
        <p:cNvGrpSpPr/>
        <p:nvPr/>
      </p:nvGrpSpPr>
      <p:grpSpPr>
        <a:xfrm>
          <a:off x="0" y="0"/>
          <a:ext cx="0" cy="0"/>
          <a:chOff x="0" y="0"/>
          <a:chExt cx="0" cy="0"/>
        </a:xfrm>
      </p:grpSpPr>
      <p:sp>
        <p:nvSpPr>
          <p:cNvPr id="950" name="Shape 95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951" name="Shape 951"/>
          <p:cNvSpPr txBox="1">
            <a:spLocks noGrp="1"/>
          </p:cNvSpPr>
          <p:nvPr>
            <p:ph type="body" idx="1"/>
          </p:nvPr>
        </p:nvSpPr>
        <p:spPr>
          <a:xfrm>
            <a:off x="6309800" y="2167900"/>
            <a:ext cx="4779900" cy="3382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52" name="Shape 95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53" name="Shape 953"/>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954"/>
        <p:cNvGrpSpPr/>
        <p:nvPr/>
      </p:nvGrpSpPr>
      <p:grpSpPr>
        <a:xfrm>
          <a:off x="0" y="0"/>
          <a:ext cx="0" cy="0"/>
          <a:chOff x="0" y="0"/>
          <a:chExt cx="0" cy="0"/>
        </a:xfrm>
      </p:grpSpPr>
      <p:sp>
        <p:nvSpPr>
          <p:cNvPr id="955" name="Shape 95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956" name="Shape 956"/>
          <p:cNvSpPr txBox="1">
            <a:spLocks noGrp="1"/>
          </p:cNvSpPr>
          <p:nvPr>
            <p:ph type="body" idx="1"/>
          </p:nvPr>
        </p:nvSpPr>
        <p:spPr>
          <a:xfrm>
            <a:off x="6579633" y="2731900"/>
            <a:ext cx="4509900" cy="2607300"/>
          </a:xfrm>
          <a:prstGeom prst="rect">
            <a:avLst/>
          </a:prstGeom>
        </p:spPr>
        <p:txBody>
          <a:bodyPr wrap="square" lIns="121900" tIns="121900" rIns="121900" bIns="121900"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57" name="Shape 957"/>
          <p:cNvSpPr txBox="1">
            <a:spLocks noGrp="1"/>
          </p:cNvSpPr>
          <p:nvPr>
            <p:ph type="subTitle" idx="2"/>
          </p:nvPr>
        </p:nvSpPr>
        <p:spPr>
          <a:xfrm>
            <a:off x="6591100" y="2446000"/>
            <a:ext cx="4509900" cy="438300"/>
          </a:xfrm>
          <a:prstGeom prst="rect">
            <a:avLst/>
          </a:prstGeom>
        </p:spPr>
        <p:txBody>
          <a:bodyPr wrap="square" lIns="121900" tIns="121900" rIns="121900" bIns="121900"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958" name="Shape 958"/>
          <p:cNvSpPr txBox="1">
            <a:spLocks noGrp="1"/>
          </p:cNvSpPr>
          <p:nvPr>
            <p:ph type="subTitle" idx="3"/>
          </p:nvPr>
        </p:nvSpPr>
        <p:spPr>
          <a:xfrm>
            <a:off x="1102200" y="3500419"/>
            <a:ext cx="4150500" cy="1771500"/>
          </a:xfrm>
          <a:prstGeom prst="rect">
            <a:avLst/>
          </a:prstGeom>
        </p:spPr>
        <p:txBody>
          <a:bodyPr wrap="square" lIns="121900" tIns="121900" rIns="121900" bIns="121900"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959" name="Shape 959"/>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60" name="Shape 960"/>
          <p:cNvSpPr txBox="1">
            <a:spLocks noGrp="1"/>
          </p:cNvSpPr>
          <p:nvPr>
            <p:ph type="subTitle" idx="4"/>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ext only">
    <p:spTree>
      <p:nvGrpSpPr>
        <p:cNvPr id="1" name="Shape 968"/>
        <p:cNvGrpSpPr/>
        <p:nvPr/>
      </p:nvGrpSpPr>
      <p:grpSpPr>
        <a:xfrm>
          <a:off x="0" y="0"/>
          <a:ext cx="0" cy="0"/>
          <a:chOff x="0" y="0"/>
          <a:chExt cx="0" cy="0"/>
        </a:xfrm>
      </p:grpSpPr>
      <p:sp>
        <p:nvSpPr>
          <p:cNvPr id="969" name="Shape 969"/>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b="0" i="0" u="none" strike="noStrike" cap="none">
                <a:solidFill>
                  <a:schemeClr val="dk1"/>
                </a:solidFill>
                <a:latin typeface="Arial"/>
                <a:ea typeface="Arial"/>
                <a:cs typeface="Arial"/>
                <a:sym typeface="Arial"/>
              </a:rPr>
              <a:t>‹#›</a:t>
            </a:fld>
            <a:endParaRPr lang="en-US" sz="1800" b="0" i="0" u="none" strike="noStrike" cap="none">
              <a:solidFill>
                <a:schemeClr val="dk1"/>
              </a:solidFill>
              <a:latin typeface="Arial"/>
              <a:ea typeface="Arial"/>
              <a:cs typeface="Arial"/>
              <a:sym typeface="Arial"/>
            </a:endParaRPr>
          </a:p>
        </p:txBody>
      </p:sp>
      <p:sp>
        <p:nvSpPr>
          <p:cNvPr id="970" name="Shape 970"/>
          <p:cNvSpPr txBox="1">
            <a:spLocks noGrp="1"/>
          </p:cNvSpPr>
          <p:nvPr>
            <p:ph type="body" idx="1"/>
          </p:nvPr>
        </p:nvSpPr>
        <p:spPr>
          <a:xfrm>
            <a:off x="1102267" y="2167900"/>
            <a:ext cx="9987600" cy="3526500"/>
          </a:xfrm>
          <a:prstGeom prst="rect">
            <a:avLst/>
          </a:prstGeom>
          <a:noFill/>
          <a:ln>
            <a:noFill/>
          </a:ln>
        </p:spPr>
        <p:txBody>
          <a:bodyPr wrap="square" lIns="91425" tIns="91425" rIns="91425" bIns="91425" anchor="t" anchorCtr="0"/>
          <a:lstStyle>
            <a:lvl1pPr marL="0" marR="0" lvl="0"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971" name="Shape 971"/>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972" name="Shape 972"/>
          <p:cNvSpPr txBox="1">
            <a:spLocks noGrp="1"/>
          </p:cNvSpPr>
          <p:nvPr>
            <p:ph type="subTitle" idx="2"/>
          </p:nvPr>
        </p:nvSpPr>
        <p:spPr>
          <a:xfrm>
            <a:off x="1102200" y="1239700"/>
            <a:ext cx="9987600" cy="875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1141413" y="685800"/>
            <a:ext cx="9144000" cy="2743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2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04" name="Shape 104"/>
          <p:cNvSpPr txBox="1">
            <a:spLocks noGrp="1"/>
          </p:cNvSpPr>
          <p:nvPr>
            <p:ph type="body" idx="1"/>
          </p:nvPr>
        </p:nvSpPr>
        <p:spPr>
          <a:xfrm>
            <a:off x="684212" y="3928534"/>
            <a:ext cx="8534400" cy="1050000"/>
          </a:xfrm>
          <a:prstGeom prst="rect">
            <a:avLst/>
          </a:prstGeom>
          <a:noFill/>
          <a:ln>
            <a:noFill/>
          </a:ln>
        </p:spPr>
        <p:txBody>
          <a:bodyPr wrap="square" lIns="91425" tIns="91425" rIns="91425" bIns="91425" anchor="b" anchorCtr="0"/>
          <a:lstStyle>
            <a:lvl1pPr marL="285750" marR="0" lvl="0" indent="-285750" algn="l" rtl="0">
              <a:spcBef>
                <a:spcPts val="480"/>
              </a:spcBef>
              <a:spcAft>
                <a:spcPts val="600"/>
              </a:spcAft>
              <a:buClr>
                <a:schemeClr val="lt1"/>
              </a:buClr>
              <a:buSzPct val="80000"/>
              <a:buFont typeface="Noto Sans Symbols"/>
              <a:buNone/>
              <a:defRPr sz="2400" b="0" i="0" u="none" strike="noStrike" cap="none">
                <a:solidFill>
                  <a:schemeClr val="lt1"/>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105" name="Shape 105"/>
          <p:cNvSpPr txBox="1">
            <a:spLocks noGrp="1"/>
          </p:cNvSpPr>
          <p:nvPr>
            <p:ph type="body" idx="2"/>
          </p:nvPr>
        </p:nvSpPr>
        <p:spPr>
          <a:xfrm>
            <a:off x="684211" y="4978400"/>
            <a:ext cx="8534400" cy="1016100"/>
          </a:xfrm>
          <a:prstGeom prst="rect">
            <a:avLst/>
          </a:prstGeom>
          <a:noFill/>
          <a:ln>
            <a:noFill/>
          </a:ln>
        </p:spPr>
        <p:txBody>
          <a:bodyPr wrap="square" lIns="91425" tIns="91425" rIns="91425" bIns="91425" anchor="t" anchorCtr="0"/>
          <a:lstStyle>
            <a:lvl1pPr marL="0" marR="0" lvl="0" indent="0" algn="l" rtl="0">
              <a:spcBef>
                <a:spcPts val="360"/>
              </a:spcBef>
              <a:spcAft>
                <a:spcPts val="600"/>
              </a:spcAft>
              <a:buClr>
                <a:schemeClr val="lt1"/>
              </a:buClr>
              <a:buSzPct val="79999"/>
              <a:buFont typeface="Noto Sans Symbols"/>
              <a:buNone/>
              <a:defRPr sz="1800" b="0" i="0" u="none" strike="noStrike" cap="none">
                <a:solidFill>
                  <a:srgbClr val="0F486F"/>
                </a:solidFill>
                <a:latin typeface="Century Gothic"/>
                <a:ea typeface="Century Gothic"/>
                <a:cs typeface="Century Gothic"/>
                <a:sym typeface="Century Gothic"/>
              </a:defRPr>
            </a:lvl1pPr>
            <a:lvl2pPr marL="457200" marR="0" lvl="1" indent="0" algn="l" rtl="0">
              <a:spcBef>
                <a:spcPts val="360"/>
              </a:spcBef>
              <a:spcAft>
                <a:spcPts val="600"/>
              </a:spcAft>
              <a:buClr>
                <a:schemeClr val="lt1"/>
              </a:buClr>
              <a:buSzPct val="79999"/>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06" name="Shape 106"/>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7" name="Shape 107"/>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8" name="Shape 108"/>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
        <p:nvSpPr>
          <p:cNvPr id="109" name="Shape 109"/>
          <p:cNvSpPr txBox="1"/>
          <p:nvPr/>
        </p:nvSpPr>
        <p:spPr>
          <a:xfrm>
            <a:off x="531812" y="812222"/>
            <a:ext cx="609600" cy="5847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8000">
                <a:solidFill>
                  <a:schemeClr val="lt1"/>
                </a:solidFill>
                <a:latin typeface="Century Gothic"/>
                <a:ea typeface="Century Gothic"/>
                <a:cs typeface="Century Gothic"/>
                <a:sym typeface="Century Gothic"/>
              </a:rPr>
              <a:t>“</a:t>
            </a:r>
          </a:p>
        </p:txBody>
      </p:sp>
      <p:sp>
        <p:nvSpPr>
          <p:cNvPr id="110" name="Shape 110"/>
          <p:cNvSpPr txBox="1"/>
          <p:nvPr/>
        </p:nvSpPr>
        <p:spPr>
          <a:xfrm>
            <a:off x="10285412" y="2768601"/>
            <a:ext cx="609600" cy="5847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r>
              <a:rPr lang="en-US" sz="8000">
                <a:solidFill>
                  <a:schemeClr val="lt1"/>
                </a:solidFill>
                <a:latin typeface="Century Gothic"/>
                <a:ea typeface="Century Gothic"/>
                <a:cs typeface="Century Gothic"/>
                <a:sym typeface="Century Gothic"/>
              </a:rPr>
              <a:t>”</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973"/>
        <p:cNvGrpSpPr/>
        <p:nvPr/>
      </p:nvGrpSpPr>
      <p:grpSpPr>
        <a:xfrm>
          <a:off x="0" y="0"/>
          <a:ext cx="0" cy="0"/>
          <a:chOff x="0" y="0"/>
          <a:chExt cx="0" cy="0"/>
        </a:xfrm>
      </p:grpSpPr>
      <p:sp>
        <p:nvSpPr>
          <p:cNvPr id="974" name="Shape 974"/>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Proxima Nova"/>
              <a:buNone/>
            </a:pPr>
            <a:fld id="{00000000-1234-1234-1234-123412341234}" type="slidenum">
              <a:rPr lang="en-US" sz="1800">
                <a:solidFill>
                  <a:schemeClr val="dk1"/>
                </a:solidFill>
                <a:latin typeface="Proxima Nova"/>
                <a:ea typeface="Proxima Nova"/>
                <a:cs typeface="Proxima Nova"/>
                <a:sym typeface="Proxima Nova"/>
              </a:rPr>
              <a:t>‹#›</a:t>
            </a:fld>
            <a:endParaRPr lang="en-US" sz="1800">
              <a:solidFill>
                <a:schemeClr val="dk1"/>
              </a:solidFill>
              <a:latin typeface="Proxima Nova"/>
              <a:ea typeface="Proxima Nova"/>
              <a:cs typeface="Proxima Nova"/>
              <a:sym typeface="Proxima Nova"/>
            </a:endParaRPr>
          </a:p>
        </p:txBody>
      </p:sp>
      <p:sp>
        <p:nvSpPr>
          <p:cNvPr id="975" name="Shape 975"/>
          <p:cNvSpPr txBox="1">
            <a:spLocks noGrp="1"/>
          </p:cNvSpPr>
          <p:nvPr>
            <p:ph type="subTitle" idx="1"/>
          </p:nvPr>
        </p:nvSpPr>
        <p:spPr>
          <a:xfrm>
            <a:off x="1102200" y="2277575"/>
            <a:ext cx="5005200" cy="3285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9pPr>
          </a:lstStyle>
          <a:p>
            <a:endParaRPr/>
          </a:p>
        </p:txBody>
      </p:sp>
      <p:sp>
        <p:nvSpPr>
          <p:cNvPr id="976" name="Shape 976"/>
          <p:cNvSpPr txBox="1">
            <a:spLocks noGrp="1"/>
          </p:cNvSpPr>
          <p:nvPr>
            <p:ph type="subTitle" idx="2"/>
          </p:nvPr>
        </p:nvSpPr>
        <p:spPr>
          <a:xfrm>
            <a:off x="1102200" y="2665500"/>
            <a:ext cx="5005200" cy="328500"/>
          </a:xfrm>
          <a:prstGeom prst="rect">
            <a:avLst/>
          </a:prstGeom>
          <a:noFill/>
          <a:ln>
            <a:noFill/>
          </a:ln>
        </p:spPr>
        <p:txBody>
          <a:bodyPr wrap="square" lIns="91425" tIns="91425" rIns="91425" bIns="91425" anchor="b" anchorCtr="0"/>
          <a:lstStyle>
            <a:lvl1pPr marL="0" marR="0" lvl="0"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9pPr>
          </a:lstStyle>
          <a:p>
            <a:endParaRPr/>
          </a:p>
        </p:txBody>
      </p:sp>
      <p:sp>
        <p:nvSpPr>
          <p:cNvPr id="977" name="Shape 977"/>
          <p:cNvSpPr txBox="1">
            <a:spLocks noGrp="1"/>
          </p:cNvSpPr>
          <p:nvPr>
            <p:ph type="subTitle" idx="3"/>
          </p:nvPr>
        </p:nvSpPr>
        <p:spPr>
          <a:xfrm>
            <a:off x="6174600" y="2277575"/>
            <a:ext cx="5005200" cy="3285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9pPr>
          </a:lstStyle>
          <a:p>
            <a:endParaRPr/>
          </a:p>
        </p:txBody>
      </p:sp>
      <p:sp>
        <p:nvSpPr>
          <p:cNvPr id="978" name="Shape 978"/>
          <p:cNvSpPr txBox="1">
            <a:spLocks noGrp="1"/>
          </p:cNvSpPr>
          <p:nvPr>
            <p:ph type="subTitle" idx="4"/>
          </p:nvPr>
        </p:nvSpPr>
        <p:spPr>
          <a:xfrm>
            <a:off x="6174600" y="2665500"/>
            <a:ext cx="5005200" cy="328500"/>
          </a:xfrm>
          <a:prstGeom prst="rect">
            <a:avLst/>
          </a:prstGeom>
          <a:noFill/>
          <a:ln>
            <a:noFill/>
          </a:ln>
        </p:spPr>
        <p:txBody>
          <a:bodyPr wrap="square" lIns="91425" tIns="91425" rIns="91425" bIns="91425" anchor="b" anchorCtr="0"/>
          <a:lstStyle>
            <a:lvl1pPr marL="0" marR="0" lvl="0"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9pPr>
          </a:lstStyle>
          <a:p>
            <a:endParaRPr/>
          </a:p>
        </p:txBody>
      </p:sp>
      <p:sp>
        <p:nvSpPr>
          <p:cNvPr id="979" name="Shape 979"/>
          <p:cNvSpPr txBox="1">
            <a:spLocks noGrp="1"/>
          </p:cNvSpPr>
          <p:nvPr>
            <p:ph type="subTitle" idx="5"/>
          </p:nvPr>
        </p:nvSpPr>
        <p:spPr>
          <a:xfrm>
            <a:off x="1102200" y="3100500"/>
            <a:ext cx="5005200" cy="3285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9pPr>
          </a:lstStyle>
          <a:p>
            <a:endParaRPr/>
          </a:p>
        </p:txBody>
      </p:sp>
      <p:sp>
        <p:nvSpPr>
          <p:cNvPr id="980" name="Shape 980"/>
          <p:cNvSpPr txBox="1">
            <a:spLocks noGrp="1"/>
          </p:cNvSpPr>
          <p:nvPr>
            <p:ph type="subTitle" idx="6"/>
          </p:nvPr>
        </p:nvSpPr>
        <p:spPr>
          <a:xfrm>
            <a:off x="1102200" y="3488425"/>
            <a:ext cx="5005200" cy="328500"/>
          </a:xfrm>
          <a:prstGeom prst="rect">
            <a:avLst/>
          </a:prstGeom>
          <a:noFill/>
          <a:ln>
            <a:noFill/>
          </a:ln>
        </p:spPr>
        <p:txBody>
          <a:bodyPr wrap="square" lIns="91425" tIns="91425" rIns="91425" bIns="91425" anchor="b" anchorCtr="0"/>
          <a:lstStyle>
            <a:lvl1pPr marL="0" marR="0" lvl="0"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9pPr>
          </a:lstStyle>
          <a:p>
            <a:endParaRPr/>
          </a:p>
        </p:txBody>
      </p:sp>
      <p:sp>
        <p:nvSpPr>
          <p:cNvPr id="981" name="Shape 981"/>
          <p:cNvSpPr txBox="1">
            <a:spLocks noGrp="1"/>
          </p:cNvSpPr>
          <p:nvPr>
            <p:ph type="subTitle" idx="7"/>
          </p:nvPr>
        </p:nvSpPr>
        <p:spPr>
          <a:xfrm>
            <a:off x="6174600" y="3100500"/>
            <a:ext cx="5005200" cy="3285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982" name="Shape 982"/>
          <p:cNvSpPr txBox="1">
            <a:spLocks noGrp="1"/>
          </p:cNvSpPr>
          <p:nvPr>
            <p:ph type="subTitle" idx="8"/>
          </p:nvPr>
        </p:nvSpPr>
        <p:spPr>
          <a:xfrm>
            <a:off x="6174600" y="3488425"/>
            <a:ext cx="5005200" cy="328500"/>
          </a:xfrm>
          <a:prstGeom prst="rect">
            <a:avLst/>
          </a:prstGeom>
          <a:noFill/>
          <a:ln>
            <a:noFill/>
          </a:ln>
        </p:spPr>
        <p:txBody>
          <a:bodyPr wrap="square" lIns="91425" tIns="91425" rIns="91425" bIns="91425" anchor="b" anchorCtr="0"/>
          <a:lstStyle>
            <a:lvl1pPr marL="0" marR="0" lvl="0"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9pPr>
          </a:lstStyle>
          <a:p>
            <a:endParaRPr/>
          </a:p>
        </p:txBody>
      </p:sp>
      <p:sp>
        <p:nvSpPr>
          <p:cNvPr id="983" name="Shape 983"/>
          <p:cNvSpPr txBox="1">
            <a:spLocks noGrp="1"/>
          </p:cNvSpPr>
          <p:nvPr>
            <p:ph type="subTitle" idx="9"/>
          </p:nvPr>
        </p:nvSpPr>
        <p:spPr>
          <a:xfrm>
            <a:off x="1102200" y="3923425"/>
            <a:ext cx="5005200" cy="3285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9pPr>
          </a:lstStyle>
          <a:p>
            <a:endParaRPr/>
          </a:p>
        </p:txBody>
      </p:sp>
      <p:sp>
        <p:nvSpPr>
          <p:cNvPr id="984" name="Shape 984"/>
          <p:cNvSpPr txBox="1">
            <a:spLocks noGrp="1"/>
          </p:cNvSpPr>
          <p:nvPr>
            <p:ph type="subTitle" idx="13"/>
          </p:nvPr>
        </p:nvSpPr>
        <p:spPr>
          <a:xfrm>
            <a:off x="1102200" y="4311350"/>
            <a:ext cx="5005200" cy="328500"/>
          </a:xfrm>
          <a:prstGeom prst="rect">
            <a:avLst/>
          </a:prstGeom>
          <a:noFill/>
          <a:ln>
            <a:noFill/>
          </a:ln>
        </p:spPr>
        <p:txBody>
          <a:bodyPr wrap="square" lIns="91425" tIns="91425" rIns="91425" bIns="91425" anchor="b" anchorCtr="0"/>
          <a:lstStyle>
            <a:lvl1pPr marL="0" marR="0" lvl="0"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9pPr>
          </a:lstStyle>
          <a:p>
            <a:endParaRPr/>
          </a:p>
        </p:txBody>
      </p:sp>
      <p:sp>
        <p:nvSpPr>
          <p:cNvPr id="985" name="Shape 985"/>
          <p:cNvSpPr txBox="1">
            <a:spLocks noGrp="1"/>
          </p:cNvSpPr>
          <p:nvPr>
            <p:ph type="subTitle" idx="14"/>
          </p:nvPr>
        </p:nvSpPr>
        <p:spPr>
          <a:xfrm>
            <a:off x="6174600" y="3923425"/>
            <a:ext cx="5005200" cy="3285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9pPr>
          </a:lstStyle>
          <a:p>
            <a:endParaRPr/>
          </a:p>
        </p:txBody>
      </p:sp>
      <p:sp>
        <p:nvSpPr>
          <p:cNvPr id="986" name="Shape 986"/>
          <p:cNvSpPr txBox="1">
            <a:spLocks noGrp="1"/>
          </p:cNvSpPr>
          <p:nvPr>
            <p:ph type="subTitle" idx="15"/>
          </p:nvPr>
        </p:nvSpPr>
        <p:spPr>
          <a:xfrm>
            <a:off x="6174600" y="4311350"/>
            <a:ext cx="5005200" cy="328500"/>
          </a:xfrm>
          <a:prstGeom prst="rect">
            <a:avLst/>
          </a:prstGeom>
          <a:noFill/>
          <a:ln>
            <a:noFill/>
          </a:ln>
        </p:spPr>
        <p:txBody>
          <a:bodyPr wrap="square" lIns="91425" tIns="91425" rIns="91425" bIns="91425" anchor="b" anchorCtr="0"/>
          <a:lstStyle>
            <a:lvl1pPr marL="0" marR="0" lvl="0"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9pPr>
          </a:lstStyle>
          <a:p>
            <a:endParaRPr/>
          </a:p>
        </p:txBody>
      </p:sp>
      <p:sp>
        <p:nvSpPr>
          <p:cNvPr id="987" name="Shape 987"/>
          <p:cNvSpPr txBox="1">
            <a:spLocks noGrp="1"/>
          </p:cNvSpPr>
          <p:nvPr>
            <p:ph type="subTitle" idx="16"/>
          </p:nvPr>
        </p:nvSpPr>
        <p:spPr>
          <a:xfrm>
            <a:off x="1102200" y="4746350"/>
            <a:ext cx="5005200" cy="3285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
        <p:nvSpPr>
          <p:cNvPr id="988" name="Shape 988"/>
          <p:cNvSpPr txBox="1">
            <a:spLocks noGrp="1"/>
          </p:cNvSpPr>
          <p:nvPr>
            <p:ph type="subTitle" idx="17"/>
          </p:nvPr>
        </p:nvSpPr>
        <p:spPr>
          <a:xfrm>
            <a:off x="1102200" y="5134275"/>
            <a:ext cx="5005200" cy="328500"/>
          </a:xfrm>
          <a:prstGeom prst="rect">
            <a:avLst/>
          </a:prstGeom>
          <a:noFill/>
          <a:ln>
            <a:noFill/>
          </a:ln>
        </p:spPr>
        <p:txBody>
          <a:bodyPr wrap="square" lIns="91425" tIns="91425" rIns="91425" bIns="91425" anchor="b" anchorCtr="0"/>
          <a:lstStyle>
            <a:lvl1pPr marL="0" marR="0" lvl="0"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9pPr>
          </a:lstStyle>
          <a:p>
            <a:endParaRPr/>
          </a:p>
        </p:txBody>
      </p:sp>
      <p:sp>
        <p:nvSpPr>
          <p:cNvPr id="989" name="Shape 989"/>
          <p:cNvSpPr txBox="1">
            <a:spLocks noGrp="1"/>
          </p:cNvSpPr>
          <p:nvPr>
            <p:ph type="subTitle" idx="18"/>
          </p:nvPr>
        </p:nvSpPr>
        <p:spPr>
          <a:xfrm>
            <a:off x="6174600" y="4746350"/>
            <a:ext cx="5005200" cy="3285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2100" b="0" i="0" u="none" strike="noStrike" cap="none">
                <a:solidFill>
                  <a:schemeClr val="dk1"/>
                </a:solidFill>
                <a:latin typeface="Proxima Nova"/>
                <a:ea typeface="Proxima Nova"/>
                <a:cs typeface="Proxima Nova"/>
                <a:sym typeface="Proxima Nova"/>
              </a:defRPr>
            </a:lvl9pPr>
          </a:lstStyle>
          <a:p>
            <a:endParaRPr/>
          </a:p>
        </p:txBody>
      </p:sp>
      <p:sp>
        <p:nvSpPr>
          <p:cNvPr id="990" name="Shape 990"/>
          <p:cNvSpPr txBox="1">
            <a:spLocks noGrp="1"/>
          </p:cNvSpPr>
          <p:nvPr>
            <p:ph type="subTitle" idx="19"/>
          </p:nvPr>
        </p:nvSpPr>
        <p:spPr>
          <a:xfrm>
            <a:off x="6174600" y="5134275"/>
            <a:ext cx="5005200" cy="328500"/>
          </a:xfrm>
          <a:prstGeom prst="rect">
            <a:avLst/>
          </a:prstGeom>
          <a:noFill/>
          <a:ln>
            <a:noFill/>
          </a:ln>
        </p:spPr>
        <p:txBody>
          <a:bodyPr wrap="square" lIns="91425" tIns="91425" rIns="91425" bIns="91425" anchor="b" anchorCtr="0"/>
          <a:lstStyle>
            <a:lvl1pPr marL="0" marR="0" lvl="0"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600" b="0" i="0" u="none" strike="noStrike" cap="none">
                <a:solidFill>
                  <a:schemeClr val="dk2"/>
                </a:solidFill>
                <a:latin typeface="Proxima Nova"/>
                <a:ea typeface="Proxima Nova"/>
                <a:cs typeface="Proxima Nova"/>
                <a:sym typeface="Proxima Nova"/>
              </a:defRPr>
            </a:lvl9pPr>
          </a:lstStyle>
          <a:p>
            <a:endParaRPr/>
          </a:p>
        </p:txBody>
      </p:sp>
      <p:sp>
        <p:nvSpPr>
          <p:cNvPr id="991" name="Shape 991"/>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992" name="Shape 992"/>
          <p:cNvSpPr txBox="1">
            <a:spLocks noGrp="1"/>
          </p:cNvSpPr>
          <p:nvPr>
            <p:ph type="subTitle" idx="20"/>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993"/>
        <p:cNvGrpSpPr/>
        <p:nvPr/>
      </p:nvGrpSpPr>
      <p:grpSpPr>
        <a:xfrm>
          <a:off x="0" y="0"/>
          <a:ext cx="0" cy="0"/>
          <a:chOff x="0" y="0"/>
          <a:chExt cx="0" cy="0"/>
        </a:xfrm>
      </p:grpSpPr>
      <p:sp>
        <p:nvSpPr>
          <p:cNvPr id="994" name="Shape 994"/>
          <p:cNvSpPr txBox="1">
            <a:spLocks noGrp="1"/>
          </p:cNvSpPr>
          <p:nvPr>
            <p:ph type="title"/>
          </p:nvPr>
        </p:nvSpPr>
        <p:spPr>
          <a:xfrm>
            <a:off x="1102200" y="2273179"/>
            <a:ext cx="9987600" cy="14175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9pPr>
          </a:lstStyle>
          <a:p>
            <a:endParaRPr/>
          </a:p>
        </p:txBody>
      </p:sp>
      <p:sp>
        <p:nvSpPr>
          <p:cNvPr id="995" name="Shape 995"/>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996"/>
        <p:cNvGrpSpPr/>
        <p:nvPr/>
      </p:nvGrpSpPr>
      <p:grpSpPr>
        <a:xfrm>
          <a:off x="0" y="0"/>
          <a:ext cx="0" cy="0"/>
          <a:chOff x="0" y="0"/>
          <a:chExt cx="0" cy="0"/>
        </a:xfrm>
      </p:grpSpPr>
      <p:sp>
        <p:nvSpPr>
          <p:cNvPr id="997" name="Shape 997"/>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998" name="Shape 998"/>
          <p:cNvSpPr txBox="1">
            <a:spLocks noGrp="1"/>
          </p:cNvSpPr>
          <p:nvPr>
            <p:ph type="body" idx="1"/>
          </p:nvPr>
        </p:nvSpPr>
        <p:spPr>
          <a:xfrm>
            <a:off x="1102267" y="2167900"/>
            <a:ext cx="4779900" cy="3526500"/>
          </a:xfrm>
          <a:prstGeom prst="rect">
            <a:avLst/>
          </a:prstGeom>
          <a:noFill/>
          <a:ln>
            <a:noFill/>
          </a:ln>
        </p:spPr>
        <p:txBody>
          <a:bodyPr wrap="square" lIns="91425" tIns="91425" rIns="91425" bIns="91425" anchor="t" anchorCtr="0"/>
          <a:lstStyle>
            <a:lvl1pPr marL="0" marR="0" lvl="0"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999" name="Shape 999"/>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00" name="Shape 1000"/>
          <p:cNvSpPr txBox="1">
            <a:spLocks noGrp="1"/>
          </p:cNvSpPr>
          <p:nvPr>
            <p:ph type="subTitle" idx="2"/>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1001"/>
        <p:cNvGrpSpPr/>
        <p:nvPr/>
      </p:nvGrpSpPr>
      <p:grpSpPr>
        <a:xfrm>
          <a:off x="0" y="0"/>
          <a:ext cx="0" cy="0"/>
          <a:chOff x="0" y="0"/>
          <a:chExt cx="0" cy="0"/>
        </a:xfrm>
      </p:grpSpPr>
      <p:sp>
        <p:nvSpPr>
          <p:cNvPr id="1002" name="Shape 1002"/>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03" name="Shape 1003"/>
          <p:cNvSpPr txBox="1">
            <a:spLocks noGrp="1"/>
          </p:cNvSpPr>
          <p:nvPr>
            <p:ph type="body" idx="1"/>
          </p:nvPr>
        </p:nvSpPr>
        <p:spPr>
          <a:xfrm>
            <a:off x="6309800" y="2167900"/>
            <a:ext cx="4779900" cy="3526500"/>
          </a:xfrm>
          <a:prstGeom prst="rect">
            <a:avLst/>
          </a:prstGeom>
          <a:noFill/>
          <a:ln>
            <a:noFill/>
          </a:ln>
        </p:spPr>
        <p:txBody>
          <a:bodyPr wrap="square" lIns="91425" tIns="91425" rIns="91425" bIns="91425" anchor="t" anchorCtr="0"/>
          <a:lstStyle>
            <a:lvl1pPr marL="0" marR="0" lvl="0"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04" name="Shape 1004"/>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05" name="Shape 1005"/>
          <p:cNvSpPr txBox="1">
            <a:spLocks noGrp="1"/>
          </p:cNvSpPr>
          <p:nvPr>
            <p:ph type="subTitle" idx="2"/>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1006"/>
        <p:cNvGrpSpPr/>
        <p:nvPr/>
      </p:nvGrpSpPr>
      <p:grpSpPr>
        <a:xfrm>
          <a:off x="0" y="0"/>
          <a:ext cx="0" cy="0"/>
          <a:chOff x="0" y="0"/>
          <a:chExt cx="0" cy="0"/>
        </a:xfrm>
      </p:grpSpPr>
      <p:sp>
        <p:nvSpPr>
          <p:cNvPr id="1007" name="Shape 1007"/>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08" name="Shape 1008"/>
          <p:cNvSpPr txBox="1">
            <a:spLocks noGrp="1"/>
          </p:cNvSpPr>
          <p:nvPr>
            <p:ph type="subTitle" idx="1"/>
          </p:nvPr>
        </p:nvSpPr>
        <p:spPr>
          <a:xfrm>
            <a:off x="6624633" y="3670871"/>
            <a:ext cx="4465200" cy="666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09" name="Shape 1009"/>
          <p:cNvSpPr txBox="1">
            <a:spLocks noGrp="1"/>
          </p:cNvSpPr>
          <p:nvPr>
            <p:ph type="body" idx="2"/>
          </p:nvPr>
        </p:nvSpPr>
        <p:spPr>
          <a:xfrm>
            <a:off x="6624467" y="4184771"/>
            <a:ext cx="4465200" cy="17883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10" name="Shape 1010"/>
          <p:cNvSpPr txBox="1">
            <a:spLocks noGrp="1"/>
          </p:cNvSpPr>
          <p:nvPr>
            <p:ph type="subTitle" idx="3"/>
          </p:nvPr>
        </p:nvSpPr>
        <p:spPr>
          <a:xfrm>
            <a:off x="1102200" y="3670871"/>
            <a:ext cx="4465200" cy="666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11" name="Shape 1011"/>
          <p:cNvSpPr txBox="1">
            <a:spLocks noGrp="1"/>
          </p:cNvSpPr>
          <p:nvPr>
            <p:ph type="body" idx="4"/>
          </p:nvPr>
        </p:nvSpPr>
        <p:spPr>
          <a:xfrm>
            <a:off x="1102033" y="4184771"/>
            <a:ext cx="4465200" cy="17883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12" name="Shape 1012"/>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13" name="Shape 1013"/>
          <p:cNvSpPr txBox="1">
            <a:spLocks noGrp="1"/>
          </p:cNvSpPr>
          <p:nvPr>
            <p:ph type="subTitle" idx="5"/>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1014"/>
        <p:cNvGrpSpPr/>
        <p:nvPr/>
      </p:nvGrpSpPr>
      <p:grpSpPr>
        <a:xfrm>
          <a:off x="0" y="0"/>
          <a:ext cx="0" cy="0"/>
          <a:chOff x="0" y="0"/>
          <a:chExt cx="0" cy="0"/>
        </a:xfrm>
      </p:grpSpPr>
      <p:sp>
        <p:nvSpPr>
          <p:cNvPr id="1015" name="Shape 1015"/>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16" name="Shape 1016"/>
          <p:cNvSpPr txBox="1">
            <a:spLocks noGrp="1"/>
          </p:cNvSpPr>
          <p:nvPr>
            <p:ph type="subTitle" idx="1"/>
          </p:nvPr>
        </p:nvSpPr>
        <p:spPr>
          <a:xfrm>
            <a:off x="6624633" y="2490196"/>
            <a:ext cx="4465200" cy="666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17" name="Shape 1017"/>
          <p:cNvSpPr txBox="1">
            <a:spLocks noGrp="1"/>
          </p:cNvSpPr>
          <p:nvPr>
            <p:ph type="body" idx="2"/>
          </p:nvPr>
        </p:nvSpPr>
        <p:spPr>
          <a:xfrm>
            <a:off x="6624467" y="3156502"/>
            <a:ext cx="4465200" cy="27660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18" name="Shape 1018"/>
          <p:cNvSpPr txBox="1">
            <a:spLocks noGrp="1"/>
          </p:cNvSpPr>
          <p:nvPr>
            <p:ph type="subTitle" idx="3"/>
          </p:nvPr>
        </p:nvSpPr>
        <p:spPr>
          <a:xfrm>
            <a:off x="1102200" y="2490196"/>
            <a:ext cx="4465200" cy="666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19" name="Shape 1019"/>
          <p:cNvSpPr txBox="1">
            <a:spLocks noGrp="1"/>
          </p:cNvSpPr>
          <p:nvPr>
            <p:ph type="body" idx="4"/>
          </p:nvPr>
        </p:nvSpPr>
        <p:spPr>
          <a:xfrm>
            <a:off x="1102033" y="3156502"/>
            <a:ext cx="4465200" cy="27660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20" name="Shape 1020"/>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21" name="Shape 1021"/>
          <p:cNvSpPr txBox="1">
            <a:spLocks noGrp="1"/>
          </p:cNvSpPr>
          <p:nvPr>
            <p:ph type="subTitle" idx="5"/>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22"/>
        <p:cNvGrpSpPr/>
        <p:nvPr/>
      </p:nvGrpSpPr>
      <p:grpSpPr>
        <a:xfrm>
          <a:off x="0" y="0"/>
          <a:ext cx="0" cy="0"/>
          <a:chOff x="0" y="0"/>
          <a:chExt cx="0" cy="0"/>
        </a:xfrm>
      </p:grpSpPr>
      <p:sp>
        <p:nvSpPr>
          <p:cNvPr id="1023" name="Shape 1023"/>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24" name="Shape 1024"/>
          <p:cNvSpPr txBox="1">
            <a:spLocks noGrp="1"/>
          </p:cNvSpPr>
          <p:nvPr>
            <p:ph type="subTitle" idx="1"/>
          </p:nvPr>
        </p:nvSpPr>
        <p:spPr>
          <a:xfrm>
            <a:off x="1102200" y="3526576"/>
            <a:ext cx="2944800" cy="7728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25" name="Shape 1025"/>
          <p:cNvSpPr txBox="1">
            <a:spLocks noGrp="1"/>
          </p:cNvSpPr>
          <p:nvPr>
            <p:ph type="body" idx="2"/>
          </p:nvPr>
        </p:nvSpPr>
        <p:spPr>
          <a:xfrm>
            <a:off x="1102200" y="4146975"/>
            <a:ext cx="2944800" cy="16233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26" name="Shape 1026"/>
          <p:cNvSpPr txBox="1">
            <a:spLocks noGrp="1"/>
          </p:cNvSpPr>
          <p:nvPr>
            <p:ph type="subTitle" idx="3"/>
          </p:nvPr>
        </p:nvSpPr>
        <p:spPr>
          <a:xfrm>
            <a:off x="4623517" y="3526576"/>
            <a:ext cx="2944800" cy="7728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27" name="Shape 1027"/>
          <p:cNvSpPr txBox="1">
            <a:spLocks noGrp="1"/>
          </p:cNvSpPr>
          <p:nvPr>
            <p:ph type="body" idx="4"/>
          </p:nvPr>
        </p:nvSpPr>
        <p:spPr>
          <a:xfrm>
            <a:off x="4623517" y="4146975"/>
            <a:ext cx="2944800" cy="16233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28" name="Shape 1028"/>
          <p:cNvSpPr txBox="1">
            <a:spLocks noGrp="1"/>
          </p:cNvSpPr>
          <p:nvPr>
            <p:ph type="subTitle" idx="5"/>
          </p:nvPr>
        </p:nvSpPr>
        <p:spPr>
          <a:xfrm>
            <a:off x="8144983" y="3526576"/>
            <a:ext cx="2944800" cy="7728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29" name="Shape 1029"/>
          <p:cNvSpPr txBox="1">
            <a:spLocks noGrp="1"/>
          </p:cNvSpPr>
          <p:nvPr>
            <p:ph type="body" idx="6"/>
          </p:nvPr>
        </p:nvSpPr>
        <p:spPr>
          <a:xfrm>
            <a:off x="8144983" y="4146975"/>
            <a:ext cx="2944800" cy="16233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30" name="Shape 1030"/>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31" name="Shape 1031"/>
          <p:cNvSpPr txBox="1">
            <a:spLocks noGrp="1"/>
          </p:cNvSpPr>
          <p:nvPr>
            <p:ph type="subTitle" idx="7"/>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032"/>
        <p:cNvGrpSpPr/>
        <p:nvPr/>
      </p:nvGrpSpPr>
      <p:grpSpPr>
        <a:xfrm>
          <a:off x="0" y="0"/>
          <a:ext cx="0" cy="0"/>
          <a:chOff x="0" y="0"/>
          <a:chExt cx="0" cy="0"/>
        </a:xfrm>
      </p:grpSpPr>
      <p:sp>
        <p:nvSpPr>
          <p:cNvPr id="1033" name="Shape 1033"/>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34" name="Shape 1034"/>
          <p:cNvSpPr txBox="1">
            <a:spLocks noGrp="1"/>
          </p:cNvSpPr>
          <p:nvPr>
            <p:ph type="subTitle" idx="1"/>
          </p:nvPr>
        </p:nvSpPr>
        <p:spPr>
          <a:xfrm>
            <a:off x="1102200" y="2413101"/>
            <a:ext cx="2944800" cy="7728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35" name="Shape 1035"/>
          <p:cNvSpPr txBox="1">
            <a:spLocks noGrp="1"/>
          </p:cNvSpPr>
          <p:nvPr>
            <p:ph type="body" idx="2"/>
          </p:nvPr>
        </p:nvSpPr>
        <p:spPr>
          <a:xfrm>
            <a:off x="1102200" y="3109700"/>
            <a:ext cx="2944800" cy="16233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36" name="Shape 1036"/>
          <p:cNvSpPr txBox="1">
            <a:spLocks noGrp="1"/>
          </p:cNvSpPr>
          <p:nvPr>
            <p:ph type="subTitle" idx="3"/>
          </p:nvPr>
        </p:nvSpPr>
        <p:spPr>
          <a:xfrm>
            <a:off x="4623517" y="2413101"/>
            <a:ext cx="2944800" cy="7728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37" name="Shape 1037"/>
          <p:cNvSpPr txBox="1">
            <a:spLocks noGrp="1"/>
          </p:cNvSpPr>
          <p:nvPr>
            <p:ph type="body" idx="4"/>
          </p:nvPr>
        </p:nvSpPr>
        <p:spPr>
          <a:xfrm>
            <a:off x="4623517" y="3109700"/>
            <a:ext cx="2944800" cy="16233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38" name="Shape 1038"/>
          <p:cNvSpPr txBox="1">
            <a:spLocks noGrp="1"/>
          </p:cNvSpPr>
          <p:nvPr>
            <p:ph type="subTitle" idx="5"/>
          </p:nvPr>
        </p:nvSpPr>
        <p:spPr>
          <a:xfrm>
            <a:off x="8144983" y="2413101"/>
            <a:ext cx="2944800" cy="7728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ctr" rtl="0">
              <a:lnSpc>
                <a:spcPct val="100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39" name="Shape 1039"/>
          <p:cNvSpPr txBox="1">
            <a:spLocks noGrp="1"/>
          </p:cNvSpPr>
          <p:nvPr>
            <p:ph type="body" idx="6"/>
          </p:nvPr>
        </p:nvSpPr>
        <p:spPr>
          <a:xfrm>
            <a:off x="8144983" y="3109700"/>
            <a:ext cx="2944800" cy="1623300"/>
          </a:xfrm>
          <a:prstGeom prst="rect">
            <a:avLst/>
          </a:prstGeom>
          <a:noFill/>
          <a:ln>
            <a:noFill/>
          </a:ln>
        </p:spPr>
        <p:txBody>
          <a:bodyPr wrap="square" lIns="91425" tIns="91425" rIns="91425" bIns="91425"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40" name="Shape 1040"/>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41" name="Shape 1041"/>
          <p:cNvSpPr txBox="1">
            <a:spLocks noGrp="1"/>
          </p:cNvSpPr>
          <p:nvPr>
            <p:ph type="subTitle" idx="7"/>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042"/>
        <p:cNvGrpSpPr/>
        <p:nvPr/>
      </p:nvGrpSpPr>
      <p:grpSpPr>
        <a:xfrm>
          <a:off x="0" y="0"/>
          <a:ext cx="0" cy="0"/>
          <a:chOff x="0" y="0"/>
          <a:chExt cx="0" cy="0"/>
        </a:xfrm>
      </p:grpSpPr>
      <p:sp>
        <p:nvSpPr>
          <p:cNvPr id="1043" name="Shape 1043"/>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44" name="Shape 1044"/>
          <p:cNvSpPr txBox="1">
            <a:spLocks noGrp="1"/>
          </p:cNvSpPr>
          <p:nvPr>
            <p:ph type="body" idx="1"/>
          </p:nvPr>
        </p:nvSpPr>
        <p:spPr>
          <a:xfrm>
            <a:off x="1102200" y="2072425"/>
            <a:ext cx="9987600" cy="524700"/>
          </a:xfrm>
          <a:prstGeom prst="rect">
            <a:avLst/>
          </a:prstGeom>
          <a:noFill/>
          <a:ln>
            <a:noFill/>
          </a:ln>
        </p:spPr>
        <p:txBody>
          <a:bodyPr wrap="square" lIns="91425" tIns="91425" rIns="91425" bIns="91425" anchor="b" anchorCtr="0"/>
          <a:lstStyle>
            <a:lvl1pPr marL="0" marR="0" lvl="0"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45" name="Shape 1045"/>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46" name="Shape 1046"/>
          <p:cNvSpPr txBox="1">
            <a:spLocks noGrp="1"/>
          </p:cNvSpPr>
          <p:nvPr>
            <p:ph type="subTitle" idx="2"/>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047"/>
        <p:cNvGrpSpPr/>
        <p:nvPr/>
      </p:nvGrpSpPr>
      <p:grpSpPr>
        <a:xfrm>
          <a:off x="0" y="0"/>
          <a:ext cx="0" cy="0"/>
          <a:chOff x="0" y="0"/>
          <a:chExt cx="0" cy="0"/>
        </a:xfrm>
      </p:grpSpPr>
      <p:sp>
        <p:nvSpPr>
          <p:cNvPr id="1048" name="Shape 1048"/>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49" name="Shape 1049"/>
          <p:cNvSpPr txBox="1">
            <a:spLocks noGrp="1"/>
          </p:cNvSpPr>
          <p:nvPr>
            <p:ph type="body" idx="1"/>
          </p:nvPr>
        </p:nvSpPr>
        <p:spPr>
          <a:xfrm>
            <a:off x="1102200" y="5212665"/>
            <a:ext cx="9987600" cy="524700"/>
          </a:xfrm>
          <a:prstGeom prst="rect">
            <a:avLst/>
          </a:prstGeom>
          <a:noFill/>
          <a:ln>
            <a:noFill/>
          </a:ln>
        </p:spPr>
        <p:txBody>
          <a:bodyPr wrap="square" lIns="91425" tIns="91425" rIns="91425" bIns="91425" anchor="t" anchorCtr="0"/>
          <a:lstStyle>
            <a:lvl1pPr marL="0" marR="0" lvl="0"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50" name="Shape 1050"/>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51" name="Shape 1051"/>
          <p:cNvSpPr txBox="1">
            <a:spLocks noGrp="1"/>
          </p:cNvSpPr>
          <p:nvPr>
            <p:ph type="subTitle" idx="2"/>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684213" y="685800"/>
            <a:ext cx="10058400" cy="2743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13" name="Shape 113"/>
          <p:cNvSpPr txBox="1">
            <a:spLocks noGrp="1"/>
          </p:cNvSpPr>
          <p:nvPr>
            <p:ph type="body" idx="1"/>
          </p:nvPr>
        </p:nvSpPr>
        <p:spPr>
          <a:xfrm>
            <a:off x="684212" y="3928534"/>
            <a:ext cx="8534400" cy="838200"/>
          </a:xfrm>
          <a:prstGeom prst="rect">
            <a:avLst/>
          </a:prstGeom>
          <a:noFill/>
          <a:ln>
            <a:noFill/>
          </a:ln>
        </p:spPr>
        <p:txBody>
          <a:bodyPr wrap="square" lIns="91425" tIns="91425" rIns="91425" bIns="91425" anchor="b" anchorCtr="0"/>
          <a:lstStyle>
            <a:lvl1pPr marL="285750" marR="0" lvl="0" indent="-285750" algn="l" rtl="0">
              <a:spcBef>
                <a:spcPts val="480"/>
              </a:spcBef>
              <a:spcAft>
                <a:spcPts val="600"/>
              </a:spcAft>
              <a:buClr>
                <a:schemeClr val="lt1"/>
              </a:buClr>
              <a:buSzPct val="80000"/>
              <a:buFont typeface="Noto Sans Symbols"/>
              <a:buNone/>
              <a:defRPr sz="2400" b="0" i="0" u="none" strike="noStrike" cap="none">
                <a:solidFill>
                  <a:schemeClr val="lt1"/>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114" name="Shape 114"/>
          <p:cNvSpPr txBox="1">
            <a:spLocks noGrp="1"/>
          </p:cNvSpPr>
          <p:nvPr>
            <p:ph type="body" idx="2"/>
          </p:nvPr>
        </p:nvSpPr>
        <p:spPr>
          <a:xfrm>
            <a:off x="684211" y="4766732"/>
            <a:ext cx="8534400" cy="1227600"/>
          </a:xfrm>
          <a:prstGeom prst="rect">
            <a:avLst/>
          </a:prstGeom>
          <a:noFill/>
          <a:ln>
            <a:noFill/>
          </a:ln>
        </p:spPr>
        <p:txBody>
          <a:bodyPr wrap="square" lIns="91425" tIns="91425" rIns="91425" bIns="91425" anchor="t" anchorCtr="0"/>
          <a:lstStyle>
            <a:lvl1pPr marL="0" marR="0" lvl="0" indent="0" algn="l" rtl="0">
              <a:spcBef>
                <a:spcPts val="360"/>
              </a:spcBef>
              <a:spcAft>
                <a:spcPts val="600"/>
              </a:spcAft>
              <a:buClr>
                <a:schemeClr val="lt1"/>
              </a:buClr>
              <a:buSzPct val="79999"/>
              <a:buFont typeface="Noto Sans Symbols"/>
              <a:buNone/>
              <a:defRPr sz="1800" b="0" i="0" u="none" strike="noStrike" cap="none">
                <a:solidFill>
                  <a:srgbClr val="0F486F"/>
                </a:solidFill>
                <a:latin typeface="Century Gothic"/>
                <a:ea typeface="Century Gothic"/>
                <a:cs typeface="Century Gothic"/>
                <a:sym typeface="Century Gothic"/>
              </a:defRPr>
            </a:lvl1pPr>
            <a:lvl2pPr marL="457200" marR="0" lvl="1" indent="0" algn="l" rtl="0">
              <a:spcBef>
                <a:spcPts val="360"/>
              </a:spcBef>
              <a:spcAft>
                <a:spcPts val="600"/>
              </a:spcAft>
              <a:buClr>
                <a:schemeClr val="lt1"/>
              </a:buClr>
              <a:buSzPct val="79999"/>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15" name="Shape 115"/>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6" name="Shape 116"/>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7" name="Shape 117"/>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ext top, logos bottom">
    <p:bg>
      <p:bgPr>
        <a:blipFill rotWithShape="1">
          <a:blip r:embed="rId2">
            <a:alphaModFix/>
          </a:blip>
          <a:stretch>
            <a:fillRect/>
          </a:stretch>
        </a:blipFill>
        <a:effectLst/>
      </p:bgPr>
    </p:bg>
    <p:spTree>
      <p:nvGrpSpPr>
        <p:cNvPr id="1" name="Shape 1052"/>
        <p:cNvGrpSpPr/>
        <p:nvPr/>
      </p:nvGrpSpPr>
      <p:grpSpPr>
        <a:xfrm>
          <a:off x="0" y="0"/>
          <a:ext cx="0" cy="0"/>
          <a:chOff x="0" y="0"/>
          <a:chExt cx="0" cy="0"/>
        </a:xfrm>
      </p:grpSpPr>
      <p:sp>
        <p:nvSpPr>
          <p:cNvPr id="1053" name="Shape 1053"/>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54" name="Shape 1054"/>
          <p:cNvSpPr txBox="1">
            <a:spLocks noGrp="1"/>
          </p:cNvSpPr>
          <p:nvPr>
            <p:ph type="body" idx="1"/>
          </p:nvPr>
        </p:nvSpPr>
        <p:spPr>
          <a:xfrm>
            <a:off x="1102200" y="2016075"/>
            <a:ext cx="9987600" cy="1172400"/>
          </a:xfrm>
          <a:prstGeom prst="rect">
            <a:avLst/>
          </a:prstGeom>
          <a:noFill/>
          <a:ln>
            <a:noFill/>
          </a:ln>
        </p:spPr>
        <p:txBody>
          <a:bodyPr wrap="square" lIns="91425" tIns="91425" rIns="91425" bIns="91425" anchor="b" anchorCtr="0"/>
          <a:lstStyle>
            <a:lvl1pPr marL="0" marR="0" lvl="0"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55" name="Shape 1055"/>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56" name="Shape 1056"/>
          <p:cNvSpPr txBox="1">
            <a:spLocks noGrp="1"/>
          </p:cNvSpPr>
          <p:nvPr>
            <p:ph type="subTitle" idx="2"/>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logos top, text bottom">
    <p:bg>
      <p:bgPr>
        <a:blipFill rotWithShape="1">
          <a:blip r:embed="rId2">
            <a:alphaModFix/>
          </a:blip>
          <a:stretch>
            <a:fillRect/>
          </a:stretch>
        </a:blipFill>
        <a:effectLst/>
      </p:bgPr>
    </p:bg>
    <p:spTree>
      <p:nvGrpSpPr>
        <p:cNvPr id="1" name="Shape 1057"/>
        <p:cNvGrpSpPr/>
        <p:nvPr/>
      </p:nvGrpSpPr>
      <p:grpSpPr>
        <a:xfrm>
          <a:off x="0" y="0"/>
          <a:ext cx="0" cy="0"/>
          <a:chOff x="0" y="0"/>
          <a:chExt cx="0" cy="0"/>
        </a:xfrm>
      </p:grpSpPr>
      <p:sp>
        <p:nvSpPr>
          <p:cNvPr id="1058" name="Shape 1058"/>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59" name="Shape 1059"/>
          <p:cNvSpPr txBox="1">
            <a:spLocks noGrp="1"/>
          </p:cNvSpPr>
          <p:nvPr>
            <p:ph type="body" idx="1"/>
          </p:nvPr>
        </p:nvSpPr>
        <p:spPr>
          <a:xfrm>
            <a:off x="1102200" y="4984083"/>
            <a:ext cx="9987600" cy="954300"/>
          </a:xfrm>
          <a:prstGeom prst="rect">
            <a:avLst/>
          </a:prstGeom>
          <a:noFill/>
          <a:ln>
            <a:noFill/>
          </a:ln>
        </p:spPr>
        <p:txBody>
          <a:bodyPr wrap="square" lIns="91425" tIns="91425" rIns="91425" bIns="91425" anchor="t" anchorCtr="0"/>
          <a:lstStyle>
            <a:lvl1pPr marL="0" marR="0" lvl="0"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60" name="Shape 1060"/>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61" name="Shape 1061"/>
          <p:cNvSpPr txBox="1">
            <a:spLocks noGrp="1"/>
          </p:cNvSpPr>
          <p:nvPr>
            <p:ph type="subTitle" idx="2"/>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ext left, logos right">
    <p:bg>
      <p:bgPr>
        <a:blipFill rotWithShape="1">
          <a:blip r:embed="rId2">
            <a:alphaModFix/>
          </a:blip>
          <a:stretch>
            <a:fillRect/>
          </a:stretch>
        </a:blipFill>
        <a:effectLst/>
      </p:bgPr>
    </p:bg>
    <p:spTree>
      <p:nvGrpSpPr>
        <p:cNvPr id="1" name="Shape 1062"/>
        <p:cNvGrpSpPr/>
        <p:nvPr/>
      </p:nvGrpSpPr>
      <p:grpSpPr>
        <a:xfrm>
          <a:off x="0" y="0"/>
          <a:ext cx="0" cy="0"/>
          <a:chOff x="0" y="0"/>
          <a:chExt cx="0" cy="0"/>
        </a:xfrm>
      </p:grpSpPr>
      <p:sp>
        <p:nvSpPr>
          <p:cNvPr id="1063" name="Shape 1063"/>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64" name="Shape 1064"/>
          <p:cNvSpPr txBox="1">
            <a:spLocks noGrp="1"/>
          </p:cNvSpPr>
          <p:nvPr>
            <p:ph type="body" idx="1"/>
          </p:nvPr>
        </p:nvSpPr>
        <p:spPr>
          <a:xfrm>
            <a:off x="1102267" y="2167900"/>
            <a:ext cx="4779900" cy="3374100"/>
          </a:xfrm>
          <a:prstGeom prst="rect">
            <a:avLst/>
          </a:prstGeom>
          <a:noFill/>
          <a:ln>
            <a:noFill/>
          </a:ln>
        </p:spPr>
        <p:txBody>
          <a:bodyPr wrap="square" lIns="91425" tIns="91425" rIns="91425" bIns="91425" anchor="t" anchorCtr="0"/>
          <a:lstStyle>
            <a:lvl1pPr marL="0" marR="0" lvl="0"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65" name="Shape 1065"/>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66" name="Shape 1066"/>
          <p:cNvSpPr txBox="1">
            <a:spLocks noGrp="1"/>
          </p:cNvSpPr>
          <p:nvPr>
            <p:ph type="subTitle" idx="2"/>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logos left, text right">
    <p:bg>
      <p:bgPr>
        <a:blipFill rotWithShape="1">
          <a:blip r:embed="rId2">
            <a:alphaModFix/>
          </a:blip>
          <a:stretch>
            <a:fillRect/>
          </a:stretch>
        </a:blipFill>
        <a:effectLst/>
      </p:bgPr>
    </p:bg>
    <p:spTree>
      <p:nvGrpSpPr>
        <p:cNvPr id="1" name="Shape 1067"/>
        <p:cNvGrpSpPr/>
        <p:nvPr/>
      </p:nvGrpSpPr>
      <p:grpSpPr>
        <a:xfrm>
          <a:off x="0" y="0"/>
          <a:ext cx="0" cy="0"/>
          <a:chOff x="0" y="0"/>
          <a:chExt cx="0" cy="0"/>
        </a:xfrm>
      </p:grpSpPr>
      <p:sp>
        <p:nvSpPr>
          <p:cNvPr id="1068" name="Shape 1068"/>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69" name="Shape 1069"/>
          <p:cNvSpPr txBox="1">
            <a:spLocks noGrp="1"/>
          </p:cNvSpPr>
          <p:nvPr>
            <p:ph type="body" idx="1"/>
          </p:nvPr>
        </p:nvSpPr>
        <p:spPr>
          <a:xfrm>
            <a:off x="6309800" y="2167900"/>
            <a:ext cx="4779900" cy="3382500"/>
          </a:xfrm>
          <a:prstGeom prst="rect">
            <a:avLst/>
          </a:prstGeom>
          <a:noFill/>
          <a:ln>
            <a:noFill/>
          </a:ln>
        </p:spPr>
        <p:txBody>
          <a:bodyPr wrap="square" lIns="91425" tIns="91425" rIns="91425" bIns="91425" anchor="t" anchorCtr="0"/>
          <a:lstStyle>
            <a:lvl1pPr marL="0" marR="0" lvl="0"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1070" name="Shape 1070"/>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71" name="Shape 1071"/>
          <p:cNvSpPr txBox="1">
            <a:spLocks noGrp="1"/>
          </p:cNvSpPr>
          <p:nvPr>
            <p:ph type="subTitle" idx="2"/>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profile left, text right">
    <p:bg>
      <p:bgPr>
        <a:blipFill rotWithShape="1">
          <a:blip r:embed="rId2">
            <a:alphaModFix/>
          </a:blip>
          <a:stretch>
            <a:fillRect/>
          </a:stretch>
        </a:blipFill>
        <a:effectLst/>
      </p:bgPr>
    </p:bg>
    <p:spTree>
      <p:nvGrpSpPr>
        <p:cNvPr id="1" name="Shape 1072"/>
        <p:cNvGrpSpPr/>
        <p:nvPr/>
      </p:nvGrpSpPr>
      <p:grpSpPr>
        <a:xfrm>
          <a:off x="0" y="0"/>
          <a:ext cx="0" cy="0"/>
          <a:chOff x="0" y="0"/>
          <a:chExt cx="0" cy="0"/>
        </a:xfrm>
      </p:grpSpPr>
      <p:sp>
        <p:nvSpPr>
          <p:cNvPr id="1073" name="Shape 1073"/>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114300" algn="l" rtl="0">
              <a:spcBef>
                <a:spcPts val="0"/>
              </a:spcBef>
              <a:buClr>
                <a:schemeClr val="dk1"/>
              </a:buClr>
              <a:buSzPct val="100000"/>
              <a:buFont typeface="Arial"/>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074" name="Shape 1074"/>
          <p:cNvSpPr txBox="1">
            <a:spLocks noGrp="1"/>
          </p:cNvSpPr>
          <p:nvPr>
            <p:ph type="body" idx="1"/>
          </p:nvPr>
        </p:nvSpPr>
        <p:spPr>
          <a:xfrm>
            <a:off x="6579633" y="2731900"/>
            <a:ext cx="4509900" cy="2607300"/>
          </a:xfrm>
          <a:prstGeom prst="rect">
            <a:avLst/>
          </a:prstGeom>
          <a:noFill/>
          <a:ln>
            <a:noFill/>
          </a:ln>
        </p:spPr>
        <p:txBody>
          <a:bodyPr wrap="square" lIns="91425" tIns="91425" rIns="91425" bIns="91425" anchor="t" anchorCtr="0"/>
          <a:lstStyle>
            <a:lvl1pPr marL="0" marR="0" lvl="0"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0" marR="0" lvl="1"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0" marR="0" lvl="2"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0" marR="0" lvl="3"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0" marR="0" lvl="4"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0" marR="0" lvl="5"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0" marR="0" lvl="6"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0" marR="0" lvl="7"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0" marR="0" lvl="8"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075" name="Shape 1075"/>
          <p:cNvSpPr txBox="1">
            <a:spLocks noGrp="1"/>
          </p:cNvSpPr>
          <p:nvPr>
            <p:ph type="subTitle" idx="2"/>
          </p:nvPr>
        </p:nvSpPr>
        <p:spPr>
          <a:xfrm>
            <a:off x="6591100" y="2446000"/>
            <a:ext cx="4509900" cy="438300"/>
          </a:xfrm>
          <a:prstGeom prst="rect">
            <a:avLst/>
          </a:prstGeom>
          <a:noFill/>
          <a:ln>
            <a:noFill/>
          </a:ln>
        </p:spPr>
        <p:txBody>
          <a:bodyPr wrap="square" lIns="91425" tIns="91425" rIns="91425" bIns="91425" anchor="b" anchorCtr="0"/>
          <a:lstStyle>
            <a:lvl1pPr marL="0" marR="0" lvl="0"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76" name="Shape 1076"/>
          <p:cNvSpPr txBox="1">
            <a:spLocks noGrp="1"/>
          </p:cNvSpPr>
          <p:nvPr>
            <p:ph type="subTitle" idx="3"/>
          </p:nvPr>
        </p:nvSpPr>
        <p:spPr>
          <a:xfrm>
            <a:off x="1102200" y="3500419"/>
            <a:ext cx="4150500" cy="1771500"/>
          </a:xfrm>
          <a:prstGeom prst="rect">
            <a:avLst/>
          </a:prstGeom>
          <a:noFill/>
          <a:ln>
            <a:noFill/>
          </a:ln>
        </p:spPr>
        <p:txBody>
          <a:bodyPr wrap="square" lIns="91425" tIns="91425" rIns="91425" bIns="91425" anchor="t" anchorCtr="0"/>
          <a:lstStyle>
            <a:lvl1pPr marL="0" marR="0" lvl="0" indent="0" algn="ctr"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1pPr>
            <a:lvl2pPr marL="0" marR="0" lvl="1"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2pPr>
            <a:lvl3pPr marL="0" marR="0" lvl="2"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3pPr>
            <a:lvl4pPr marL="0" marR="0" lvl="3"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4pPr>
            <a:lvl5pPr marL="0" marR="0" lvl="4"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5pPr>
            <a:lvl6pPr marL="0" marR="0" lvl="5"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6pPr>
            <a:lvl7pPr marL="0" marR="0" lvl="6"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7pPr>
            <a:lvl8pPr marL="0" marR="0" lvl="7"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8pPr>
            <a:lvl9pPr marL="0" marR="0" lvl="8" indent="0" algn="l" rtl="0">
              <a:lnSpc>
                <a:spcPct val="115000"/>
              </a:lnSpc>
              <a:spcBef>
                <a:spcPts val="0"/>
              </a:spcBef>
              <a:spcAft>
                <a:spcPts val="0"/>
              </a:spcAft>
              <a:buClr>
                <a:schemeClr val="dk1"/>
              </a:buClr>
              <a:buSzPct val="100000"/>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1077" name="Shape 1077"/>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b="0">
                <a:solidFill>
                  <a:schemeClr val="dk1"/>
                </a:solidFill>
                <a:latin typeface="Proxima Nova"/>
                <a:ea typeface="Proxima Nova"/>
                <a:cs typeface="Proxima Nova"/>
                <a:sym typeface="Proxima Nova"/>
              </a:defRPr>
            </a:lvl9pPr>
          </a:lstStyle>
          <a:p>
            <a:endParaRPr/>
          </a:p>
        </p:txBody>
      </p:sp>
      <p:sp>
        <p:nvSpPr>
          <p:cNvPr id="1078" name="Shape 1078"/>
          <p:cNvSpPr txBox="1">
            <a:spLocks noGrp="1"/>
          </p:cNvSpPr>
          <p:nvPr>
            <p:ph type="subTitle" idx="4"/>
          </p:nvPr>
        </p:nvSpPr>
        <p:spPr>
          <a:xfrm>
            <a:off x="1102200" y="1239700"/>
            <a:ext cx="9987600" cy="4383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chemeClr val="dk1"/>
              </a:buClr>
              <a:buSzPct val="100000"/>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84212" y="4487332"/>
            <a:ext cx="8534400" cy="1507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20" name="Shape 120"/>
          <p:cNvSpPr txBox="1">
            <a:spLocks noGrp="1"/>
          </p:cNvSpPr>
          <p:nvPr>
            <p:ph type="body" idx="1"/>
          </p:nvPr>
        </p:nvSpPr>
        <p:spPr>
          <a:xfrm rot="5400000">
            <a:off x="3143762" y="-1773750"/>
            <a:ext cx="3615300" cy="8534400"/>
          </a:xfrm>
          <a:prstGeom prst="rect">
            <a:avLst/>
          </a:prstGeom>
          <a:noFill/>
          <a:ln>
            <a:noFill/>
          </a:ln>
        </p:spPr>
        <p:txBody>
          <a:bodyPr wrap="square" lIns="91425" tIns="91425" rIns="91425" bIns="91425" anchor="t" anchorCtr="0"/>
          <a:lstStyle>
            <a:lvl1pPr marL="285750" marR="0" lvl="0" indent="-184150" algn="l" rtl="0">
              <a:spcBef>
                <a:spcPts val="400"/>
              </a:spcBef>
              <a:spcAft>
                <a:spcPts val="600"/>
              </a:spcAft>
              <a:buClr>
                <a:schemeClr val="lt1"/>
              </a:buClr>
              <a:buSzPct val="800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121" name="Shape 121"/>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2" name="Shape 122"/>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3" name="Shape 123"/>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rot="5400000">
            <a:off x="7427912" y="1943100"/>
            <a:ext cx="4572000" cy="20574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26" name="Shape 126"/>
          <p:cNvSpPr txBox="1">
            <a:spLocks noGrp="1"/>
          </p:cNvSpPr>
          <p:nvPr>
            <p:ph type="body" idx="1"/>
          </p:nvPr>
        </p:nvSpPr>
        <p:spPr>
          <a:xfrm rot="5400000">
            <a:off x="1943200" y="-571500"/>
            <a:ext cx="5308500" cy="7823100"/>
          </a:xfrm>
          <a:prstGeom prst="rect">
            <a:avLst/>
          </a:prstGeom>
          <a:noFill/>
          <a:ln>
            <a:noFill/>
          </a:ln>
        </p:spPr>
        <p:txBody>
          <a:bodyPr wrap="square" lIns="91425" tIns="91425" rIns="91425" bIns="91425" anchor="t" anchorCtr="0"/>
          <a:lstStyle>
            <a:lvl1pPr marL="285750" marR="0" lvl="0" indent="-184150" algn="l" rtl="0">
              <a:spcBef>
                <a:spcPts val="400"/>
              </a:spcBef>
              <a:spcAft>
                <a:spcPts val="600"/>
              </a:spcAft>
              <a:buClr>
                <a:schemeClr val="lt1"/>
              </a:buClr>
              <a:buSzPct val="800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127" name="Shape 127"/>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8" name="Shape 128"/>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9" name="Shape 129"/>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2429100" y="2895600"/>
            <a:ext cx="7924800" cy="914400"/>
          </a:xfrm>
          <a:prstGeom prst="rect">
            <a:avLst/>
          </a:prstGeom>
          <a:noFill/>
          <a:ln>
            <a:noFill/>
          </a:ln>
        </p:spPr>
        <p:txBody>
          <a:bodyPr wrap="square" lIns="121900" tIns="121900" rIns="121900" bIns="121900" anchor="b" anchorCtr="0"/>
          <a:lstStyle>
            <a:lvl1pPr lvl="0" rtl="0">
              <a:spcBef>
                <a:spcPts val="0"/>
              </a:spcBef>
              <a:buNone/>
              <a:defRPr sz="3200" b="1">
                <a:solidFill>
                  <a:schemeClr val="lt1"/>
                </a:solidFill>
                <a:latin typeface="Proxima Nova"/>
                <a:ea typeface="Proxima Nova"/>
                <a:cs typeface="Proxima Nova"/>
                <a:sym typeface="Proxima Nova"/>
              </a:defRPr>
            </a:lvl1pPr>
            <a:lvl2pPr lvl="1" rtl="0">
              <a:spcBef>
                <a:spcPts val="0"/>
              </a:spcBef>
              <a:buNone/>
              <a:defRPr sz="3200" b="1">
                <a:solidFill>
                  <a:schemeClr val="lt1"/>
                </a:solidFill>
                <a:latin typeface="Proxima Nova"/>
                <a:ea typeface="Proxima Nova"/>
                <a:cs typeface="Proxima Nova"/>
                <a:sym typeface="Proxima Nova"/>
              </a:defRPr>
            </a:lvl2pPr>
            <a:lvl3pPr lvl="2" rtl="0">
              <a:spcBef>
                <a:spcPts val="0"/>
              </a:spcBef>
              <a:buNone/>
              <a:defRPr sz="3200" b="1">
                <a:solidFill>
                  <a:schemeClr val="lt1"/>
                </a:solidFill>
                <a:latin typeface="Proxima Nova"/>
                <a:ea typeface="Proxima Nova"/>
                <a:cs typeface="Proxima Nova"/>
                <a:sym typeface="Proxima Nova"/>
              </a:defRPr>
            </a:lvl3pPr>
            <a:lvl4pPr lvl="3" rtl="0">
              <a:spcBef>
                <a:spcPts val="0"/>
              </a:spcBef>
              <a:buNone/>
              <a:defRPr sz="3200" b="1">
                <a:solidFill>
                  <a:schemeClr val="lt1"/>
                </a:solidFill>
                <a:latin typeface="Proxima Nova"/>
                <a:ea typeface="Proxima Nova"/>
                <a:cs typeface="Proxima Nova"/>
                <a:sym typeface="Proxima Nova"/>
              </a:defRPr>
            </a:lvl4pPr>
            <a:lvl5pPr lvl="4" rtl="0">
              <a:spcBef>
                <a:spcPts val="0"/>
              </a:spcBef>
              <a:buNone/>
              <a:defRPr sz="3200" b="1">
                <a:solidFill>
                  <a:schemeClr val="lt1"/>
                </a:solidFill>
                <a:latin typeface="Proxima Nova"/>
                <a:ea typeface="Proxima Nova"/>
                <a:cs typeface="Proxima Nova"/>
                <a:sym typeface="Proxima Nova"/>
              </a:defRPr>
            </a:lvl5pPr>
            <a:lvl6pPr lvl="5" rtl="0">
              <a:spcBef>
                <a:spcPts val="0"/>
              </a:spcBef>
              <a:buNone/>
              <a:defRPr sz="3200" b="1">
                <a:solidFill>
                  <a:schemeClr val="lt1"/>
                </a:solidFill>
                <a:latin typeface="Proxima Nova"/>
                <a:ea typeface="Proxima Nova"/>
                <a:cs typeface="Proxima Nova"/>
                <a:sym typeface="Proxima Nova"/>
              </a:defRPr>
            </a:lvl6pPr>
            <a:lvl7pPr lvl="6" rtl="0">
              <a:spcBef>
                <a:spcPts val="0"/>
              </a:spcBef>
              <a:buNone/>
              <a:defRPr sz="3200" b="1">
                <a:solidFill>
                  <a:schemeClr val="lt1"/>
                </a:solidFill>
                <a:latin typeface="Proxima Nova"/>
                <a:ea typeface="Proxima Nova"/>
                <a:cs typeface="Proxima Nova"/>
                <a:sym typeface="Proxima Nova"/>
              </a:defRPr>
            </a:lvl7pPr>
            <a:lvl8pPr lvl="7" rtl="0">
              <a:spcBef>
                <a:spcPts val="0"/>
              </a:spcBef>
              <a:buNone/>
              <a:defRPr sz="3200" b="1">
                <a:solidFill>
                  <a:schemeClr val="lt1"/>
                </a:solidFill>
                <a:latin typeface="Proxima Nova"/>
                <a:ea typeface="Proxima Nova"/>
                <a:cs typeface="Proxima Nova"/>
                <a:sym typeface="Proxima Nova"/>
              </a:defRPr>
            </a:lvl8pPr>
            <a:lvl9pPr lvl="8" rtl="0">
              <a:spcBef>
                <a:spcPts val="0"/>
              </a:spcBef>
              <a:buNone/>
              <a:defRPr sz="3200" b="1">
                <a:solidFill>
                  <a:schemeClr val="lt1"/>
                </a:solidFill>
                <a:latin typeface="Proxima Nova"/>
                <a:ea typeface="Proxima Nova"/>
                <a:cs typeface="Proxima Nova"/>
                <a:sym typeface="Proxima Nova"/>
              </a:defRPr>
            </a:lvl9pPr>
          </a:lstStyle>
          <a:p>
            <a:endParaRPr/>
          </a:p>
        </p:txBody>
      </p:sp>
      <p:sp>
        <p:nvSpPr>
          <p:cNvPr id="134" name="Shape 134"/>
          <p:cNvSpPr txBox="1">
            <a:spLocks noGrp="1"/>
          </p:cNvSpPr>
          <p:nvPr>
            <p:ph type="subTitle" idx="1"/>
          </p:nvPr>
        </p:nvSpPr>
        <p:spPr>
          <a:xfrm>
            <a:off x="2429100" y="4064000"/>
            <a:ext cx="6705600" cy="381300"/>
          </a:xfrm>
          <a:prstGeom prst="rect">
            <a:avLst/>
          </a:prstGeom>
          <a:noFill/>
          <a:ln>
            <a:noFill/>
          </a:ln>
        </p:spPr>
        <p:txBody>
          <a:bodyPr wrap="square" lIns="121900" tIns="121900" rIns="121900" bIns="121900" anchor="ctr" anchorCtr="0"/>
          <a:lstStyle>
            <a:lvl1pPr lvl="0" rtl="0">
              <a:spcBef>
                <a:spcPts val="0"/>
              </a:spcBef>
              <a:buNone/>
              <a:defRPr sz="2100">
                <a:solidFill>
                  <a:srgbClr val="FFFFFF"/>
                </a:solidFill>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135" name="Shape 135"/>
          <p:cNvSpPr txBox="1">
            <a:spLocks noGrp="1"/>
          </p:cNvSpPr>
          <p:nvPr>
            <p:ph type="subTitle" idx="2"/>
          </p:nvPr>
        </p:nvSpPr>
        <p:spPr>
          <a:xfrm>
            <a:off x="2429100" y="4673600"/>
            <a:ext cx="6096000" cy="1599900"/>
          </a:xfrm>
          <a:prstGeom prst="rect">
            <a:avLst/>
          </a:prstGeom>
          <a:noFill/>
          <a:ln>
            <a:noFill/>
          </a:ln>
        </p:spPr>
        <p:txBody>
          <a:bodyPr wrap="square" lIns="121900" tIns="121900" rIns="121900" bIns="121900" anchor="t"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36" name="Shape 136"/>
          <p:cNvSpPr txBox="1">
            <a:spLocks noGrp="1"/>
          </p:cNvSpPr>
          <p:nvPr>
            <p:ph type="sldNum" idx="12"/>
          </p:nvPr>
        </p:nvSpPr>
        <p:spPr>
          <a:xfrm>
            <a:off x="11409045" y="6333134"/>
            <a:ext cx="731700" cy="525000"/>
          </a:xfrm>
          <a:prstGeom prst="rect">
            <a:avLst/>
          </a:prstGeom>
        </p:spPr>
        <p:txBody>
          <a:bodyPr wrap="square" lIns="91425" tIns="91425" rIns="91425" bIns="91425" anchor="t" anchorCtr="0">
            <a:noAutofit/>
          </a:bodyPr>
          <a:lstStyle/>
          <a:p>
            <a:pPr lvl="0" rtl="0">
              <a:spcBef>
                <a:spcPts val="0"/>
              </a:spcBef>
              <a:buNone/>
            </a:pPr>
            <a:fld id="{00000000-1234-1234-1234-123412341234}" type="slidenum">
              <a:rPr lang="en-US">
                <a:solidFill>
                  <a:srgbClr val="FFFFFF"/>
                </a:solidFill>
                <a:latin typeface="Proxima Nova"/>
                <a:ea typeface="Proxima Nova"/>
                <a:cs typeface="Proxima Nova"/>
                <a:sym typeface="Proxima Nova"/>
              </a:rPr>
              <a:t>‹#›</a:t>
            </a:fld>
            <a:endParaRPr lang="en-US">
              <a:solidFill>
                <a:srgbClr val="FFFFFF"/>
              </a:solidFill>
              <a:latin typeface="Proxima Nova"/>
              <a:ea typeface="Proxima Nova"/>
              <a:cs typeface="Proxima Nova"/>
              <a:sym typeface="Proxima Nov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2429100" y="2895600"/>
            <a:ext cx="7924800" cy="914400"/>
          </a:xfrm>
          <a:prstGeom prst="rect">
            <a:avLst/>
          </a:prstGeom>
          <a:noFill/>
          <a:ln>
            <a:noFill/>
          </a:ln>
        </p:spPr>
        <p:txBody>
          <a:bodyPr wrap="square" lIns="121900" tIns="121900" rIns="121900" bIns="121900" anchor="b" anchorCtr="0"/>
          <a:lstStyle>
            <a:lvl1pPr lvl="0" rtl="0">
              <a:spcBef>
                <a:spcPts val="0"/>
              </a:spcBef>
              <a:buNone/>
              <a:defRPr sz="3200" b="1">
                <a:solidFill>
                  <a:schemeClr val="lt1"/>
                </a:solidFill>
                <a:latin typeface="Proxima Nova"/>
                <a:ea typeface="Proxima Nova"/>
                <a:cs typeface="Proxima Nova"/>
                <a:sym typeface="Proxima Nova"/>
              </a:defRPr>
            </a:lvl1pPr>
            <a:lvl2pPr lvl="1" rtl="0">
              <a:spcBef>
                <a:spcPts val="0"/>
              </a:spcBef>
              <a:buNone/>
              <a:defRPr sz="3200" b="1">
                <a:solidFill>
                  <a:schemeClr val="lt1"/>
                </a:solidFill>
                <a:latin typeface="Proxima Nova"/>
                <a:ea typeface="Proxima Nova"/>
                <a:cs typeface="Proxima Nova"/>
                <a:sym typeface="Proxima Nova"/>
              </a:defRPr>
            </a:lvl2pPr>
            <a:lvl3pPr lvl="2" rtl="0">
              <a:spcBef>
                <a:spcPts val="0"/>
              </a:spcBef>
              <a:buNone/>
              <a:defRPr sz="3200" b="1">
                <a:solidFill>
                  <a:schemeClr val="lt1"/>
                </a:solidFill>
                <a:latin typeface="Proxima Nova"/>
                <a:ea typeface="Proxima Nova"/>
                <a:cs typeface="Proxima Nova"/>
                <a:sym typeface="Proxima Nova"/>
              </a:defRPr>
            </a:lvl3pPr>
            <a:lvl4pPr lvl="3" rtl="0">
              <a:spcBef>
                <a:spcPts val="0"/>
              </a:spcBef>
              <a:buNone/>
              <a:defRPr sz="3200" b="1">
                <a:solidFill>
                  <a:schemeClr val="lt1"/>
                </a:solidFill>
                <a:latin typeface="Proxima Nova"/>
                <a:ea typeface="Proxima Nova"/>
                <a:cs typeface="Proxima Nova"/>
                <a:sym typeface="Proxima Nova"/>
              </a:defRPr>
            </a:lvl4pPr>
            <a:lvl5pPr lvl="4" rtl="0">
              <a:spcBef>
                <a:spcPts val="0"/>
              </a:spcBef>
              <a:buNone/>
              <a:defRPr sz="3200" b="1">
                <a:solidFill>
                  <a:schemeClr val="lt1"/>
                </a:solidFill>
                <a:latin typeface="Proxima Nova"/>
                <a:ea typeface="Proxima Nova"/>
                <a:cs typeface="Proxima Nova"/>
                <a:sym typeface="Proxima Nova"/>
              </a:defRPr>
            </a:lvl5pPr>
            <a:lvl6pPr lvl="5" rtl="0">
              <a:spcBef>
                <a:spcPts val="0"/>
              </a:spcBef>
              <a:buNone/>
              <a:defRPr sz="3200" b="1">
                <a:solidFill>
                  <a:schemeClr val="lt1"/>
                </a:solidFill>
                <a:latin typeface="Proxima Nova"/>
                <a:ea typeface="Proxima Nova"/>
                <a:cs typeface="Proxima Nova"/>
                <a:sym typeface="Proxima Nova"/>
              </a:defRPr>
            </a:lvl6pPr>
            <a:lvl7pPr lvl="6" rtl="0">
              <a:spcBef>
                <a:spcPts val="0"/>
              </a:spcBef>
              <a:buNone/>
              <a:defRPr sz="3200" b="1">
                <a:solidFill>
                  <a:schemeClr val="lt1"/>
                </a:solidFill>
                <a:latin typeface="Proxima Nova"/>
                <a:ea typeface="Proxima Nova"/>
                <a:cs typeface="Proxima Nova"/>
                <a:sym typeface="Proxima Nova"/>
              </a:defRPr>
            </a:lvl7pPr>
            <a:lvl8pPr lvl="7" rtl="0">
              <a:spcBef>
                <a:spcPts val="0"/>
              </a:spcBef>
              <a:buNone/>
              <a:defRPr sz="3200" b="1">
                <a:solidFill>
                  <a:schemeClr val="lt1"/>
                </a:solidFill>
                <a:latin typeface="Proxima Nova"/>
                <a:ea typeface="Proxima Nova"/>
                <a:cs typeface="Proxima Nova"/>
                <a:sym typeface="Proxima Nova"/>
              </a:defRPr>
            </a:lvl8pPr>
            <a:lvl9pPr lvl="8" rtl="0">
              <a:spcBef>
                <a:spcPts val="0"/>
              </a:spcBef>
              <a:buNone/>
              <a:defRPr sz="3200" b="1">
                <a:solidFill>
                  <a:schemeClr val="lt1"/>
                </a:solidFill>
                <a:latin typeface="Proxima Nova"/>
                <a:ea typeface="Proxima Nova"/>
                <a:cs typeface="Proxima Nova"/>
                <a:sym typeface="Proxima Nova"/>
              </a:defRPr>
            </a:lvl9pPr>
          </a:lstStyle>
          <a:p>
            <a:endParaRPr/>
          </a:p>
        </p:txBody>
      </p:sp>
      <p:sp>
        <p:nvSpPr>
          <p:cNvPr id="139" name="Shape 139"/>
          <p:cNvSpPr txBox="1">
            <a:spLocks noGrp="1"/>
          </p:cNvSpPr>
          <p:nvPr>
            <p:ph type="subTitle" idx="1"/>
          </p:nvPr>
        </p:nvSpPr>
        <p:spPr>
          <a:xfrm>
            <a:off x="2429100" y="4064000"/>
            <a:ext cx="6705600" cy="381300"/>
          </a:xfrm>
          <a:prstGeom prst="rect">
            <a:avLst/>
          </a:prstGeom>
          <a:noFill/>
          <a:ln>
            <a:noFill/>
          </a:ln>
        </p:spPr>
        <p:txBody>
          <a:bodyPr wrap="square" lIns="121900" tIns="121900" rIns="121900" bIns="121900" anchor="ctr" anchorCtr="0"/>
          <a:lstStyle>
            <a:lvl1pPr lvl="0" rtl="0">
              <a:spcBef>
                <a:spcPts val="0"/>
              </a:spcBef>
              <a:buNone/>
              <a:defRPr sz="2100">
                <a:solidFill>
                  <a:srgbClr val="FFFFFF"/>
                </a:solidFill>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140" name="Shape 140"/>
          <p:cNvSpPr txBox="1">
            <a:spLocks noGrp="1"/>
          </p:cNvSpPr>
          <p:nvPr>
            <p:ph type="subTitle" idx="2"/>
          </p:nvPr>
        </p:nvSpPr>
        <p:spPr>
          <a:xfrm>
            <a:off x="2429100" y="4673600"/>
            <a:ext cx="6096000" cy="1599900"/>
          </a:xfrm>
          <a:prstGeom prst="rect">
            <a:avLst/>
          </a:prstGeom>
          <a:noFill/>
          <a:ln>
            <a:noFill/>
          </a:ln>
        </p:spPr>
        <p:txBody>
          <a:bodyPr wrap="square" lIns="121900" tIns="121900" rIns="121900" bIns="121900" anchor="t"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41" name="Shape 141"/>
          <p:cNvSpPr txBox="1">
            <a:spLocks noGrp="1"/>
          </p:cNvSpPr>
          <p:nvPr>
            <p:ph type="sldNum" idx="12"/>
          </p:nvPr>
        </p:nvSpPr>
        <p:spPr>
          <a:xfrm>
            <a:off x="11409045" y="6333134"/>
            <a:ext cx="731700" cy="525000"/>
          </a:xfrm>
          <a:prstGeom prst="rect">
            <a:avLst/>
          </a:prstGeom>
        </p:spPr>
        <p:txBody>
          <a:bodyPr wrap="square" lIns="91425" tIns="91425" rIns="91425" bIns="91425" anchor="t" anchorCtr="0">
            <a:noAutofit/>
          </a:bodyPr>
          <a:lstStyle/>
          <a:p>
            <a:pPr lvl="0" rtl="0">
              <a:spcBef>
                <a:spcPts val="0"/>
              </a:spcBef>
              <a:buNone/>
            </a:pPr>
            <a:fld id="{00000000-1234-1234-1234-123412341234}" type="slidenum">
              <a:rPr lang="en-US">
                <a:solidFill>
                  <a:srgbClr val="FFFFFF"/>
                </a:solidFill>
                <a:latin typeface="Proxima Nova"/>
                <a:ea typeface="Proxima Nova"/>
                <a:cs typeface="Proxima Nova"/>
                <a:sym typeface="Proxima Nova"/>
              </a:rPr>
              <a:t>‹#›</a:t>
            </a:fld>
            <a:endParaRPr lang="en-US">
              <a:solidFill>
                <a:srgbClr val="FFFFFF"/>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84212" y="4487332"/>
            <a:ext cx="8534400" cy="1507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32" name="Shape 32"/>
          <p:cNvSpPr txBox="1">
            <a:spLocks noGrp="1"/>
          </p:cNvSpPr>
          <p:nvPr>
            <p:ph type="body" idx="1"/>
          </p:nvPr>
        </p:nvSpPr>
        <p:spPr>
          <a:xfrm>
            <a:off x="684212" y="685800"/>
            <a:ext cx="8534400" cy="3615300"/>
          </a:xfrm>
          <a:prstGeom prst="rect">
            <a:avLst/>
          </a:prstGeom>
          <a:noFill/>
          <a:ln>
            <a:noFill/>
          </a:ln>
        </p:spPr>
        <p:txBody>
          <a:bodyPr wrap="square" lIns="91425" tIns="91425" rIns="91425" bIns="91425" anchor="ctr" anchorCtr="0"/>
          <a:lstStyle>
            <a:lvl1pPr marL="285750" marR="0" lvl="0" indent="-184150" algn="l" rtl="0">
              <a:spcBef>
                <a:spcPts val="400"/>
              </a:spcBef>
              <a:spcAft>
                <a:spcPts val="600"/>
              </a:spcAft>
              <a:buClr>
                <a:schemeClr val="lt1"/>
              </a:buClr>
              <a:buSzPct val="800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33" name="Shape 33"/>
          <p:cNvSpPr txBox="1">
            <a:spLocks noGrp="1"/>
          </p:cNvSpPr>
          <p:nvPr>
            <p:ph type="sldNum" idx="12"/>
          </p:nvPr>
        </p:nvSpPr>
        <p:spPr>
          <a:xfrm>
            <a:off x="166825" y="625155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i="0" u="none" strike="noStrike" cap="none">
                <a:solidFill>
                  <a:srgbClr val="09304A"/>
                </a:solidFill>
                <a:latin typeface="Overpass"/>
                <a:ea typeface="Overpass"/>
                <a:cs typeface="Overpass"/>
                <a:sym typeface="Overpass"/>
              </a:rPr>
              <a:t>‹#›</a:t>
            </a:fld>
            <a:endParaRPr lang="en-US" i="0" u="none" strike="noStrike" cap="none">
              <a:solidFill>
                <a:srgbClr val="09304A"/>
              </a:solidFill>
              <a:latin typeface="Overpass"/>
              <a:ea typeface="Overpass"/>
              <a:cs typeface="Overpass"/>
              <a:sym typeface="Overpas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2429100" y="2895600"/>
            <a:ext cx="7924800" cy="914400"/>
          </a:xfrm>
          <a:prstGeom prst="rect">
            <a:avLst/>
          </a:prstGeom>
          <a:noFill/>
          <a:ln>
            <a:noFill/>
          </a:ln>
        </p:spPr>
        <p:txBody>
          <a:bodyPr wrap="square" lIns="121900" tIns="121900" rIns="121900" bIns="121900" anchor="b" anchorCtr="0"/>
          <a:lstStyle>
            <a:lvl1pPr lvl="0" rtl="0">
              <a:spcBef>
                <a:spcPts val="0"/>
              </a:spcBef>
              <a:buNone/>
              <a:defRPr sz="3200" b="1">
                <a:solidFill>
                  <a:schemeClr val="lt1"/>
                </a:solidFill>
                <a:latin typeface="Proxima Nova"/>
                <a:ea typeface="Proxima Nova"/>
                <a:cs typeface="Proxima Nova"/>
                <a:sym typeface="Proxima Nova"/>
              </a:defRPr>
            </a:lvl1pPr>
            <a:lvl2pPr lvl="1" rtl="0">
              <a:spcBef>
                <a:spcPts val="0"/>
              </a:spcBef>
              <a:buNone/>
              <a:defRPr sz="3200" b="1">
                <a:solidFill>
                  <a:schemeClr val="lt1"/>
                </a:solidFill>
                <a:latin typeface="Proxima Nova"/>
                <a:ea typeface="Proxima Nova"/>
                <a:cs typeface="Proxima Nova"/>
                <a:sym typeface="Proxima Nova"/>
              </a:defRPr>
            </a:lvl2pPr>
            <a:lvl3pPr lvl="2" rtl="0">
              <a:spcBef>
                <a:spcPts val="0"/>
              </a:spcBef>
              <a:buNone/>
              <a:defRPr sz="3200" b="1">
                <a:solidFill>
                  <a:schemeClr val="lt1"/>
                </a:solidFill>
                <a:latin typeface="Proxima Nova"/>
                <a:ea typeface="Proxima Nova"/>
                <a:cs typeface="Proxima Nova"/>
                <a:sym typeface="Proxima Nova"/>
              </a:defRPr>
            </a:lvl3pPr>
            <a:lvl4pPr lvl="3" rtl="0">
              <a:spcBef>
                <a:spcPts val="0"/>
              </a:spcBef>
              <a:buNone/>
              <a:defRPr sz="3200" b="1">
                <a:solidFill>
                  <a:schemeClr val="lt1"/>
                </a:solidFill>
                <a:latin typeface="Proxima Nova"/>
                <a:ea typeface="Proxima Nova"/>
                <a:cs typeface="Proxima Nova"/>
                <a:sym typeface="Proxima Nova"/>
              </a:defRPr>
            </a:lvl4pPr>
            <a:lvl5pPr lvl="4" rtl="0">
              <a:spcBef>
                <a:spcPts val="0"/>
              </a:spcBef>
              <a:buNone/>
              <a:defRPr sz="3200" b="1">
                <a:solidFill>
                  <a:schemeClr val="lt1"/>
                </a:solidFill>
                <a:latin typeface="Proxima Nova"/>
                <a:ea typeface="Proxima Nova"/>
                <a:cs typeface="Proxima Nova"/>
                <a:sym typeface="Proxima Nova"/>
              </a:defRPr>
            </a:lvl5pPr>
            <a:lvl6pPr lvl="5" rtl="0">
              <a:spcBef>
                <a:spcPts val="0"/>
              </a:spcBef>
              <a:buNone/>
              <a:defRPr sz="3200" b="1">
                <a:solidFill>
                  <a:schemeClr val="lt1"/>
                </a:solidFill>
                <a:latin typeface="Proxima Nova"/>
                <a:ea typeface="Proxima Nova"/>
                <a:cs typeface="Proxima Nova"/>
                <a:sym typeface="Proxima Nova"/>
              </a:defRPr>
            </a:lvl6pPr>
            <a:lvl7pPr lvl="6" rtl="0">
              <a:spcBef>
                <a:spcPts val="0"/>
              </a:spcBef>
              <a:buNone/>
              <a:defRPr sz="3200" b="1">
                <a:solidFill>
                  <a:schemeClr val="lt1"/>
                </a:solidFill>
                <a:latin typeface="Proxima Nova"/>
                <a:ea typeface="Proxima Nova"/>
                <a:cs typeface="Proxima Nova"/>
                <a:sym typeface="Proxima Nova"/>
              </a:defRPr>
            </a:lvl7pPr>
            <a:lvl8pPr lvl="7" rtl="0">
              <a:spcBef>
                <a:spcPts val="0"/>
              </a:spcBef>
              <a:buNone/>
              <a:defRPr sz="3200" b="1">
                <a:solidFill>
                  <a:schemeClr val="lt1"/>
                </a:solidFill>
                <a:latin typeface="Proxima Nova"/>
                <a:ea typeface="Proxima Nova"/>
                <a:cs typeface="Proxima Nova"/>
                <a:sym typeface="Proxima Nova"/>
              </a:defRPr>
            </a:lvl8pPr>
            <a:lvl9pPr lvl="8" rtl="0">
              <a:spcBef>
                <a:spcPts val="0"/>
              </a:spcBef>
              <a:buNone/>
              <a:defRPr sz="3200" b="1">
                <a:solidFill>
                  <a:schemeClr val="lt1"/>
                </a:solidFill>
                <a:latin typeface="Proxima Nova"/>
                <a:ea typeface="Proxima Nova"/>
                <a:cs typeface="Proxima Nova"/>
                <a:sym typeface="Proxima Nova"/>
              </a:defRPr>
            </a:lvl9pPr>
          </a:lstStyle>
          <a:p>
            <a:endParaRPr/>
          </a:p>
        </p:txBody>
      </p:sp>
      <p:sp>
        <p:nvSpPr>
          <p:cNvPr id="144" name="Shape 144"/>
          <p:cNvSpPr txBox="1">
            <a:spLocks noGrp="1"/>
          </p:cNvSpPr>
          <p:nvPr>
            <p:ph type="subTitle" idx="1"/>
          </p:nvPr>
        </p:nvSpPr>
        <p:spPr>
          <a:xfrm>
            <a:off x="2429100" y="4064000"/>
            <a:ext cx="6705600" cy="381300"/>
          </a:xfrm>
          <a:prstGeom prst="rect">
            <a:avLst/>
          </a:prstGeom>
          <a:noFill/>
          <a:ln>
            <a:noFill/>
          </a:ln>
        </p:spPr>
        <p:txBody>
          <a:bodyPr wrap="square" lIns="121900" tIns="121900" rIns="121900" bIns="121900" anchor="ctr" anchorCtr="0"/>
          <a:lstStyle>
            <a:lvl1pPr lvl="0" rtl="0">
              <a:spcBef>
                <a:spcPts val="0"/>
              </a:spcBef>
              <a:buNone/>
              <a:defRPr sz="2100">
                <a:solidFill>
                  <a:srgbClr val="FFFFFF"/>
                </a:solidFill>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145" name="Shape 145"/>
          <p:cNvSpPr txBox="1">
            <a:spLocks noGrp="1"/>
          </p:cNvSpPr>
          <p:nvPr>
            <p:ph type="subTitle" idx="2"/>
          </p:nvPr>
        </p:nvSpPr>
        <p:spPr>
          <a:xfrm>
            <a:off x="2429100" y="4673600"/>
            <a:ext cx="6096000" cy="1599900"/>
          </a:xfrm>
          <a:prstGeom prst="rect">
            <a:avLst/>
          </a:prstGeom>
          <a:noFill/>
          <a:ln>
            <a:noFill/>
          </a:ln>
        </p:spPr>
        <p:txBody>
          <a:bodyPr wrap="square" lIns="121900" tIns="121900" rIns="121900" bIns="121900" anchor="t"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46" name="Shape 146"/>
          <p:cNvSpPr txBox="1">
            <a:spLocks noGrp="1"/>
          </p:cNvSpPr>
          <p:nvPr>
            <p:ph type="sldNum" idx="12"/>
          </p:nvPr>
        </p:nvSpPr>
        <p:spPr>
          <a:xfrm>
            <a:off x="11409045" y="6333134"/>
            <a:ext cx="731700" cy="525000"/>
          </a:xfrm>
          <a:prstGeom prst="rect">
            <a:avLst/>
          </a:prstGeom>
        </p:spPr>
        <p:txBody>
          <a:bodyPr wrap="square" lIns="91425" tIns="91425" rIns="91425" bIns="91425" anchor="t" anchorCtr="0">
            <a:noAutofit/>
          </a:bodyPr>
          <a:lstStyle/>
          <a:p>
            <a:pPr lvl="0" rtl="0">
              <a:spcBef>
                <a:spcPts val="0"/>
              </a:spcBef>
              <a:buNone/>
            </a:pPr>
            <a:fld id="{00000000-1234-1234-1234-123412341234}" type="slidenum">
              <a:rPr lang="en-US">
                <a:solidFill>
                  <a:srgbClr val="FFFFFF"/>
                </a:solidFill>
                <a:latin typeface="Proxima Nova"/>
                <a:ea typeface="Proxima Nova"/>
                <a:cs typeface="Proxima Nova"/>
                <a:sym typeface="Proxima Nova"/>
              </a:rPr>
              <a:t>‹#›</a:t>
            </a:fld>
            <a:endParaRPr lang="en-US">
              <a:solidFill>
                <a:srgbClr val="FFFFFF"/>
              </a:solidFill>
              <a:latin typeface="Proxima Nova"/>
              <a:ea typeface="Proxima Nova"/>
              <a:cs typeface="Proxima Nova"/>
              <a:sym typeface="Proxima Nov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154"/>
        <p:cNvGrpSpPr/>
        <p:nvPr/>
      </p:nvGrpSpPr>
      <p:grpSpPr>
        <a:xfrm>
          <a:off x="0" y="0"/>
          <a:ext cx="0" cy="0"/>
          <a:chOff x="0" y="0"/>
          <a:chExt cx="0" cy="0"/>
        </a:xfrm>
      </p:grpSpPr>
      <p:sp>
        <p:nvSpPr>
          <p:cNvPr id="155" name="Shape 15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latin typeface="Proxima Nova"/>
                <a:ea typeface="Proxima Nova"/>
                <a:cs typeface="Proxima Nova"/>
                <a:sym typeface="Proxima Nova"/>
              </a:rPr>
              <a:t>‹#›</a:t>
            </a:fld>
            <a:endParaRPr lang="en-US">
              <a:latin typeface="Proxima Nova"/>
              <a:ea typeface="Proxima Nova"/>
              <a:cs typeface="Proxima Nova"/>
              <a:sym typeface="Proxima Nova"/>
            </a:endParaRPr>
          </a:p>
        </p:txBody>
      </p:sp>
      <p:sp>
        <p:nvSpPr>
          <p:cNvPr id="156" name="Shape 156"/>
          <p:cNvSpPr txBox="1">
            <a:spLocks noGrp="1"/>
          </p:cNvSpPr>
          <p:nvPr>
            <p:ph type="subTitle" idx="1"/>
          </p:nvPr>
        </p:nvSpPr>
        <p:spPr>
          <a:xfrm>
            <a:off x="1102200" y="227757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157" name="Shape 157"/>
          <p:cNvSpPr txBox="1">
            <a:spLocks noGrp="1"/>
          </p:cNvSpPr>
          <p:nvPr>
            <p:ph type="subTitle" idx="2"/>
          </p:nvPr>
        </p:nvSpPr>
        <p:spPr>
          <a:xfrm>
            <a:off x="1102200" y="266550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158" name="Shape 158"/>
          <p:cNvSpPr txBox="1">
            <a:spLocks noGrp="1"/>
          </p:cNvSpPr>
          <p:nvPr>
            <p:ph type="subTitle" idx="3"/>
          </p:nvPr>
        </p:nvSpPr>
        <p:spPr>
          <a:xfrm>
            <a:off x="6174600" y="227757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159" name="Shape 159"/>
          <p:cNvSpPr txBox="1">
            <a:spLocks noGrp="1"/>
          </p:cNvSpPr>
          <p:nvPr>
            <p:ph type="subTitle" idx="4"/>
          </p:nvPr>
        </p:nvSpPr>
        <p:spPr>
          <a:xfrm>
            <a:off x="6174600" y="266550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160" name="Shape 160"/>
          <p:cNvSpPr txBox="1">
            <a:spLocks noGrp="1"/>
          </p:cNvSpPr>
          <p:nvPr>
            <p:ph type="subTitle" idx="5"/>
          </p:nvPr>
        </p:nvSpPr>
        <p:spPr>
          <a:xfrm>
            <a:off x="1102200" y="3100500"/>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161" name="Shape 161"/>
          <p:cNvSpPr txBox="1">
            <a:spLocks noGrp="1"/>
          </p:cNvSpPr>
          <p:nvPr>
            <p:ph type="subTitle" idx="6"/>
          </p:nvPr>
        </p:nvSpPr>
        <p:spPr>
          <a:xfrm>
            <a:off x="1102200" y="348842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162" name="Shape 162"/>
          <p:cNvSpPr txBox="1">
            <a:spLocks noGrp="1"/>
          </p:cNvSpPr>
          <p:nvPr>
            <p:ph type="subTitle" idx="7"/>
          </p:nvPr>
        </p:nvSpPr>
        <p:spPr>
          <a:xfrm>
            <a:off x="6174600" y="3100500"/>
            <a:ext cx="5005200" cy="328500"/>
          </a:xfrm>
          <a:prstGeom prst="rect">
            <a:avLst/>
          </a:prstGeom>
        </p:spPr>
        <p:txBody>
          <a:bodyPr wrap="square" lIns="121900" tIns="121900" rIns="121900" bIns="121900"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163" name="Shape 163"/>
          <p:cNvSpPr txBox="1">
            <a:spLocks noGrp="1"/>
          </p:cNvSpPr>
          <p:nvPr>
            <p:ph type="subTitle" idx="8"/>
          </p:nvPr>
        </p:nvSpPr>
        <p:spPr>
          <a:xfrm>
            <a:off x="6174600" y="348842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164" name="Shape 164"/>
          <p:cNvSpPr txBox="1">
            <a:spLocks noGrp="1"/>
          </p:cNvSpPr>
          <p:nvPr>
            <p:ph type="subTitle" idx="9"/>
          </p:nvPr>
        </p:nvSpPr>
        <p:spPr>
          <a:xfrm>
            <a:off x="1102200" y="392342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165" name="Shape 165"/>
          <p:cNvSpPr txBox="1">
            <a:spLocks noGrp="1"/>
          </p:cNvSpPr>
          <p:nvPr>
            <p:ph type="subTitle" idx="13"/>
          </p:nvPr>
        </p:nvSpPr>
        <p:spPr>
          <a:xfrm>
            <a:off x="1102200" y="431135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166" name="Shape 166"/>
          <p:cNvSpPr txBox="1">
            <a:spLocks noGrp="1"/>
          </p:cNvSpPr>
          <p:nvPr>
            <p:ph type="subTitle" idx="14"/>
          </p:nvPr>
        </p:nvSpPr>
        <p:spPr>
          <a:xfrm>
            <a:off x="6174600" y="392342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167" name="Shape 167"/>
          <p:cNvSpPr txBox="1">
            <a:spLocks noGrp="1"/>
          </p:cNvSpPr>
          <p:nvPr>
            <p:ph type="subTitle" idx="15"/>
          </p:nvPr>
        </p:nvSpPr>
        <p:spPr>
          <a:xfrm>
            <a:off x="6174600" y="431135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6"/>
          </p:nvPr>
        </p:nvSpPr>
        <p:spPr>
          <a:xfrm>
            <a:off x="1102200" y="4746350"/>
            <a:ext cx="5005200" cy="328500"/>
          </a:xfrm>
          <a:prstGeom prst="rect">
            <a:avLst/>
          </a:prstGeom>
        </p:spPr>
        <p:txBody>
          <a:bodyPr wrap="square" lIns="121900" tIns="121900" rIns="121900" bIns="121900"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169" name="Shape 169"/>
          <p:cNvSpPr txBox="1">
            <a:spLocks noGrp="1"/>
          </p:cNvSpPr>
          <p:nvPr>
            <p:ph type="subTitle" idx="17"/>
          </p:nvPr>
        </p:nvSpPr>
        <p:spPr>
          <a:xfrm>
            <a:off x="1102200" y="513427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170" name="Shape 170"/>
          <p:cNvSpPr txBox="1">
            <a:spLocks noGrp="1"/>
          </p:cNvSpPr>
          <p:nvPr>
            <p:ph type="subTitle" idx="18"/>
          </p:nvPr>
        </p:nvSpPr>
        <p:spPr>
          <a:xfrm>
            <a:off x="6174600" y="4746350"/>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171" name="Shape 171"/>
          <p:cNvSpPr txBox="1">
            <a:spLocks noGrp="1"/>
          </p:cNvSpPr>
          <p:nvPr>
            <p:ph type="subTitle" idx="19"/>
          </p:nvPr>
        </p:nvSpPr>
        <p:spPr>
          <a:xfrm>
            <a:off x="6174600" y="513427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172" name="Shape 17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73" name="Shape 173"/>
          <p:cNvSpPr txBox="1">
            <a:spLocks noGrp="1"/>
          </p:cNvSpPr>
          <p:nvPr>
            <p:ph type="subTitle" idx="20"/>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102200" y="2273179"/>
            <a:ext cx="9987600" cy="1417500"/>
          </a:xfrm>
          <a:prstGeom prst="rect">
            <a:avLst/>
          </a:prstGeom>
        </p:spPr>
        <p:txBody>
          <a:bodyPr wrap="square" lIns="121900" tIns="121900" rIns="121900" bIns="121900"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76" name="Shape 176"/>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only">
    <p:spTree>
      <p:nvGrpSpPr>
        <p:cNvPr id="1" name="Shape 177"/>
        <p:cNvGrpSpPr/>
        <p:nvPr/>
      </p:nvGrpSpPr>
      <p:grpSpPr>
        <a:xfrm>
          <a:off x="0" y="0"/>
          <a:ext cx="0" cy="0"/>
          <a:chOff x="0" y="0"/>
          <a:chExt cx="0" cy="0"/>
        </a:xfrm>
      </p:grpSpPr>
      <p:sp>
        <p:nvSpPr>
          <p:cNvPr id="178" name="Shape 178"/>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179" name="Shape 179"/>
          <p:cNvSpPr txBox="1">
            <a:spLocks noGrp="1"/>
          </p:cNvSpPr>
          <p:nvPr>
            <p:ph type="body" idx="1"/>
          </p:nvPr>
        </p:nvSpPr>
        <p:spPr>
          <a:xfrm>
            <a:off x="1102267" y="2167900"/>
            <a:ext cx="9987600" cy="3526500"/>
          </a:xfrm>
          <a:prstGeom prst="rect">
            <a:avLst/>
          </a:prstGeom>
        </p:spPr>
        <p:txBody>
          <a:bodyPr wrap="square" lIns="121900" tIns="121900" rIns="121900" bIns="121900"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180" name="Shape 180"/>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81" name="Shape 181"/>
          <p:cNvSpPr txBox="1">
            <a:spLocks noGrp="1"/>
          </p:cNvSpPr>
          <p:nvPr>
            <p:ph type="subTitle" idx="2"/>
          </p:nvPr>
        </p:nvSpPr>
        <p:spPr>
          <a:xfrm>
            <a:off x="1102200" y="1239700"/>
            <a:ext cx="9987600" cy="8757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182"/>
        <p:cNvGrpSpPr/>
        <p:nvPr/>
      </p:nvGrpSpPr>
      <p:grpSpPr>
        <a:xfrm>
          <a:off x="0" y="0"/>
          <a:ext cx="0" cy="0"/>
          <a:chOff x="0" y="0"/>
          <a:chExt cx="0" cy="0"/>
        </a:xfrm>
      </p:grpSpPr>
      <p:sp>
        <p:nvSpPr>
          <p:cNvPr id="183" name="Shape 183"/>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184" name="Shape 184"/>
          <p:cNvSpPr txBox="1">
            <a:spLocks noGrp="1"/>
          </p:cNvSpPr>
          <p:nvPr>
            <p:ph type="body" idx="1"/>
          </p:nvPr>
        </p:nvSpPr>
        <p:spPr>
          <a:xfrm>
            <a:off x="1102267" y="2167900"/>
            <a:ext cx="4779900" cy="3526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5" name="Shape 185"/>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86" name="Shape 186"/>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187"/>
        <p:cNvGrpSpPr/>
        <p:nvPr/>
      </p:nvGrpSpPr>
      <p:grpSpPr>
        <a:xfrm>
          <a:off x="0" y="0"/>
          <a:ext cx="0" cy="0"/>
          <a:chOff x="0" y="0"/>
          <a:chExt cx="0" cy="0"/>
        </a:xfrm>
      </p:grpSpPr>
      <p:sp>
        <p:nvSpPr>
          <p:cNvPr id="188" name="Shape 188"/>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189" name="Shape 189"/>
          <p:cNvSpPr txBox="1">
            <a:spLocks noGrp="1"/>
          </p:cNvSpPr>
          <p:nvPr>
            <p:ph type="body" idx="1"/>
          </p:nvPr>
        </p:nvSpPr>
        <p:spPr>
          <a:xfrm>
            <a:off x="6309800" y="2167900"/>
            <a:ext cx="4779900" cy="3526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0" name="Shape 190"/>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91" name="Shape 191"/>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192"/>
        <p:cNvGrpSpPr/>
        <p:nvPr/>
      </p:nvGrpSpPr>
      <p:grpSpPr>
        <a:xfrm>
          <a:off x="0" y="0"/>
          <a:ext cx="0" cy="0"/>
          <a:chOff x="0" y="0"/>
          <a:chExt cx="0" cy="0"/>
        </a:xfrm>
      </p:grpSpPr>
      <p:sp>
        <p:nvSpPr>
          <p:cNvPr id="193" name="Shape 193"/>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194" name="Shape 194"/>
          <p:cNvSpPr txBox="1">
            <a:spLocks noGrp="1"/>
          </p:cNvSpPr>
          <p:nvPr>
            <p:ph type="subTitle" idx="1"/>
          </p:nvPr>
        </p:nvSpPr>
        <p:spPr>
          <a:xfrm>
            <a:off x="6624633" y="3670871"/>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95" name="Shape 195"/>
          <p:cNvSpPr txBox="1">
            <a:spLocks noGrp="1"/>
          </p:cNvSpPr>
          <p:nvPr>
            <p:ph type="body" idx="2"/>
          </p:nvPr>
        </p:nvSpPr>
        <p:spPr>
          <a:xfrm>
            <a:off x="6624467" y="4184771"/>
            <a:ext cx="4465200" cy="1788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196" name="Shape 196"/>
          <p:cNvSpPr txBox="1">
            <a:spLocks noGrp="1"/>
          </p:cNvSpPr>
          <p:nvPr>
            <p:ph type="subTitle" idx="3"/>
          </p:nvPr>
        </p:nvSpPr>
        <p:spPr>
          <a:xfrm>
            <a:off x="1102200" y="3670871"/>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97" name="Shape 197"/>
          <p:cNvSpPr txBox="1">
            <a:spLocks noGrp="1"/>
          </p:cNvSpPr>
          <p:nvPr>
            <p:ph type="body" idx="4"/>
          </p:nvPr>
        </p:nvSpPr>
        <p:spPr>
          <a:xfrm>
            <a:off x="1102033" y="4184771"/>
            <a:ext cx="4465200" cy="1788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198" name="Shape 198"/>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99" name="Shape 199"/>
          <p:cNvSpPr txBox="1">
            <a:spLocks noGrp="1"/>
          </p:cNvSpPr>
          <p:nvPr>
            <p:ph type="subTitle" idx="5"/>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200"/>
        <p:cNvGrpSpPr/>
        <p:nvPr/>
      </p:nvGrpSpPr>
      <p:grpSpPr>
        <a:xfrm>
          <a:off x="0" y="0"/>
          <a:ext cx="0" cy="0"/>
          <a:chOff x="0" y="0"/>
          <a:chExt cx="0" cy="0"/>
        </a:xfrm>
      </p:grpSpPr>
      <p:sp>
        <p:nvSpPr>
          <p:cNvPr id="201" name="Shape 201"/>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02" name="Shape 202"/>
          <p:cNvSpPr txBox="1">
            <a:spLocks noGrp="1"/>
          </p:cNvSpPr>
          <p:nvPr>
            <p:ph type="subTitle" idx="1"/>
          </p:nvPr>
        </p:nvSpPr>
        <p:spPr>
          <a:xfrm>
            <a:off x="6624633" y="2490196"/>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03" name="Shape 203"/>
          <p:cNvSpPr txBox="1">
            <a:spLocks noGrp="1"/>
          </p:cNvSpPr>
          <p:nvPr>
            <p:ph type="body" idx="2"/>
          </p:nvPr>
        </p:nvSpPr>
        <p:spPr>
          <a:xfrm>
            <a:off x="6624467" y="3156502"/>
            <a:ext cx="4465200" cy="27660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204" name="Shape 204"/>
          <p:cNvSpPr txBox="1">
            <a:spLocks noGrp="1"/>
          </p:cNvSpPr>
          <p:nvPr>
            <p:ph type="subTitle" idx="3"/>
          </p:nvPr>
        </p:nvSpPr>
        <p:spPr>
          <a:xfrm>
            <a:off x="1102200" y="2490196"/>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05" name="Shape 205"/>
          <p:cNvSpPr txBox="1">
            <a:spLocks noGrp="1"/>
          </p:cNvSpPr>
          <p:nvPr>
            <p:ph type="body" idx="4"/>
          </p:nvPr>
        </p:nvSpPr>
        <p:spPr>
          <a:xfrm>
            <a:off x="1102033" y="3156502"/>
            <a:ext cx="4465200" cy="27660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206" name="Shape 20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07" name="Shape 207"/>
          <p:cNvSpPr txBox="1">
            <a:spLocks noGrp="1"/>
          </p:cNvSpPr>
          <p:nvPr>
            <p:ph type="subTitle" idx="5"/>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208"/>
        <p:cNvGrpSpPr/>
        <p:nvPr/>
      </p:nvGrpSpPr>
      <p:grpSpPr>
        <a:xfrm>
          <a:off x="0" y="0"/>
          <a:ext cx="0" cy="0"/>
          <a:chOff x="0" y="0"/>
          <a:chExt cx="0" cy="0"/>
        </a:xfrm>
      </p:grpSpPr>
      <p:sp>
        <p:nvSpPr>
          <p:cNvPr id="209" name="Shape 20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10" name="Shape 210"/>
          <p:cNvSpPr txBox="1">
            <a:spLocks noGrp="1"/>
          </p:cNvSpPr>
          <p:nvPr>
            <p:ph type="subTitle" idx="1"/>
          </p:nvPr>
        </p:nvSpPr>
        <p:spPr>
          <a:xfrm>
            <a:off x="1102200"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11" name="Shape 211"/>
          <p:cNvSpPr txBox="1">
            <a:spLocks noGrp="1"/>
          </p:cNvSpPr>
          <p:nvPr>
            <p:ph type="body" idx="2"/>
          </p:nvPr>
        </p:nvSpPr>
        <p:spPr>
          <a:xfrm>
            <a:off x="1102200"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212" name="Shape 212"/>
          <p:cNvSpPr txBox="1">
            <a:spLocks noGrp="1"/>
          </p:cNvSpPr>
          <p:nvPr>
            <p:ph type="subTitle" idx="3"/>
          </p:nvPr>
        </p:nvSpPr>
        <p:spPr>
          <a:xfrm>
            <a:off x="4623517"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13" name="Shape 213"/>
          <p:cNvSpPr txBox="1">
            <a:spLocks noGrp="1"/>
          </p:cNvSpPr>
          <p:nvPr>
            <p:ph type="body" idx="4"/>
          </p:nvPr>
        </p:nvSpPr>
        <p:spPr>
          <a:xfrm>
            <a:off x="4623517"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214" name="Shape 214"/>
          <p:cNvSpPr txBox="1">
            <a:spLocks noGrp="1"/>
          </p:cNvSpPr>
          <p:nvPr>
            <p:ph type="subTitle" idx="5"/>
          </p:nvPr>
        </p:nvSpPr>
        <p:spPr>
          <a:xfrm>
            <a:off x="8144983"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15" name="Shape 215"/>
          <p:cNvSpPr txBox="1">
            <a:spLocks noGrp="1"/>
          </p:cNvSpPr>
          <p:nvPr>
            <p:ph type="body" idx="6"/>
          </p:nvPr>
        </p:nvSpPr>
        <p:spPr>
          <a:xfrm>
            <a:off x="8144983"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216" name="Shape 21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17" name="Shape 217"/>
          <p:cNvSpPr txBox="1">
            <a:spLocks noGrp="1"/>
          </p:cNvSpPr>
          <p:nvPr>
            <p:ph type="subTitle" idx="7"/>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218"/>
        <p:cNvGrpSpPr/>
        <p:nvPr/>
      </p:nvGrpSpPr>
      <p:grpSpPr>
        <a:xfrm>
          <a:off x="0" y="0"/>
          <a:ext cx="0" cy="0"/>
          <a:chOff x="0" y="0"/>
          <a:chExt cx="0" cy="0"/>
        </a:xfrm>
      </p:grpSpPr>
      <p:sp>
        <p:nvSpPr>
          <p:cNvPr id="219" name="Shape 21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20" name="Shape 220"/>
          <p:cNvSpPr txBox="1">
            <a:spLocks noGrp="1"/>
          </p:cNvSpPr>
          <p:nvPr>
            <p:ph type="subTitle" idx="1"/>
          </p:nvPr>
        </p:nvSpPr>
        <p:spPr>
          <a:xfrm>
            <a:off x="1102200"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21" name="Shape 221"/>
          <p:cNvSpPr txBox="1">
            <a:spLocks noGrp="1"/>
          </p:cNvSpPr>
          <p:nvPr>
            <p:ph type="body" idx="2"/>
          </p:nvPr>
        </p:nvSpPr>
        <p:spPr>
          <a:xfrm>
            <a:off x="1102200"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222" name="Shape 222"/>
          <p:cNvSpPr txBox="1">
            <a:spLocks noGrp="1"/>
          </p:cNvSpPr>
          <p:nvPr>
            <p:ph type="subTitle" idx="3"/>
          </p:nvPr>
        </p:nvSpPr>
        <p:spPr>
          <a:xfrm>
            <a:off x="4623517"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23" name="Shape 223"/>
          <p:cNvSpPr txBox="1">
            <a:spLocks noGrp="1"/>
          </p:cNvSpPr>
          <p:nvPr>
            <p:ph type="body" idx="4"/>
          </p:nvPr>
        </p:nvSpPr>
        <p:spPr>
          <a:xfrm>
            <a:off x="4623517"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224" name="Shape 224"/>
          <p:cNvSpPr txBox="1">
            <a:spLocks noGrp="1"/>
          </p:cNvSpPr>
          <p:nvPr>
            <p:ph type="subTitle" idx="5"/>
          </p:nvPr>
        </p:nvSpPr>
        <p:spPr>
          <a:xfrm>
            <a:off x="8144983"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225" name="Shape 225"/>
          <p:cNvSpPr txBox="1">
            <a:spLocks noGrp="1"/>
          </p:cNvSpPr>
          <p:nvPr>
            <p:ph type="body" idx="6"/>
          </p:nvPr>
        </p:nvSpPr>
        <p:spPr>
          <a:xfrm>
            <a:off x="8144983"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226" name="Shape 22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27" name="Shape 227"/>
          <p:cNvSpPr txBox="1">
            <a:spLocks noGrp="1"/>
          </p:cNvSpPr>
          <p:nvPr>
            <p:ph type="subTitle" idx="7"/>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84236" y="762325"/>
            <a:ext cx="8534400" cy="2281500"/>
          </a:xfrm>
          <a:prstGeom prst="rect">
            <a:avLst/>
          </a:prstGeom>
          <a:noFill/>
          <a:ln>
            <a:noFill/>
          </a:ln>
        </p:spPr>
        <p:txBody>
          <a:bodyPr wrap="square" lIns="91425" tIns="91425" rIns="91425" bIns="91425" anchor="b"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36" name="Shape 36"/>
          <p:cNvSpPr txBox="1">
            <a:spLocks noGrp="1"/>
          </p:cNvSpPr>
          <p:nvPr>
            <p:ph type="body" idx="1"/>
          </p:nvPr>
        </p:nvSpPr>
        <p:spPr>
          <a:xfrm>
            <a:off x="684213" y="3472275"/>
            <a:ext cx="8534400" cy="1498500"/>
          </a:xfrm>
          <a:prstGeom prst="rect">
            <a:avLst/>
          </a:prstGeom>
          <a:noFill/>
          <a:ln>
            <a:noFill/>
          </a:ln>
        </p:spPr>
        <p:txBody>
          <a:bodyPr wrap="square" lIns="91425" tIns="91425" rIns="91425" bIns="91425" anchor="t" anchorCtr="0"/>
          <a:lstStyle>
            <a:lvl1pPr marL="0" marR="0" lvl="0" indent="0" algn="l" rtl="0">
              <a:spcBef>
                <a:spcPts val="360"/>
              </a:spcBef>
              <a:spcAft>
                <a:spcPts val="600"/>
              </a:spcAft>
              <a:buClr>
                <a:schemeClr val="lt1"/>
              </a:buClr>
              <a:buSzPct val="79999"/>
              <a:buFont typeface="Noto Sans Symbols"/>
              <a:buNone/>
              <a:defRPr sz="1800" b="0" i="0" u="none" strike="noStrike" cap="none">
                <a:solidFill>
                  <a:srgbClr val="0F486F"/>
                </a:solidFill>
                <a:latin typeface="Century Gothic"/>
                <a:ea typeface="Century Gothic"/>
                <a:cs typeface="Century Gothic"/>
                <a:sym typeface="Century Gothic"/>
              </a:defRPr>
            </a:lvl1pPr>
            <a:lvl2pPr marL="457200" marR="0" lvl="1" indent="0" algn="l" rtl="0">
              <a:spcBef>
                <a:spcPts val="360"/>
              </a:spcBef>
              <a:spcAft>
                <a:spcPts val="600"/>
              </a:spcAft>
              <a:buClr>
                <a:schemeClr val="lt1"/>
              </a:buClr>
              <a:buSzPct val="79999"/>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spcBef>
                <a:spcPts val="280"/>
              </a:spcBef>
              <a:spcAft>
                <a:spcPts val="600"/>
              </a:spcAft>
              <a:buClr>
                <a:schemeClr val="lt1"/>
              </a:buClr>
              <a:buSzPct val="8000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37" name="Shape 37"/>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i="0">
                <a:solidFill>
                  <a:srgbClr val="09304A"/>
                </a:solidFill>
                <a:latin typeface="Overpass"/>
                <a:ea typeface="Overpass"/>
                <a:cs typeface="Overpass"/>
                <a:sym typeface="Overpass"/>
              </a:rPr>
              <a:t>‹#›</a:t>
            </a:fld>
            <a:endParaRPr lang="en-US" i="0">
              <a:solidFill>
                <a:srgbClr val="09304A"/>
              </a:solidFill>
              <a:latin typeface="Overpass"/>
              <a:ea typeface="Overpass"/>
              <a:cs typeface="Overpass"/>
              <a:sym typeface="Overpas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228"/>
        <p:cNvGrpSpPr/>
        <p:nvPr/>
      </p:nvGrpSpPr>
      <p:grpSpPr>
        <a:xfrm>
          <a:off x="0" y="0"/>
          <a:ext cx="0" cy="0"/>
          <a:chOff x="0" y="0"/>
          <a:chExt cx="0" cy="0"/>
        </a:xfrm>
      </p:grpSpPr>
      <p:sp>
        <p:nvSpPr>
          <p:cNvPr id="229" name="Shape 22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30" name="Shape 230"/>
          <p:cNvSpPr txBox="1">
            <a:spLocks noGrp="1"/>
          </p:cNvSpPr>
          <p:nvPr>
            <p:ph type="body" idx="1"/>
          </p:nvPr>
        </p:nvSpPr>
        <p:spPr>
          <a:xfrm>
            <a:off x="1102200" y="2072425"/>
            <a:ext cx="9987600" cy="524700"/>
          </a:xfrm>
          <a:prstGeom prst="rect">
            <a:avLst/>
          </a:prstGeom>
        </p:spPr>
        <p:txBody>
          <a:bodyPr wrap="square" lIns="121900" tIns="121900" rIns="121900" bIns="121900" anchor="b"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231" name="Shape 231"/>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32" name="Shape 232"/>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233"/>
        <p:cNvGrpSpPr/>
        <p:nvPr/>
      </p:nvGrpSpPr>
      <p:grpSpPr>
        <a:xfrm>
          <a:off x="0" y="0"/>
          <a:ext cx="0" cy="0"/>
          <a:chOff x="0" y="0"/>
          <a:chExt cx="0" cy="0"/>
        </a:xfrm>
      </p:grpSpPr>
      <p:sp>
        <p:nvSpPr>
          <p:cNvPr id="234" name="Shape 23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35" name="Shape 235"/>
          <p:cNvSpPr txBox="1">
            <a:spLocks noGrp="1"/>
          </p:cNvSpPr>
          <p:nvPr>
            <p:ph type="body" idx="1"/>
          </p:nvPr>
        </p:nvSpPr>
        <p:spPr>
          <a:xfrm>
            <a:off x="1102200" y="5212665"/>
            <a:ext cx="9987600" cy="524700"/>
          </a:xfrm>
          <a:prstGeom prst="rect">
            <a:avLst/>
          </a:prstGeom>
        </p:spPr>
        <p:txBody>
          <a:bodyPr wrap="square" lIns="121900" tIns="121900" rIns="121900" bIns="121900" anchor="t"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236" name="Shape 23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37" name="Shape 237"/>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Shape 23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40" name="Shape 240"/>
          <p:cNvSpPr txBox="1">
            <a:spLocks noGrp="1"/>
          </p:cNvSpPr>
          <p:nvPr>
            <p:ph type="body" idx="1"/>
          </p:nvPr>
        </p:nvSpPr>
        <p:spPr>
          <a:xfrm>
            <a:off x="1102200" y="2016075"/>
            <a:ext cx="9987600" cy="1172400"/>
          </a:xfrm>
          <a:prstGeom prst="rect">
            <a:avLst/>
          </a:prstGeom>
        </p:spPr>
        <p:txBody>
          <a:bodyPr wrap="square" lIns="121900" tIns="121900" rIns="121900" bIns="121900" anchor="b"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241" name="Shape 241"/>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42" name="Shape 242"/>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Shape 24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45" name="Shape 245"/>
          <p:cNvSpPr txBox="1">
            <a:spLocks noGrp="1"/>
          </p:cNvSpPr>
          <p:nvPr>
            <p:ph type="body" idx="1"/>
          </p:nvPr>
        </p:nvSpPr>
        <p:spPr>
          <a:xfrm>
            <a:off x="1102200" y="4984083"/>
            <a:ext cx="9987600" cy="954300"/>
          </a:xfrm>
          <a:prstGeom prst="rect">
            <a:avLst/>
          </a:prstGeom>
        </p:spPr>
        <p:txBody>
          <a:bodyPr wrap="square" lIns="121900" tIns="121900" rIns="121900" bIns="121900" anchor="t"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246" name="Shape 24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47" name="Shape 247"/>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248"/>
        <p:cNvGrpSpPr/>
        <p:nvPr/>
      </p:nvGrpSpPr>
      <p:grpSpPr>
        <a:xfrm>
          <a:off x="0" y="0"/>
          <a:ext cx="0" cy="0"/>
          <a:chOff x="0" y="0"/>
          <a:chExt cx="0" cy="0"/>
        </a:xfrm>
      </p:grpSpPr>
      <p:sp>
        <p:nvSpPr>
          <p:cNvPr id="249" name="Shape 24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50" name="Shape 250"/>
          <p:cNvSpPr txBox="1">
            <a:spLocks noGrp="1"/>
          </p:cNvSpPr>
          <p:nvPr>
            <p:ph type="body" idx="1"/>
          </p:nvPr>
        </p:nvSpPr>
        <p:spPr>
          <a:xfrm>
            <a:off x="1102267" y="2167900"/>
            <a:ext cx="4779900" cy="33741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51" name="Shape 251"/>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52" name="Shape 252"/>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253"/>
        <p:cNvGrpSpPr/>
        <p:nvPr/>
      </p:nvGrpSpPr>
      <p:grpSpPr>
        <a:xfrm>
          <a:off x="0" y="0"/>
          <a:ext cx="0" cy="0"/>
          <a:chOff x="0" y="0"/>
          <a:chExt cx="0" cy="0"/>
        </a:xfrm>
      </p:grpSpPr>
      <p:sp>
        <p:nvSpPr>
          <p:cNvPr id="254" name="Shape 25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55" name="Shape 255"/>
          <p:cNvSpPr txBox="1">
            <a:spLocks noGrp="1"/>
          </p:cNvSpPr>
          <p:nvPr>
            <p:ph type="body" idx="1"/>
          </p:nvPr>
        </p:nvSpPr>
        <p:spPr>
          <a:xfrm>
            <a:off x="6309800" y="2167900"/>
            <a:ext cx="4779900" cy="3382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56" name="Shape 25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57" name="Shape 257"/>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Shape 25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60" name="Shape 260"/>
          <p:cNvSpPr txBox="1">
            <a:spLocks noGrp="1"/>
          </p:cNvSpPr>
          <p:nvPr>
            <p:ph type="body" idx="1"/>
          </p:nvPr>
        </p:nvSpPr>
        <p:spPr>
          <a:xfrm>
            <a:off x="6579633" y="2731900"/>
            <a:ext cx="4509900" cy="2607300"/>
          </a:xfrm>
          <a:prstGeom prst="rect">
            <a:avLst/>
          </a:prstGeom>
        </p:spPr>
        <p:txBody>
          <a:bodyPr wrap="square" lIns="121900" tIns="121900" rIns="121900" bIns="121900"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61" name="Shape 261"/>
          <p:cNvSpPr txBox="1">
            <a:spLocks noGrp="1"/>
          </p:cNvSpPr>
          <p:nvPr>
            <p:ph type="subTitle" idx="2"/>
          </p:nvPr>
        </p:nvSpPr>
        <p:spPr>
          <a:xfrm>
            <a:off x="6591100" y="2446000"/>
            <a:ext cx="4509900" cy="438300"/>
          </a:xfrm>
          <a:prstGeom prst="rect">
            <a:avLst/>
          </a:prstGeom>
        </p:spPr>
        <p:txBody>
          <a:bodyPr wrap="square" lIns="121900" tIns="121900" rIns="121900" bIns="121900"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262" name="Shape 262"/>
          <p:cNvSpPr txBox="1">
            <a:spLocks noGrp="1"/>
          </p:cNvSpPr>
          <p:nvPr>
            <p:ph type="subTitle" idx="3"/>
          </p:nvPr>
        </p:nvSpPr>
        <p:spPr>
          <a:xfrm>
            <a:off x="1102200" y="3500419"/>
            <a:ext cx="4150500" cy="1771500"/>
          </a:xfrm>
          <a:prstGeom prst="rect">
            <a:avLst/>
          </a:prstGeom>
        </p:spPr>
        <p:txBody>
          <a:bodyPr wrap="square" lIns="121900" tIns="121900" rIns="121900" bIns="121900"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263" name="Shape 263"/>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64" name="Shape 264"/>
          <p:cNvSpPr txBox="1">
            <a:spLocks noGrp="1"/>
          </p:cNvSpPr>
          <p:nvPr>
            <p:ph type="subTitle" idx="4"/>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hree interconnected circles">
    <p:bg>
      <p:bgPr>
        <a:blipFill>
          <a:blip r:embed="rId2">
            <a:alphaModFix/>
          </a:blip>
          <a:stretch>
            <a:fillRect/>
          </a:stretch>
        </a:blipFill>
        <a:effectLst/>
      </p:bgPr>
    </p:bg>
    <p:spTree>
      <p:nvGrpSpPr>
        <p:cNvPr id="1" name="Shape 272"/>
        <p:cNvGrpSpPr/>
        <p:nvPr/>
      </p:nvGrpSpPr>
      <p:grpSpPr>
        <a:xfrm>
          <a:off x="0" y="0"/>
          <a:ext cx="0" cy="0"/>
          <a:chOff x="0" y="0"/>
          <a:chExt cx="0" cy="0"/>
        </a:xfrm>
      </p:grpSpPr>
      <p:sp>
        <p:nvSpPr>
          <p:cNvPr id="273" name="Shape 273"/>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74" name="Shape 274"/>
          <p:cNvSpPr txBox="1">
            <a:spLocks noGrp="1"/>
          </p:cNvSpPr>
          <p:nvPr>
            <p:ph type="body" idx="1"/>
          </p:nvPr>
        </p:nvSpPr>
        <p:spPr>
          <a:xfrm>
            <a:off x="2687333" y="4918875"/>
            <a:ext cx="2181900" cy="1121100"/>
          </a:xfrm>
          <a:prstGeom prst="rect">
            <a:avLst/>
          </a:prstGeom>
        </p:spPr>
        <p:txBody>
          <a:bodyPr wrap="square" lIns="121900" tIns="121900" rIns="121900" bIns="121900"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275" name="Shape 275"/>
          <p:cNvSpPr txBox="1">
            <a:spLocks noGrp="1"/>
          </p:cNvSpPr>
          <p:nvPr>
            <p:ph type="body" idx="2"/>
          </p:nvPr>
        </p:nvSpPr>
        <p:spPr>
          <a:xfrm>
            <a:off x="5005000" y="4918875"/>
            <a:ext cx="2181900" cy="1121100"/>
          </a:xfrm>
          <a:prstGeom prst="rect">
            <a:avLst/>
          </a:prstGeom>
        </p:spPr>
        <p:txBody>
          <a:bodyPr wrap="square" lIns="121900" tIns="121900" rIns="121900" bIns="121900"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276" name="Shape 276"/>
          <p:cNvSpPr txBox="1">
            <a:spLocks noGrp="1"/>
          </p:cNvSpPr>
          <p:nvPr>
            <p:ph type="body" idx="3"/>
          </p:nvPr>
        </p:nvSpPr>
        <p:spPr>
          <a:xfrm>
            <a:off x="7322667" y="4918875"/>
            <a:ext cx="2181900" cy="1121100"/>
          </a:xfrm>
          <a:prstGeom prst="rect">
            <a:avLst/>
          </a:prstGeom>
        </p:spPr>
        <p:txBody>
          <a:bodyPr wrap="square" lIns="121900" tIns="121900" rIns="121900" bIns="121900"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277" name="Shape 27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78" name="Shape 278"/>
          <p:cNvSpPr txBox="1">
            <a:spLocks noGrp="1"/>
          </p:cNvSpPr>
          <p:nvPr>
            <p:ph type="subTitle" idx="4"/>
          </p:nvPr>
        </p:nvSpPr>
        <p:spPr>
          <a:xfrm>
            <a:off x="1102200" y="1239700"/>
            <a:ext cx="1007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four callouts">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Shape 28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81" name="Shape 281"/>
          <p:cNvSpPr txBox="1">
            <a:spLocks noGrp="1"/>
          </p:cNvSpPr>
          <p:nvPr>
            <p:ph type="subTitle" idx="1"/>
          </p:nvPr>
        </p:nvSpPr>
        <p:spPr>
          <a:xfrm>
            <a:off x="0" y="2610033"/>
            <a:ext cx="4305300" cy="1310700"/>
          </a:xfrm>
          <a:prstGeom prst="rect">
            <a:avLst/>
          </a:prstGeom>
        </p:spPr>
        <p:txBody>
          <a:bodyPr wrap="square" lIns="121900" tIns="121900" rIns="121900" bIns="121900"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
        <p:nvSpPr>
          <p:cNvPr id="282" name="Shape 282"/>
          <p:cNvSpPr txBox="1">
            <a:spLocks noGrp="1"/>
          </p:cNvSpPr>
          <p:nvPr>
            <p:ph type="subTitle" idx="2"/>
          </p:nvPr>
        </p:nvSpPr>
        <p:spPr>
          <a:xfrm>
            <a:off x="7867767" y="2610033"/>
            <a:ext cx="4305300" cy="1310700"/>
          </a:xfrm>
          <a:prstGeom prst="rect">
            <a:avLst/>
          </a:prstGeom>
        </p:spPr>
        <p:txBody>
          <a:bodyPr wrap="square" lIns="121900" tIns="121900" rIns="121900" bIns="121900"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283" name="Shape 283"/>
          <p:cNvSpPr txBox="1">
            <a:spLocks noGrp="1"/>
          </p:cNvSpPr>
          <p:nvPr>
            <p:ph type="subTitle" idx="3"/>
          </p:nvPr>
        </p:nvSpPr>
        <p:spPr>
          <a:xfrm>
            <a:off x="7867767" y="4266600"/>
            <a:ext cx="4305300" cy="1310700"/>
          </a:xfrm>
          <a:prstGeom prst="rect">
            <a:avLst/>
          </a:prstGeom>
        </p:spPr>
        <p:txBody>
          <a:bodyPr wrap="square" lIns="121900" tIns="121900" rIns="121900" bIns="121900"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284" name="Shape 284"/>
          <p:cNvSpPr txBox="1">
            <a:spLocks noGrp="1"/>
          </p:cNvSpPr>
          <p:nvPr>
            <p:ph type="subTitle" idx="4"/>
          </p:nvPr>
        </p:nvSpPr>
        <p:spPr>
          <a:xfrm>
            <a:off x="0" y="4266600"/>
            <a:ext cx="4305300" cy="1310700"/>
          </a:xfrm>
          <a:prstGeom prst="rect">
            <a:avLst/>
          </a:prstGeom>
        </p:spPr>
        <p:txBody>
          <a:bodyPr wrap="square" lIns="121900" tIns="121900" rIns="121900" bIns="121900"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
        <p:nvSpPr>
          <p:cNvPr id="285" name="Shape 285"/>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86" name="Shape 286"/>
          <p:cNvSpPr txBox="1">
            <a:spLocks noGrp="1"/>
          </p:cNvSpPr>
          <p:nvPr>
            <p:ph type="subTitle" idx="5"/>
          </p:nvPr>
        </p:nvSpPr>
        <p:spPr>
          <a:xfrm>
            <a:off x="1102200" y="1239700"/>
            <a:ext cx="1007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hree columns">
    <p:spTree>
      <p:nvGrpSpPr>
        <p:cNvPr id="1" name="Shape 287"/>
        <p:cNvGrpSpPr/>
        <p:nvPr/>
      </p:nvGrpSpPr>
      <p:grpSpPr>
        <a:xfrm>
          <a:off x="0" y="0"/>
          <a:ext cx="0" cy="0"/>
          <a:chOff x="0" y="0"/>
          <a:chExt cx="0" cy="0"/>
        </a:xfrm>
      </p:grpSpPr>
      <p:sp>
        <p:nvSpPr>
          <p:cNvPr id="288" name="Shape 288"/>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89" name="Shape 289"/>
          <p:cNvSpPr txBox="1">
            <a:spLocks noGrp="1"/>
          </p:cNvSpPr>
          <p:nvPr>
            <p:ph type="subTitle" idx="1"/>
          </p:nvPr>
        </p:nvSpPr>
        <p:spPr>
          <a:xfrm>
            <a:off x="1102200" y="3829675"/>
            <a:ext cx="3014400" cy="8856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290" name="Shape 290"/>
          <p:cNvSpPr txBox="1">
            <a:spLocks noGrp="1"/>
          </p:cNvSpPr>
          <p:nvPr>
            <p:ph type="subTitle" idx="2"/>
          </p:nvPr>
        </p:nvSpPr>
        <p:spPr>
          <a:xfrm>
            <a:off x="1102200" y="4715275"/>
            <a:ext cx="3014400" cy="885600"/>
          </a:xfrm>
          <a:prstGeom prst="rect">
            <a:avLst/>
          </a:prstGeom>
        </p:spPr>
        <p:txBody>
          <a:bodyPr wrap="square" lIns="121900" tIns="121900" rIns="121900" bIns="121900" anchor="t" anchorCtr="0"/>
          <a:lstStyle>
            <a:lvl1pPr lvl="0" algn="ctr" rtl="0">
              <a:lnSpc>
                <a:spcPct val="100000"/>
              </a:lnSpc>
              <a:spcBef>
                <a:spcPts val="0"/>
              </a:spcBef>
              <a:buNone/>
              <a:defRPr sz="1600"/>
            </a:lvl1pPr>
            <a:lvl2pPr lvl="1" algn="ctr" rtl="0">
              <a:lnSpc>
                <a:spcPct val="100000"/>
              </a:lnSpc>
              <a:spcBef>
                <a:spcPts val="0"/>
              </a:spcBef>
              <a:buNone/>
              <a:defRPr sz="1600"/>
            </a:lvl2pPr>
            <a:lvl3pPr lvl="2" algn="ctr" rtl="0">
              <a:lnSpc>
                <a:spcPct val="100000"/>
              </a:lnSpc>
              <a:spcBef>
                <a:spcPts val="0"/>
              </a:spcBef>
              <a:buNone/>
              <a:defRPr sz="1600"/>
            </a:lvl3pPr>
            <a:lvl4pPr lvl="3" algn="ctr" rtl="0">
              <a:lnSpc>
                <a:spcPct val="100000"/>
              </a:lnSpc>
              <a:spcBef>
                <a:spcPts val="0"/>
              </a:spcBef>
              <a:buNone/>
              <a:defRPr sz="1600"/>
            </a:lvl4pPr>
            <a:lvl5pPr lvl="4" algn="ctr" rtl="0">
              <a:lnSpc>
                <a:spcPct val="100000"/>
              </a:lnSpc>
              <a:spcBef>
                <a:spcPts val="0"/>
              </a:spcBef>
              <a:buNone/>
              <a:defRPr sz="1600"/>
            </a:lvl5pPr>
            <a:lvl6pPr lvl="5" algn="ctr" rtl="0">
              <a:lnSpc>
                <a:spcPct val="100000"/>
              </a:lnSpc>
              <a:spcBef>
                <a:spcPts val="0"/>
              </a:spcBef>
              <a:buNone/>
              <a:defRPr sz="1600"/>
            </a:lvl6pPr>
            <a:lvl7pPr lvl="6" algn="ctr" rtl="0">
              <a:lnSpc>
                <a:spcPct val="100000"/>
              </a:lnSpc>
              <a:spcBef>
                <a:spcPts val="0"/>
              </a:spcBef>
              <a:buNone/>
              <a:defRPr sz="1600"/>
            </a:lvl7pPr>
            <a:lvl8pPr lvl="7" algn="ctr" rtl="0">
              <a:lnSpc>
                <a:spcPct val="100000"/>
              </a:lnSpc>
              <a:spcBef>
                <a:spcPts val="0"/>
              </a:spcBef>
              <a:buNone/>
              <a:defRPr sz="1600"/>
            </a:lvl8pPr>
            <a:lvl9pPr lvl="8" algn="ctr" rtl="0">
              <a:lnSpc>
                <a:spcPct val="100000"/>
              </a:lnSpc>
              <a:spcBef>
                <a:spcPts val="0"/>
              </a:spcBef>
              <a:buNone/>
              <a:defRPr sz="1600"/>
            </a:lvl9pPr>
          </a:lstStyle>
          <a:p>
            <a:endParaRPr/>
          </a:p>
        </p:txBody>
      </p:sp>
      <p:sp>
        <p:nvSpPr>
          <p:cNvPr id="291" name="Shape 291"/>
          <p:cNvSpPr txBox="1">
            <a:spLocks noGrp="1"/>
          </p:cNvSpPr>
          <p:nvPr>
            <p:ph type="subTitle" idx="3"/>
          </p:nvPr>
        </p:nvSpPr>
        <p:spPr>
          <a:xfrm>
            <a:off x="4588800" y="4715275"/>
            <a:ext cx="3014400" cy="885600"/>
          </a:xfrm>
          <a:prstGeom prst="rect">
            <a:avLst/>
          </a:prstGeom>
        </p:spPr>
        <p:txBody>
          <a:bodyPr wrap="square" lIns="121900" tIns="121900" rIns="121900" bIns="121900" anchor="t" anchorCtr="0"/>
          <a:lstStyle>
            <a:lvl1pPr lvl="0" algn="ctr" rtl="0">
              <a:lnSpc>
                <a:spcPct val="100000"/>
              </a:lnSpc>
              <a:spcBef>
                <a:spcPts val="0"/>
              </a:spcBef>
              <a:buNone/>
              <a:defRPr sz="1600"/>
            </a:lvl1pPr>
            <a:lvl2pPr lvl="1" algn="ctr" rtl="0">
              <a:lnSpc>
                <a:spcPct val="100000"/>
              </a:lnSpc>
              <a:spcBef>
                <a:spcPts val="0"/>
              </a:spcBef>
              <a:buNone/>
              <a:defRPr sz="1600"/>
            </a:lvl2pPr>
            <a:lvl3pPr lvl="2" algn="ctr" rtl="0">
              <a:lnSpc>
                <a:spcPct val="100000"/>
              </a:lnSpc>
              <a:spcBef>
                <a:spcPts val="0"/>
              </a:spcBef>
              <a:buNone/>
              <a:defRPr sz="1600"/>
            </a:lvl3pPr>
            <a:lvl4pPr lvl="3" algn="ctr" rtl="0">
              <a:lnSpc>
                <a:spcPct val="100000"/>
              </a:lnSpc>
              <a:spcBef>
                <a:spcPts val="0"/>
              </a:spcBef>
              <a:buNone/>
              <a:defRPr sz="1600"/>
            </a:lvl4pPr>
            <a:lvl5pPr lvl="4" algn="ctr" rtl="0">
              <a:lnSpc>
                <a:spcPct val="100000"/>
              </a:lnSpc>
              <a:spcBef>
                <a:spcPts val="0"/>
              </a:spcBef>
              <a:buNone/>
              <a:defRPr sz="1600"/>
            </a:lvl5pPr>
            <a:lvl6pPr lvl="5" algn="ctr" rtl="0">
              <a:lnSpc>
                <a:spcPct val="100000"/>
              </a:lnSpc>
              <a:spcBef>
                <a:spcPts val="0"/>
              </a:spcBef>
              <a:buNone/>
              <a:defRPr sz="1600"/>
            </a:lvl6pPr>
            <a:lvl7pPr lvl="6" algn="ctr" rtl="0">
              <a:lnSpc>
                <a:spcPct val="100000"/>
              </a:lnSpc>
              <a:spcBef>
                <a:spcPts val="0"/>
              </a:spcBef>
              <a:buNone/>
              <a:defRPr sz="1600"/>
            </a:lvl7pPr>
            <a:lvl8pPr lvl="7" algn="ctr" rtl="0">
              <a:lnSpc>
                <a:spcPct val="100000"/>
              </a:lnSpc>
              <a:spcBef>
                <a:spcPts val="0"/>
              </a:spcBef>
              <a:buNone/>
              <a:defRPr sz="1600"/>
            </a:lvl8pPr>
            <a:lvl9pPr lvl="8" algn="ctr" rtl="0">
              <a:lnSpc>
                <a:spcPct val="100000"/>
              </a:lnSpc>
              <a:spcBef>
                <a:spcPts val="0"/>
              </a:spcBef>
              <a:buNone/>
              <a:defRPr sz="1600"/>
            </a:lvl9pPr>
          </a:lstStyle>
          <a:p>
            <a:endParaRPr/>
          </a:p>
        </p:txBody>
      </p:sp>
      <p:sp>
        <p:nvSpPr>
          <p:cNvPr id="292" name="Shape 292"/>
          <p:cNvSpPr txBox="1">
            <a:spLocks noGrp="1"/>
          </p:cNvSpPr>
          <p:nvPr>
            <p:ph type="subTitle" idx="4"/>
          </p:nvPr>
        </p:nvSpPr>
        <p:spPr>
          <a:xfrm>
            <a:off x="4588800" y="3829675"/>
            <a:ext cx="3014400" cy="8856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293" name="Shape 293"/>
          <p:cNvSpPr txBox="1">
            <a:spLocks noGrp="1"/>
          </p:cNvSpPr>
          <p:nvPr>
            <p:ph type="subTitle" idx="5"/>
          </p:nvPr>
        </p:nvSpPr>
        <p:spPr>
          <a:xfrm>
            <a:off x="8075400" y="4715275"/>
            <a:ext cx="3014400" cy="885600"/>
          </a:xfrm>
          <a:prstGeom prst="rect">
            <a:avLst/>
          </a:prstGeom>
        </p:spPr>
        <p:txBody>
          <a:bodyPr wrap="square" lIns="121900" tIns="121900" rIns="121900" bIns="121900" anchor="t" anchorCtr="0"/>
          <a:lstStyle>
            <a:lvl1pPr lvl="0" algn="ctr" rtl="0">
              <a:lnSpc>
                <a:spcPct val="100000"/>
              </a:lnSpc>
              <a:spcBef>
                <a:spcPts val="0"/>
              </a:spcBef>
              <a:buNone/>
              <a:defRPr sz="1600"/>
            </a:lvl1pPr>
            <a:lvl2pPr lvl="1" algn="ctr" rtl="0">
              <a:lnSpc>
                <a:spcPct val="100000"/>
              </a:lnSpc>
              <a:spcBef>
                <a:spcPts val="0"/>
              </a:spcBef>
              <a:buNone/>
              <a:defRPr sz="1600"/>
            </a:lvl2pPr>
            <a:lvl3pPr lvl="2" algn="ctr" rtl="0">
              <a:lnSpc>
                <a:spcPct val="100000"/>
              </a:lnSpc>
              <a:spcBef>
                <a:spcPts val="0"/>
              </a:spcBef>
              <a:buNone/>
              <a:defRPr sz="1600"/>
            </a:lvl3pPr>
            <a:lvl4pPr lvl="3" algn="ctr" rtl="0">
              <a:lnSpc>
                <a:spcPct val="100000"/>
              </a:lnSpc>
              <a:spcBef>
                <a:spcPts val="0"/>
              </a:spcBef>
              <a:buNone/>
              <a:defRPr sz="1600"/>
            </a:lvl4pPr>
            <a:lvl5pPr lvl="4" algn="ctr" rtl="0">
              <a:lnSpc>
                <a:spcPct val="100000"/>
              </a:lnSpc>
              <a:spcBef>
                <a:spcPts val="0"/>
              </a:spcBef>
              <a:buNone/>
              <a:defRPr sz="1600"/>
            </a:lvl5pPr>
            <a:lvl6pPr lvl="5" algn="ctr" rtl="0">
              <a:lnSpc>
                <a:spcPct val="100000"/>
              </a:lnSpc>
              <a:spcBef>
                <a:spcPts val="0"/>
              </a:spcBef>
              <a:buNone/>
              <a:defRPr sz="1600"/>
            </a:lvl6pPr>
            <a:lvl7pPr lvl="6" algn="ctr" rtl="0">
              <a:lnSpc>
                <a:spcPct val="100000"/>
              </a:lnSpc>
              <a:spcBef>
                <a:spcPts val="0"/>
              </a:spcBef>
              <a:buNone/>
              <a:defRPr sz="1600"/>
            </a:lvl7pPr>
            <a:lvl8pPr lvl="7" algn="ctr" rtl="0">
              <a:lnSpc>
                <a:spcPct val="100000"/>
              </a:lnSpc>
              <a:spcBef>
                <a:spcPts val="0"/>
              </a:spcBef>
              <a:buNone/>
              <a:defRPr sz="1600"/>
            </a:lvl8pPr>
            <a:lvl9pPr lvl="8" algn="ctr" rtl="0">
              <a:lnSpc>
                <a:spcPct val="100000"/>
              </a:lnSpc>
              <a:spcBef>
                <a:spcPts val="0"/>
              </a:spcBef>
              <a:buNone/>
              <a:defRPr sz="1600"/>
            </a:lvl9pPr>
          </a:lstStyle>
          <a:p>
            <a:endParaRPr/>
          </a:p>
        </p:txBody>
      </p:sp>
      <p:sp>
        <p:nvSpPr>
          <p:cNvPr id="294" name="Shape 294"/>
          <p:cNvSpPr txBox="1">
            <a:spLocks noGrp="1"/>
          </p:cNvSpPr>
          <p:nvPr>
            <p:ph type="subTitle" idx="6"/>
          </p:nvPr>
        </p:nvSpPr>
        <p:spPr>
          <a:xfrm>
            <a:off x="8075400" y="3829675"/>
            <a:ext cx="3014400" cy="8856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295" name="Shape 295"/>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96" name="Shape 296"/>
          <p:cNvSpPr txBox="1">
            <a:spLocks noGrp="1"/>
          </p:cNvSpPr>
          <p:nvPr>
            <p:ph type="subTitle" idx="7"/>
          </p:nvPr>
        </p:nvSpPr>
        <p:spPr>
          <a:xfrm>
            <a:off x="1102200" y="1239700"/>
            <a:ext cx="1007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84212" y="4487332"/>
            <a:ext cx="8534400" cy="1507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40" name="Shape 40"/>
          <p:cNvSpPr txBox="1">
            <a:spLocks noGrp="1"/>
          </p:cNvSpPr>
          <p:nvPr>
            <p:ph type="body" idx="1"/>
          </p:nvPr>
        </p:nvSpPr>
        <p:spPr>
          <a:xfrm>
            <a:off x="684211" y="685800"/>
            <a:ext cx="4937700" cy="3615300"/>
          </a:xfrm>
          <a:prstGeom prst="rect">
            <a:avLst/>
          </a:prstGeom>
          <a:noFill/>
          <a:ln>
            <a:noFill/>
          </a:ln>
        </p:spPr>
        <p:txBody>
          <a:bodyPr wrap="square" lIns="91425" tIns="91425" rIns="91425" bIns="91425" anchor="ctr" anchorCtr="0"/>
          <a:lstStyle>
            <a:lvl1pPr marL="285750" marR="0" lvl="0" indent="-184150" algn="l" rtl="0">
              <a:spcBef>
                <a:spcPts val="400"/>
              </a:spcBef>
              <a:spcAft>
                <a:spcPts val="600"/>
              </a:spcAft>
              <a:buClr>
                <a:schemeClr val="lt1"/>
              </a:buClr>
              <a:buSzPct val="800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41" name="Shape 41"/>
          <p:cNvSpPr txBox="1">
            <a:spLocks noGrp="1"/>
          </p:cNvSpPr>
          <p:nvPr>
            <p:ph type="body" idx="2"/>
          </p:nvPr>
        </p:nvSpPr>
        <p:spPr>
          <a:xfrm>
            <a:off x="5808133" y="685801"/>
            <a:ext cx="4934400" cy="3615300"/>
          </a:xfrm>
          <a:prstGeom prst="rect">
            <a:avLst/>
          </a:prstGeom>
          <a:noFill/>
          <a:ln>
            <a:noFill/>
          </a:ln>
        </p:spPr>
        <p:txBody>
          <a:bodyPr wrap="square" lIns="91425" tIns="91425" rIns="91425" bIns="91425" anchor="ctr" anchorCtr="0"/>
          <a:lstStyle>
            <a:lvl1pPr marL="285750" marR="0" lvl="0" indent="-184150" algn="l" rtl="0">
              <a:spcBef>
                <a:spcPts val="400"/>
              </a:spcBef>
              <a:spcAft>
                <a:spcPts val="600"/>
              </a:spcAft>
              <a:buClr>
                <a:schemeClr val="lt1"/>
              </a:buClr>
              <a:buSzPct val="800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42" name="Shape 42"/>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3" name="Shape 43"/>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4" name="Shape 44"/>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hree rows">
    <p:spTree>
      <p:nvGrpSpPr>
        <p:cNvPr id="1" name="Shape 297"/>
        <p:cNvGrpSpPr/>
        <p:nvPr/>
      </p:nvGrpSpPr>
      <p:grpSpPr>
        <a:xfrm>
          <a:off x="0" y="0"/>
          <a:ext cx="0" cy="0"/>
          <a:chOff x="0" y="0"/>
          <a:chExt cx="0" cy="0"/>
        </a:xfrm>
      </p:grpSpPr>
      <p:sp>
        <p:nvSpPr>
          <p:cNvPr id="298" name="Shape 298"/>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299" name="Shape 299"/>
          <p:cNvSpPr txBox="1">
            <a:spLocks noGrp="1"/>
          </p:cNvSpPr>
          <p:nvPr>
            <p:ph type="subTitle" idx="1"/>
          </p:nvPr>
        </p:nvSpPr>
        <p:spPr>
          <a:xfrm>
            <a:off x="2811800" y="2205923"/>
            <a:ext cx="8278500" cy="438300"/>
          </a:xfrm>
          <a:prstGeom prst="rect">
            <a:avLst/>
          </a:prstGeom>
        </p:spPr>
        <p:txBody>
          <a:bodyPr wrap="square" lIns="121900" tIns="121900" rIns="121900" bIns="121900"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300" name="Shape 300"/>
          <p:cNvSpPr txBox="1">
            <a:spLocks noGrp="1"/>
          </p:cNvSpPr>
          <p:nvPr>
            <p:ph type="subTitle" idx="2"/>
          </p:nvPr>
        </p:nvSpPr>
        <p:spPr>
          <a:xfrm>
            <a:off x="2811800" y="2488115"/>
            <a:ext cx="8278500" cy="337500"/>
          </a:xfrm>
          <a:prstGeom prst="rect">
            <a:avLst/>
          </a:prstGeom>
        </p:spPr>
        <p:txBody>
          <a:bodyPr wrap="square" lIns="121900" tIns="121900" rIns="121900" bIns="121900" anchor="t" anchorCtr="0"/>
          <a:lstStyle>
            <a:lvl1pPr lvl="0" rtl="0">
              <a:lnSpc>
                <a:spcPct val="100000"/>
              </a:lnSpc>
              <a:spcBef>
                <a:spcPts val="0"/>
              </a:spcBef>
              <a:buNone/>
              <a:defRPr sz="1600"/>
            </a:lvl1pPr>
            <a:lvl2pPr lvl="1" rtl="0">
              <a:lnSpc>
                <a:spcPct val="100000"/>
              </a:lnSpc>
              <a:spcBef>
                <a:spcPts val="0"/>
              </a:spcBef>
              <a:buNone/>
              <a:defRPr sz="1600"/>
            </a:lvl2pPr>
            <a:lvl3pPr lvl="2" rtl="0">
              <a:lnSpc>
                <a:spcPct val="100000"/>
              </a:lnSpc>
              <a:spcBef>
                <a:spcPts val="0"/>
              </a:spcBef>
              <a:buNone/>
              <a:defRPr sz="1600"/>
            </a:lvl3pPr>
            <a:lvl4pPr lvl="3" rtl="0">
              <a:lnSpc>
                <a:spcPct val="100000"/>
              </a:lnSpc>
              <a:spcBef>
                <a:spcPts val="0"/>
              </a:spcBef>
              <a:buNone/>
              <a:defRPr sz="1600"/>
            </a:lvl4pPr>
            <a:lvl5pPr lvl="4" rtl="0">
              <a:lnSpc>
                <a:spcPct val="100000"/>
              </a:lnSpc>
              <a:spcBef>
                <a:spcPts val="0"/>
              </a:spcBef>
              <a:buNone/>
              <a:defRPr sz="1600"/>
            </a:lvl5pPr>
            <a:lvl6pPr lvl="5" rtl="0">
              <a:lnSpc>
                <a:spcPct val="100000"/>
              </a:lnSpc>
              <a:spcBef>
                <a:spcPts val="0"/>
              </a:spcBef>
              <a:buNone/>
              <a:defRPr sz="1600"/>
            </a:lvl6pPr>
            <a:lvl7pPr lvl="6" rtl="0">
              <a:lnSpc>
                <a:spcPct val="100000"/>
              </a:lnSpc>
              <a:spcBef>
                <a:spcPts val="0"/>
              </a:spcBef>
              <a:buNone/>
              <a:defRPr sz="1600"/>
            </a:lvl7pPr>
            <a:lvl8pPr lvl="7" rtl="0">
              <a:lnSpc>
                <a:spcPct val="100000"/>
              </a:lnSpc>
              <a:spcBef>
                <a:spcPts val="0"/>
              </a:spcBef>
              <a:buNone/>
              <a:defRPr sz="1600"/>
            </a:lvl8pPr>
            <a:lvl9pPr lvl="8" rtl="0">
              <a:lnSpc>
                <a:spcPct val="100000"/>
              </a:lnSpc>
              <a:spcBef>
                <a:spcPts val="0"/>
              </a:spcBef>
              <a:buNone/>
              <a:defRPr sz="1600"/>
            </a:lvl9pPr>
          </a:lstStyle>
          <a:p>
            <a:endParaRPr/>
          </a:p>
        </p:txBody>
      </p:sp>
      <p:sp>
        <p:nvSpPr>
          <p:cNvPr id="301" name="Shape 301"/>
          <p:cNvSpPr txBox="1">
            <a:spLocks noGrp="1"/>
          </p:cNvSpPr>
          <p:nvPr>
            <p:ph type="subTitle" idx="3"/>
          </p:nvPr>
        </p:nvSpPr>
        <p:spPr>
          <a:xfrm>
            <a:off x="2811800" y="3560452"/>
            <a:ext cx="8278500" cy="438300"/>
          </a:xfrm>
          <a:prstGeom prst="rect">
            <a:avLst/>
          </a:prstGeom>
        </p:spPr>
        <p:txBody>
          <a:bodyPr wrap="square" lIns="121900" tIns="121900" rIns="121900" bIns="121900"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302" name="Shape 302"/>
          <p:cNvSpPr txBox="1">
            <a:spLocks noGrp="1"/>
          </p:cNvSpPr>
          <p:nvPr>
            <p:ph type="subTitle" idx="4"/>
          </p:nvPr>
        </p:nvSpPr>
        <p:spPr>
          <a:xfrm>
            <a:off x="2811800" y="3842644"/>
            <a:ext cx="8278500" cy="337500"/>
          </a:xfrm>
          <a:prstGeom prst="rect">
            <a:avLst/>
          </a:prstGeom>
        </p:spPr>
        <p:txBody>
          <a:bodyPr wrap="square" lIns="121900" tIns="121900" rIns="121900" bIns="121900" anchor="t" anchorCtr="0"/>
          <a:lstStyle>
            <a:lvl1pPr lvl="0" rtl="0">
              <a:lnSpc>
                <a:spcPct val="100000"/>
              </a:lnSpc>
              <a:spcBef>
                <a:spcPts val="0"/>
              </a:spcBef>
              <a:buNone/>
              <a:defRPr sz="1600"/>
            </a:lvl1pPr>
            <a:lvl2pPr lvl="1" rtl="0">
              <a:lnSpc>
                <a:spcPct val="100000"/>
              </a:lnSpc>
              <a:spcBef>
                <a:spcPts val="0"/>
              </a:spcBef>
              <a:buNone/>
              <a:defRPr sz="1600"/>
            </a:lvl2pPr>
            <a:lvl3pPr lvl="2" rtl="0">
              <a:lnSpc>
                <a:spcPct val="100000"/>
              </a:lnSpc>
              <a:spcBef>
                <a:spcPts val="0"/>
              </a:spcBef>
              <a:buNone/>
              <a:defRPr sz="1600"/>
            </a:lvl3pPr>
            <a:lvl4pPr lvl="3" rtl="0">
              <a:lnSpc>
                <a:spcPct val="100000"/>
              </a:lnSpc>
              <a:spcBef>
                <a:spcPts val="0"/>
              </a:spcBef>
              <a:buNone/>
              <a:defRPr sz="1600"/>
            </a:lvl4pPr>
            <a:lvl5pPr lvl="4" rtl="0">
              <a:lnSpc>
                <a:spcPct val="100000"/>
              </a:lnSpc>
              <a:spcBef>
                <a:spcPts val="0"/>
              </a:spcBef>
              <a:buNone/>
              <a:defRPr sz="1600"/>
            </a:lvl5pPr>
            <a:lvl6pPr lvl="5" rtl="0">
              <a:lnSpc>
                <a:spcPct val="100000"/>
              </a:lnSpc>
              <a:spcBef>
                <a:spcPts val="0"/>
              </a:spcBef>
              <a:buNone/>
              <a:defRPr sz="1600"/>
            </a:lvl6pPr>
            <a:lvl7pPr lvl="6" rtl="0">
              <a:lnSpc>
                <a:spcPct val="100000"/>
              </a:lnSpc>
              <a:spcBef>
                <a:spcPts val="0"/>
              </a:spcBef>
              <a:buNone/>
              <a:defRPr sz="1600"/>
            </a:lvl7pPr>
            <a:lvl8pPr lvl="7" rtl="0">
              <a:lnSpc>
                <a:spcPct val="100000"/>
              </a:lnSpc>
              <a:spcBef>
                <a:spcPts val="0"/>
              </a:spcBef>
              <a:buNone/>
              <a:defRPr sz="1600"/>
            </a:lvl8pPr>
            <a:lvl9pPr lvl="8" rtl="0">
              <a:lnSpc>
                <a:spcPct val="100000"/>
              </a:lnSpc>
              <a:spcBef>
                <a:spcPts val="0"/>
              </a:spcBef>
              <a:buNone/>
              <a:defRPr sz="1600"/>
            </a:lvl9pPr>
          </a:lstStyle>
          <a:p>
            <a:endParaRPr/>
          </a:p>
        </p:txBody>
      </p:sp>
      <p:sp>
        <p:nvSpPr>
          <p:cNvPr id="303" name="Shape 303"/>
          <p:cNvSpPr txBox="1">
            <a:spLocks noGrp="1"/>
          </p:cNvSpPr>
          <p:nvPr>
            <p:ph type="subTitle" idx="5"/>
          </p:nvPr>
        </p:nvSpPr>
        <p:spPr>
          <a:xfrm>
            <a:off x="2811800" y="4969765"/>
            <a:ext cx="8278500" cy="438300"/>
          </a:xfrm>
          <a:prstGeom prst="rect">
            <a:avLst/>
          </a:prstGeom>
        </p:spPr>
        <p:txBody>
          <a:bodyPr wrap="square" lIns="121900" tIns="121900" rIns="121900" bIns="121900"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304" name="Shape 304"/>
          <p:cNvSpPr txBox="1">
            <a:spLocks noGrp="1"/>
          </p:cNvSpPr>
          <p:nvPr>
            <p:ph type="subTitle" idx="6"/>
          </p:nvPr>
        </p:nvSpPr>
        <p:spPr>
          <a:xfrm>
            <a:off x="2811800" y="5251956"/>
            <a:ext cx="8278500" cy="337500"/>
          </a:xfrm>
          <a:prstGeom prst="rect">
            <a:avLst/>
          </a:prstGeom>
        </p:spPr>
        <p:txBody>
          <a:bodyPr wrap="square" lIns="121900" tIns="121900" rIns="121900" bIns="121900" anchor="t" anchorCtr="0"/>
          <a:lstStyle>
            <a:lvl1pPr lvl="0" rtl="0">
              <a:lnSpc>
                <a:spcPct val="100000"/>
              </a:lnSpc>
              <a:spcBef>
                <a:spcPts val="0"/>
              </a:spcBef>
              <a:buNone/>
              <a:defRPr sz="1600"/>
            </a:lvl1pPr>
            <a:lvl2pPr lvl="1" rtl="0">
              <a:lnSpc>
                <a:spcPct val="100000"/>
              </a:lnSpc>
              <a:spcBef>
                <a:spcPts val="0"/>
              </a:spcBef>
              <a:buNone/>
              <a:defRPr sz="1600"/>
            </a:lvl2pPr>
            <a:lvl3pPr lvl="2" rtl="0">
              <a:lnSpc>
                <a:spcPct val="100000"/>
              </a:lnSpc>
              <a:spcBef>
                <a:spcPts val="0"/>
              </a:spcBef>
              <a:buNone/>
              <a:defRPr sz="1600"/>
            </a:lvl3pPr>
            <a:lvl4pPr lvl="3" rtl="0">
              <a:lnSpc>
                <a:spcPct val="100000"/>
              </a:lnSpc>
              <a:spcBef>
                <a:spcPts val="0"/>
              </a:spcBef>
              <a:buNone/>
              <a:defRPr sz="1600"/>
            </a:lvl4pPr>
            <a:lvl5pPr lvl="4" rtl="0">
              <a:lnSpc>
                <a:spcPct val="100000"/>
              </a:lnSpc>
              <a:spcBef>
                <a:spcPts val="0"/>
              </a:spcBef>
              <a:buNone/>
              <a:defRPr sz="1600"/>
            </a:lvl5pPr>
            <a:lvl6pPr lvl="5" rtl="0">
              <a:lnSpc>
                <a:spcPct val="100000"/>
              </a:lnSpc>
              <a:spcBef>
                <a:spcPts val="0"/>
              </a:spcBef>
              <a:buNone/>
              <a:defRPr sz="1600"/>
            </a:lvl6pPr>
            <a:lvl7pPr lvl="6" rtl="0">
              <a:lnSpc>
                <a:spcPct val="100000"/>
              </a:lnSpc>
              <a:spcBef>
                <a:spcPts val="0"/>
              </a:spcBef>
              <a:buNone/>
              <a:defRPr sz="1600"/>
            </a:lvl7pPr>
            <a:lvl8pPr lvl="7" rtl="0">
              <a:lnSpc>
                <a:spcPct val="100000"/>
              </a:lnSpc>
              <a:spcBef>
                <a:spcPts val="0"/>
              </a:spcBef>
              <a:buNone/>
              <a:defRPr sz="1600"/>
            </a:lvl8pPr>
            <a:lvl9pPr lvl="8" rtl="0">
              <a:lnSpc>
                <a:spcPct val="100000"/>
              </a:lnSpc>
              <a:spcBef>
                <a:spcPts val="0"/>
              </a:spcBef>
              <a:buNone/>
              <a:defRPr sz="1600"/>
            </a:lvl9pPr>
          </a:lstStyle>
          <a:p>
            <a:endParaRPr/>
          </a:p>
        </p:txBody>
      </p:sp>
      <p:sp>
        <p:nvSpPr>
          <p:cNvPr id="305" name="Shape 305"/>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306" name="Shape 306"/>
          <p:cNvSpPr txBox="1">
            <a:spLocks noGrp="1"/>
          </p:cNvSpPr>
          <p:nvPr>
            <p:ph type="subTitle" idx="7"/>
          </p:nvPr>
        </p:nvSpPr>
        <p:spPr>
          <a:xfrm>
            <a:off x="1102200" y="1239700"/>
            <a:ext cx="1007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wo step">
    <p:bg>
      <p:bgPr>
        <a:blipFill>
          <a:blip r:embed="rId2">
            <a:alphaModFix/>
          </a:blip>
          <a:stretch>
            <a:fillRect/>
          </a:stretch>
        </a:blipFill>
        <a:effectLst/>
      </p:bgPr>
    </p:bg>
    <p:spTree>
      <p:nvGrpSpPr>
        <p:cNvPr id="1" name="Shape 307"/>
        <p:cNvGrpSpPr/>
        <p:nvPr/>
      </p:nvGrpSpPr>
      <p:grpSpPr>
        <a:xfrm>
          <a:off x="0" y="0"/>
          <a:ext cx="0" cy="0"/>
          <a:chOff x="0" y="0"/>
          <a:chExt cx="0" cy="0"/>
        </a:xfrm>
      </p:grpSpPr>
      <p:sp>
        <p:nvSpPr>
          <p:cNvPr id="308" name="Shape 308"/>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309" name="Shape 309"/>
          <p:cNvSpPr txBox="1">
            <a:spLocks noGrp="1"/>
          </p:cNvSpPr>
          <p:nvPr>
            <p:ph type="body" idx="1"/>
          </p:nvPr>
        </p:nvSpPr>
        <p:spPr>
          <a:xfrm>
            <a:off x="1135833" y="5288725"/>
            <a:ext cx="9987600" cy="598800"/>
          </a:xfrm>
          <a:prstGeom prst="rect">
            <a:avLst/>
          </a:prstGeom>
        </p:spPr>
        <p:txBody>
          <a:bodyPr wrap="square" lIns="121900" tIns="121900" rIns="121900" bIns="121900"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310" name="Shape 310"/>
          <p:cNvSpPr txBox="1">
            <a:spLocks noGrp="1"/>
          </p:cNvSpPr>
          <p:nvPr>
            <p:ph type="subTitle" idx="2"/>
          </p:nvPr>
        </p:nvSpPr>
        <p:spPr>
          <a:xfrm>
            <a:off x="0" y="2305967"/>
            <a:ext cx="54708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311" name="Shape 311"/>
          <p:cNvSpPr txBox="1">
            <a:spLocks noGrp="1"/>
          </p:cNvSpPr>
          <p:nvPr>
            <p:ph type="subTitle" idx="3"/>
          </p:nvPr>
        </p:nvSpPr>
        <p:spPr>
          <a:xfrm>
            <a:off x="6944067" y="2305967"/>
            <a:ext cx="52479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312" name="Shape 31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313" name="Shape 313"/>
          <p:cNvSpPr txBox="1">
            <a:spLocks noGrp="1"/>
          </p:cNvSpPr>
          <p:nvPr>
            <p:ph type="subTitle" idx="4"/>
          </p:nvPr>
        </p:nvSpPr>
        <p:spPr>
          <a:xfrm>
            <a:off x="1102200" y="1239700"/>
            <a:ext cx="1007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hree step">
    <p:bg>
      <p:bgPr>
        <a:blipFill>
          <a:blip r:embed="rId2">
            <a:alphaModFix/>
          </a:blip>
          <a:stretch>
            <a:fillRect/>
          </a:stretch>
        </a:blipFill>
        <a:effectLst/>
      </p:bgPr>
    </p:bg>
    <p:spTree>
      <p:nvGrpSpPr>
        <p:cNvPr id="1" name="Shape 314"/>
        <p:cNvGrpSpPr/>
        <p:nvPr/>
      </p:nvGrpSpPr>
      <p:grpSpPr>
        <a:xfrm>
          <a:off x="0" y="0"/>
          <a:ext cx="0" cy="0"/>
          <a:chOff x="0" y="0"/>
          <a:chExt cx="0" cy="0"/>
        </a:xfrm>
      </p:grpSpPr>
      <p:sp>
        <p:nvSpPr>
          <p:cNvPr id="315" name="Shape 31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316" name="Shape 316"/>
          <p:cNvSpPr txBox="1">
            <a:spLocks noGrp="1"/>
          </p:cNvSpPr>
          <p:nvPr>
            <p:ph type="body" idx="1"/>
          </p:nvPr>
        </p:nvSpPr>
        <p:spPr>
          <a:xfrm>
            <a:off x="1135833" y="5288725"/>
            <a:ext cx="9987600" cy="598800"/>
          </a:xfrm>
          <a:prstGeom prst="rect">
            <a:avLst/>
          </a:prstGeom>
        </p:spPr>
        <p:txBody>
          <a:bodyPr wrap="square" lIns="121900" tIns="121900" rIns="121900" bIns="121900"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317" name="Shape 31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318" name="Shape 318"/>
          <p:cNvSpPr txBox="1">
            <a:spLocks noGrp="1"/>
          </p:cNvSpPr>
          <p:nvPr>
            <p:ph type="subTitle" idx="2"/>
          </p:nvPr>
        </p:nvSpPr>
        <p:spPr>
          <a:xfrm>
            <a:off x="1102200" y="1239700"/>
            <a:ext cx="1007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
        <p:nvSpPr>
          <p:cNvPr id="319" name="Shape 319"/>
          <p:cNvSpPr txBox="1">
            <a:spLocks noGrp="1"/>
          </p:cNvSpPr>
          <p:nvPr>
            <p:ph type="subTitle" idx="3"/>
          </p:nvPr>
        </p:nvSpPr>
        <p:spPr>
          <a:xfrm>
            <a:off x="0" y="2305967"/>
            <a:ext cx="36516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320" name="Shape 320"/>
          <p:cNvSpPr txBox="1">
            <a:spLocks noGrp="1"/>
          </p:cNvSpPr>
          <p:nvPr>
            <p:ph type="subTitle" idx="4"/>
          </p:nvPr>
        </p:nvSpPr>
        <p:spPr>
          <a:xfrm>
            <a:off x="4699233" y="2305967"/>
            <a:ext cx="30033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321" name="Shape 321"/>
          <p:cNvSpPr txBox="1">
            <a:spLocks noGrp="1"/>
          </p:cNvSpPr>
          <p:nvPr>
            <p:ph type="subTitle" idx="5"/>
          </p:nvPr>
        </p:nvSpPr>
        <p:spPr>
          <a:xfrm>
            <a:off x="8750067" y="2305967"/>
            <a:ext cx="34419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red">
    <p:spTree>
      <p:nvGrpSpPr>
        <p:cNvPr id="1" name="Shape 329"/>
        <p:cNvGrpSpPr/>
        <p:nvPr/>
      </p:nvGrpSpPr>
      <p:grpSpPr>
        <a:xfrm>
          <a:off x="0" y="0"/>
          <a:ext cx="0" cy="0"/>
          <a:chOff x="0" y="0"/>
          <a:chExt cx="0" cy="0"/>
        </a:xfrm>
      </p:grpSpPr>
      <p:pic>
        <p:nvPicPr>
          <p:cNvPr id="330" name="Shape 330" descr="Screen Shot 2016-06-13 at 11.56.27 am.png"/>
          <p:cNvPicPr preferRelativeResize="0"/>
          <p:nvPr/>
        </p:nvPicPr>
        <p:blipFill rotWithShape="1">
          <a:blip r:embed="rId2">
            <a:alphaModFix/>
          </a:blip>
          <a:srcRect l="556"/>
          <a:stretch/>
        </p:blipFill>
        <p:spPr>
          <a:xfrm>
            <a:off x="0" y="0"/>
            <a:ext cx="12192000" cy="6888000"/>
          </a:xfrm>
          <a:prstGeom prst="rect">
            <a:avLst/>
          </a:prstGeom>
          <a:noFill/>
          <a:ln>
            <a:noFill/>
          </a:ln>
        </p:spPr>
      </p:pic>
      <p:sp>
        <p:nvSpPr>
          <p:cNvPr id="331" name="Shape 331"/>
          <p:cNvSpPr txBox="1">
            <a:spLocks noGrp="1"/>
          </p:cNvSpPr>
          <p:nvPr>
            <p:ph type="body" idx="1"/>
          </p:nvPr>
        </p:nvSpPr>
        <p:spPr>
          <a:xfrm>
            <a:off x="692380" y="4241800"/>
            <a:ext cx="6318000" cy="507900"/>
          </a:xfrm>
          <a:prstGeom prst="rect">
            <a:avLst/>
          </a:prstGeom>
          <a:noFill/>
          <a:ln>
            <a:noFill/>
          </a:ln>
        </p:spPr>
        <p:txBody>
          <a:bodyPr wrap="square" lIns="121900" tIns="121900" rIns="121900" bIns="121900" anchor="t" anchorCtr="0"/>
          <a:lstStyle>
            <a:lvl1pPr marL="0" marR="0" lvl="0" indent="0" algn="l" rtl="0">
              <a:lnSpc>
                <a:spcPct val="90000"/>
              </a:lnSpc>
              <a:spcBef>
                <a:spcPts val="0"/>
              </a:spcBef>
              <a:spcAft>
                <a:spcPts val="500"/>
              </a:spcAft>
              <a:buClr>
                <a:schemeClr val="dk1"/>
              </a:buClr>
              <a:buFont typeface="Proxima Nova"/>
              <a:buNone/>
              <a:defRPr sz="2400" b="0" i="0" u="none" strike="noStrike" cap="none">
                <a:solidFill>
                  <a:srgbClr val="FFFFFF"/>
                </a:solidFill>
                <a:latin typeface="Arial"/>
                <a:ea typeface="Arial"/>
                <a:cs typeface="Arial"/>
                <a:sym typeface="Arial"/>
              </a:defRPr>
            </a:lvl1pPr>
            <a:lvl2pPr marL="1003300" marR="0" lvl="1" indent="-393700" algn="l" rtl="0">
              <a:lnSpc>
                <a:spcPct val="115000"/>
              </a:lnSpc>
              <a:spcBef>
                <a:spcPts val="0"/>
              </a:spcBef>
              <a:spcAft>
                <a:spcPts val="1600"/>
              </a:spcAft>
              <a:buClr>
                <a:schemeClr val="dk1"/>
              </a:buClr>
              <a:buFont typeface="Proxima Nova"/>
              <a:buNone/>
              <a:defRPr sz="3700" b="0" i="0" u="none" strike="noStrike" cap="none">
                <a:solidFill>
                  <a:srgbClr val="FFFFFF"/>
                </a:solidFill>
                <a:latin typeface="Arial"/>
                <a:ea typeface="Arial"/>
                <a:cs typeface="Arial"/>
                <a:sym typeface="Arial"/>
              </a:defRPr>
            </a:lvl2pPr>
            <a:lvl3pPr marL="1524000" marR="0" lvl="2" indent="-304800" algn="l" rtl="0">
              <a:lnSpc>
                <a:spcPct val="115000"/>
              </a:lnSpc>
              <a:spcBef>
                <a:spcPts val="0"/>
              </a:spcBef>
              <a:spcAft>
                <a:spcPts val="1200"/>
              </a:spcAft>
              <a:buClr>
                <a:schemeClr val="dk1"/>
              </a:buClr>
              <a:buFont typeface="Proxima Nova"/>
              <a:buNone/>
              <a:defRPr sz="3200" b="0" i="0" u="none" strike="noStrike" cap="none">
                <a:solidFill>
                  <a:srgbClr val="FFFFFF"/>
                </a:solidFill>
                <a:latin typeface="Arial"/>
                <a:ea typeface="Arial"/>
                <a:cs typeface="Arial"/>
                <a:sym typeface="Arial"/>
              </a:defRPr>
            </a:lvl3pPr>
            <a:lvl4pPr marL="2133600" marR="0" lvl="3" indent="-304800" algn="l" rtl="0">
              <a:lnSpc>
                <a:spcPct val="115000"/>
              </a:lnSpc>
              <a:spcBef>
                <a:spcPts val="0"/>
              </a:spcBef>
              <a:spcAft>
                <a:spcPts val="800"/>
              </a:spcAft>
              <a:buClr>
                <a:schemeClr val="dk1"/>
              </a:buClr>
              <a:buFont typeface="Proxima Nova"/>
              <a:buNone/>
              <a:defRPr sz="2700" b="0" i="0" u="none" strike="noStrike" cap="none">
                <a:solidFill>
                  <a:srgbClr val="FFFFFF"/>
                </a:solidFill>
                <a:latin typeface="Arial"/>
                <a:ea typeface="Arial"/>
                <a:cs typeface="Arial"/>
                <a:sym typeface="Arial"/>
              </a:defRPr>
            </a:lvl4pPr>
            <a:lvl5pPr marL="2743200" marR="0" lvl="4" indent="-30480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5pPr>
            <a:lvl6pPr marL="0" marR="0" lvl="5"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6pPr>
            <a:lvl7pPr marL="0" marR="0" lvl="6"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7pPr>
            <a:lvl8pPr marL="0" marR="0" lvl="7"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8pPr>
            <a:lvl9pPr marL="0" marR="0" lvl="8"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9pPr>
          </a:lstStyle>
          <a:p>
            <a:endParaRPr/>
          </a:p>
        </p:txBody>
      </p:sp>
      <p:pic>
        <p:nvPicPr>
          <p:cNvPr id="332" name="Shape 332" descr="Red Hat Logo.png"/>
          <p:cNvPicPr preferRelativeResize="0"/>
          <p:nvPr/>
        </p:nvPicPr>
        <p:blipFill rotWithShape="1">
          <a:blip r:embed="rId3">
            <a:alphaModFix/>
          </a:blip>
          <a:srcRect/>
          <a:stretch/>
        </p:blipFill>
        <p:spPr>
          <a:xfrm>
            <a:off x="9144000" y="436464"/>
            <a:ext cx="2641500" cy="849600"/>
          </a:xfrm>
          <a:prstGeom prst="rect">
            <a:avLst/>
          </a:prstGeom>
          <a:noFill/>
          <a:ln>
            <a:noFill/>
          </a:ln>
        </p:spPr>
      </p:pic>
      <p:pic>
        <p:nvPicPr>
          <p:cNvPr id="333" name="Shape 333"/>
          <p:cNvPicPr preferRelativeResize="0"/>
          <p:nvPr/>
        </p:nvPicPr>
        <p:blipFill rotWithShape="1">
          <a:blip r:embed="rId4">
            <a:alphaModFix/>
          </a:blip>
          <a:srcRect/>
          <a:stretch/>
        </p:blipFill>
        <p:spPr>
          <a:xfrm>
            <a:off x="692383" y="2514600"/>
            <a:ext cx="6336900" cy="1422300"/>
          </a:xfrm>
          <a:prstGeom prst="rect">
            <a:avLst/>
          </a:prstGeom>
          <a:noFill/>
          <a:ln>
            <a:noFill/>
          </a:ln>
        </p:spPr>
      </p:pic>
      <p:pic>
        <p:nvPicPr>
          <p:cNvPr id="334" name="Shape 334"/>
          <p:cNvPicPr preferRelativeResize="0"/>
          <p:nvPr/>
        </p:nvPicPr>
        <p:blipFill rotWithShape="1">
          <a:blip r:embed="rId5">
            <a:alphaModFix/>
          </a:blip>
          <a:srcRect/>
          <a:stretch/>
        </p:blipFill>
        <p:spPr>
          <a:xfrm>
            <a:off x="304800" y="348387"/>
            <a:ext cx="2235300" cy="1048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_red">
    <p:bg>
      <p:bgPr>
        <a:blipFill rotWithShape="1">
          <a:blip r:embed="rId2">
            <a:alphaModFix/>
          </a:blip>
          <a:stretch>
            <a:fillRect/>
          </a:stretch>
        </a:blipFill>
        <a:effectLst/>
      </p:bgPr>
    </p:bg>
    <p:spTree>
      <p:nvGrpSpPr>
        <p:cNvPr id="1" name="Shape 335"/>
        <p:cNvGrpSpPr/>
        <p:nvPr/>
      </p:nvGrpSpPr>
      <p:grpSpPr>
        <a:xfrm>
          <a:off x="0" y="0"/>
          <a:ext cx="0" cy="0"/>
          <a:chOff x="0" y="0"/>
          <a:chExt cx="0" cy="0"/>
        </a:xfrm>
      </p:grpSpPr>
      <p:pic>
        <p:nvPicPr>
          <p:cNvPr id="336" name="Shape 336" descr="Screen Shot 2016-06-13 at 11.56.27 am.png"/>
          <p:cNvPicPr preferRelativeResize="0"/>
          <p:nvPr/>
        </p:nvPicPr>
        <p:blipFill rotWithShape="1">
          <a:blip r:embed="rId3">
            <a:alphaModFix/>
          </a:blip>
          <a:srcRect l="556"/>
          <a:stretch/>
        </p:blipFill>
        <p:spPr>
          <a:xfrm>
            <a:off x="0" y="0"/>
            <a:ext cx="12192000" cy="6888000"/>
          </a:xfrm>
          <a:prstGeom prst="rect">
            <a:avLst/>
          </a:prstGeom>
          <a:noFill/>
          <a:ln>
            <a:noFill/>
          </a:ln>
        </p:spPr>
      </p:pic>
      <p:sp>
        <p:nvSpPr>
          <p:cNvPr id="337" name="Shape 337"/>
          <p:cNvSpPr txBox="1">
            <a:spLocks noGrp="1"/>
          </p:cNvSpPr>
          <p:nvPr>
            <p:ph type="ctrTitle"/>
          </p:nvPr>
        </p:nvSpPr>
        <p:spPr>
          <a:xfrm>
            <a:off x="2584703" y="3022600"/>
            <a:ext cx="7802700" cy="9144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3200" b="0" i="0" u="none" strike="noStrike" cap="none">
                <a:solidFill>
                  <a:srgbClr val="FFFFFF"/>
                </a:solidFill>
                <a:latin typeface="Arial"/>
                <a:ea typeface="Arial"/>
                <a:cs typeface="Arial"/>
                <a:sym typeface="Arial"/>
              </a:defRPr>
            </a:lvl1pPr>
            <a:lvl2pPr marL="0" marR="0" lvl="1"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2pPr>
            <a:lvl3pPr marL="0" marR="0" lvl="2"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3pPr>
            <a:lvl4pPr marL="0" marR="0" lvl="3"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4pPr>
            <a:lvl5pPr marL="0" marR="0" lvl="4"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5pPr>
            <a:lvl6pPr marL="609600" marR="0" lvl="5"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6pPr>
            <a:lvl7pPr marL="1219200" marR="0" lvl="6"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7pPr>
            <a:lvl8pPr marL="1828800" marR="0" lvl="7"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8pPr>
            <a:lvl9pPr marL="2438400" marR="0" lvl="8" indent="0" algn="l" rtl="0">
              <a:spcBef>
                <a:spcPts val="0"/>
              </a:spcBef>
              <a:spcAft>
                <a:spcPts val="0"/>
              </a:spcAft>
              <a:buClr>
                <a:schemeClr val="dk1"/>
              </a:buClr>
              <a:buFont typeface="Proxima Nova"/>
              <a:buNone/>
              <a:defRPr sz="3700" b="0" i="0" u="none" strike="noStrike" cap="none">
                <a:solidFill>
                  <a:srgbClr val="FFFFFF"/>
                </a:solidFill>
                <a:latin typeface="Arial"/>
                <a:ea typeface="Arial"/>
                <a:cs typeface="Arial"/>
                <a:sym typeface="Arial"/>
              </a:defRPr>
            </a:lvl9pPr>
          </a:lstStyle>
          <a:p>
            <a:endParaRPr/>
          </a:p>
        </p:txBody>
      </p:sp>
      <p:sp>
        <p:nvSpPr>
          <p:cNvPr id="338" name="Shape 338"/>
          <p:cNvSpPr txBox="1">
            <a:spLocks noGrp="1"/>
          </p:cNvSpPr>
          <p:nvPr>
            <p:ph type="subTitle" idx="1"/>
          </p:nvPr>
        </p:nvSpPr>
        <p:spPr>
          <a:xfrm>
            <a:off x="2584703" y="4343400"/>
            <a:ext cx="7823100" cy="3048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2700"/>
              </a:spcAft>
              <a:buClr>
                <a:srgbClr val="FFFFFF"/>
              </a:buClr>
              <a:buFont typeface="Arial"/>
              <a:buNone/>
              <a:defRPr sz="2100" b="0" i="0" u="none" strike="noStrike" cap="none">
                <a:solidFill>
                  <a:srgbClr val="FFFFFF"/>
                </a:solidFill>
                <a:latin typeface="Arial"/>
                <a:ea typeface="Arial"/>
                <a:cs typeface="Arial"/>
                <a:sym typeface="Arial"/>
              </a:defRPr>
            </a:lvl1pPr>
            <a:lvl2pPr marL="1003300" marR="0" lvl="1" indent="-393700" algn="l" rtl="0">
              <a:lnSpc>
                <a:spcPct val="115000"/>
              </a:lnSpc>
              <a:spcBef>
                <a:spcPts val="0"/>
              </a:spcBef>
              <a:spcAft>
                <a:spcPts val="1600"/>
              </a:spcAft>
              <a:buClr>
                <a:srgbClr val="FFFFFF"/>
              </a:buClr>
              <a:buFont typeface="Arial"/>
              <a:buNone/>
              <a:defRPr sz="3700" b="0" i="0" u="none" strike="noStrike" cap="none">
                <a:solidFill>
                  <a:srgbClr val="FFFFFF"/>
                </a:solidFill>
                <a:latin typeface="Arial"/>
                <a:ea typeface="Arial"/>
                <a:cs typeface="Arial"/>
                <a:sym typeface="Arial"/>
              </a:defRPr>
            </a:lvl2pPr>
            <a:lvl3pPr marL="1524000" marR="0" lvl="2" indent="-304800" algn="l" rtl="0">
              <a:lnSpc>
                <a:spcPct val="115000"/>
              </a:lnSpc>
              <a:spcBef>
                <a:spcPts val="0"/>
              </a:spcBef>
              <a:spcAft>
                <a:spcPts val="1200"/>
              </a:spcAft>
              <a:buClr>
                <a:srgbClr val="FFFFFF"/>
              </a:buClr>
              <a:buFont typeface="Arial"/>
              <a:buNone/>
              <a:defRPr sz="3200" b="0" i="0" u="none" strike="noStrike" cap="none">
                <a:solidFill>
                  <a:srgbClr val="FFFFFF"/>
                </a:solidFill>
                <a:latin typeface="Arial"/>
                <a:ea typeface="Arial"/>
                <a:cs typeface="Arial"/>
                <a:sym typeface="Arial"/>
              </a:defRPr>
            </a:lvl3pPr>
            <a:lvl4pPr marL="2133600" marR="0" lvl="3" indent="-304800" algn="l" rtl="0">
              <a:lnSpc>
                <a:spcPct val="115000"/>
              </a:lnSpc>
              <a:spcBef>
                <a:spcPts val="0"/>
              </a:spcBef>
              <a:spcAft>
                <a:spcPts val="800"/>
              </a:spcAft>
              <a:buClr>
                <a:srgbClr val="FFFFFF"/>
              </a:buClr>
              <a:buFont typeface="Arial"/>
              <a:buNone/>
              <a:defRPr sz="2700" b="0" i="0" u="none" strike="noStrike" cap="none">
                <a:solidFill>
                  <a:srgbClr val="FFFFFF"/>
                </a:solidFill>
                <a:latin typeface="Arial"/>
                <a:ea typeface="Arial"/>
                <a:cs typeface="Arial"/>
                <a:sym typeface="Arial"/>
              </a:defRPr>
            </a:lvl4pPr>
            <a:lvl5pPr marL="2743200" marR="0" lvl="4" indent="-30480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5pPr>
            <a:lvl6pPr marL="0" marR="0" lvl="5" indent="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6pPr>
            <a:lvl7pPr marL="0" marR="0" lvl="6" indent="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7pPr>
            <a:lvl8pPr marL="0" marR="0" lvl="7" indent="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8pPr>
            <a:lvl9pPr marL="0" marR="0" lvl="8" indent="0" algn="l" rtl="0">
              <a:lnSpc>
                <a:spcPct val="115000"/>
              </a:lnSpc>
              <a:spcBef>
                <a:spcPts val="0"/>
              </a:spcBef>
              <a:spcAft>
                <a:spcPts val="400"/>
              </a:spcAft>
              <a:buClr>
                <a:srgbClr val="FFFFFF"/>
              </a:buClr>
              <a:buFont typeface="Arial"/>
              <a:buNone/>
              <a:defRPr sz="2700" b="0" i="0" u="none" strike="noStrike" cap="none">
                <a:solidFill>
                  <a:srgbClr val="FFFFFF"/>
                </a:solidFill>
                <a:latin typeface="Arial"/>
                <a:ea typeface="Arial"/>
                <a:cs typeface="Arial"/>
                <a:sym typeface="Arial"/>
              </a:defRPr>
            </a:lvl9pPr>
          </a:lstStyle>
          <a:p>
            <a:endParaRPr/>
          </a:p>
        </p:txBody>
      </p:sp>
      <p:pic>
        <p:nvPicPr>
          <p:cNvPr id="339" name="Shape 339" descr="Red Hat Logo.png"/>
          <p:cNvPicPr preferRelativeResize="0"/>
          <p:nvPr/>
        </p:nvPicPr>
        <p:blipFill rotWithShape="1">
          <a:blip r:embed="rId4">
            <a:alphaModFix/>
          </a:blip>
          <a:srcRect/>
          <a:stretch/>
        </p:blipFill>
        <p:spPr>
          <a:xfrm>
            <a:off x="9144000" y="436464"/>
            <a:ext cx="2641500" cy="849600"/>
          </a:xfrm>
          <a:prstGeom prst="rect">
            <a:avLst/>
          </a:prstGeom>
          <a:noFill/>
          <a:ln>
            <a:noFill/>
          </a:ln>
        </p:spPr>
      </p:pic>
      <p:sp>
        <p:nvSpPr>
          <p:cNvPr id="340" name="Shape 340"/>
          <p:cNvSpPr txBox="1">
            <a:spLocks noGrp="1"/>
          </p:cNvSpPr>
          <p:nvPr>
            <p:ph type="body" idx="2"/>
          </p:nvPr>
        </p:nvSpPr>
        <p:spPr>
          <a:xfrm>
            <a:off x="2584703" y="4751988"/>
            <a:ext cx="7823100" cy="304800"/>
          </a:xfrm>
          <a:prstGeom prst="rect">
            <a:avLst/>
          </a:prstGeom>
          <a:noFill/>
          <a:ln>
            <a:noFill/>
          </a:ln>
        </p:spPr>
        <p:txBody>
          <a:bodyPr wrap="square" lIns="121900" tIns="121900" rIns="121900" bIns="121900" anchor="t" anchorCtr="0"/>
          <a:lstStyle>
            <a:lvl1pPr marL="457200" marR="0" lvl="0" indent="-457200" algn="l" rtl="0">
              <a:lnSpc>
                <a:spcPct val="115000"/>
              </a:lnSpc>
              <a:spcBef>
                <a:spcPts val="0"/>
              </a:spcBef>
              <a:spcAft>
                <a:spcPts val="1900"/>
              </a:spcAft>
              <a:buClr>
                <a:schemeClr val="dk1"/>
              </a:buClr>
              <a:buFont typeface="Proxima Nova"/>
              <a:buNone/>
              <a:defRPr sz="2100" b="0" i="0" u="none" strike="noStrike" cap="none">
                <a:solidFill>
                  <a:srgbClr val="FFFFFF"/>
                </a:solidFill>
                <a:latin typeface="Arial"/>
                <a:ea typeface="Arial"/>
                <a:cs typeface="Arial"/>
                <a:sym typeface="Arial"/>
              </a:defRPr>
            </a:lvl1pPr>
            <a:lvl2pPr marL="1003300" marR="0" lvl="1" indent="-393700" algn="l" rtl="0">
              <a:lnSpc>
                <a:spcPct val="115000"/>
              </a:lnSpc>
              <a:spcBef>
                <a:spcPts val="0"/>
              </a:spcBef>
              <a:spcAft>
                <a:spcPts val="1600"/>
              </a:spcAft>
              <a:buClr>
                <a:schemeClr val="dk1"/>
              </a:buClr>
              <a:buFont typeface="Proxima Nova"/>
              <a:buNone/>
              <a:defRPr sz="3700" b="0" i="0" u="none" strike="noStrike" cap="none">
                <a:solidFill>
                  <a:srgbClr val="FFFFFF"/>
                </a:solidFill>
                <a:latin typeface="Arial"/>
                <a:ea typeface="Arial"/>
                <a:cs typeface="Arial"/>
                <a:sym typeface="Arial"/>
              </a:defRPr>
            </a:lvl2pPr>
            <a:lvl3pPr marL="1524000" marR="0" lvl="2" indent="-304800" algn="l" rtl="0">
              <a:lnSpc>
                <a:spcPct val="115000"/>
              </a:lnSpc>
              <a:spcBef>
                <a:spcPts val="0"/>
              </a:spcBef>
              <a:spcAft>
                <a:spcPts val="1200"/>
              </a:spcAft>
              <a:buClr>
                <a:schemeClr val="dk1"/>
              </a:buClr>
              <a:buFont typeface="Proxima Nova"/>
              <a:buNone/>
              <a:defRPr sz="3200" b="0" i="0" u="none" strike="noStrike" cap="none">
                <a:solidFill>
                  <a:srgbClr val="FFFFFF"/>
                </a:solidFill>
                <a:latin typeface="Arial"/>
                <a:ea typeface="Arial"/>
                <a:cs typeface="Arial"/>
                <a:sym typeface="Arial"/>
              </a:defRPr>
            </a:lvl3pPr>
            <a:lvl4pPr marL="2133600" marR="0" lvl="3" indent="-304800" algn="l" rtl="0">
              <a:lnSpc>
                <a:spcPct val="115000"/>
              </a:lnSpc>
              <a:spcBef>
                <a:spcPts val="0"/>
              </a:spcBef>
              <a:spcAft>
                <a:spcPts val="800"/>
              </a:spcAft>
              <a:buClr>
                <a:schemeClr val="dk1"/>
              </a:buClr>
              <a:buFont typeface="Proxima Nova"/>
              <a:buNone/>
              <a:defRPr sz="2700" b="0" i="0" u="none" strike="noStrike" cap="none">
                <a:solidFill>
                  <a:srgbClr val="FFFFFF"/>
                </a:solidFill>
                <a:latin typeface="Arial"/>
                <a:ea typeface="Arial"/>
                <a:cs typeface="Arial"/>
                <a:sym typeface="Arial"/>
              </a:defRPr>
            </a:lvl4pPr>
            <a:lvl5pPr marL="2743200" marR="0" lvl="4" indent="-30480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5pPr>
            <a:lvl6pPr marL="0" marR="0" lvl="5"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6pPr>
            <a:lvl7pPr marL="0" marR="0" lvl="6"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7pPr>
            <a:lvl8pPr marL="0" marR="0" lvl="7"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8pPr>
            <a:lvl9pPr marL="0" marR="0" lvl="8" indent="0" algn="l" rtl="0">
              <a:lnSpc>
                <a:spcPct val="115000"/>
              </a:lnSpc>
              <a:spcBef>
                <a:spcPts val="0"/>
              </a:spcBef>
              <a:spcAft>
                <a:spcPts val="400"/>
              </a:spcAft>
              <a:buClr>
                <a:schemeClr val="dk1"/>
              </a:buClr>
              <a:buFont typeface="Proxima Nova"/>
              <a:buNone/>
              <a:defRPr sz="2700" b="0" i="0" u="none" strike="noStrike" cap="none">
                <a:solidFill>
                  <a:srgbClr val="FFFFFF"/>
                </a:solidFill>
                <a:latin typeface="Arial"/>
                <a:ea typeface="Arial"/>
                <a:cs typeface="Arial"/>
                <a:sym typeface="Arial"/>
              </a:defRPr>
            </a:lvl9pPr>
          </a:lstStyle>
          <a:p>
            <a:endParaRPr/>
          </a:p>
        </p:txBody>
      </p:sp>
      <p:pic>
        <p:nvPicPr>
          <p:cNvPr id="341" name="Shape 341"/>
          <p:cNvPicPr preferRelativeResize="0"/>
          <p:nvPr/>
        </p:nvPicPr>
        <p:blipFill rotWithShape="1">
          <a:blip r:embed="rId5">
            <a:alphaModFix/>
          </a:blip>
          <a:srcRect/>
          <a:stretch/>
        </p:blipFill>
        <p:spPr>
          <a:xfrm>
            <a:off x="304800" y="348387"/>
            <a:ext cx="2235300" cy="1048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red 1">
    <p:bg>
      <p:bgPr>
        <a:blipFill rotWithShape="1">
          <a:blip r:embed="rId2">
            <a:alphaModFix/>
          </a:blip>
          <a:stretch>
            <a:fillRect/>
          </a:stretch>
        </a:blipFill>
        <a:effectLst/>
      </p:bgPr>
    </p:bg>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1102200" y="2214300"/>
            <a:ext cx="9987600" cy="24297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9pPr>
          </a:lstStyle>
          <a:p>
            <a:endParaRPr/>
          </a:p>
        </p:txBody>
      </p:sp>
      <p:pic>
        <p:nvPicPr>
          <p:cNvPr id="344" name="Shape 344" descr="Red Hat Logo.png"/>
          <p:cNvPicPr preferRelativeResize="0"/>
          <p:nvPr/>
        </p:nvPicPr>
        <p:blipFill rotWithShape="1">
          <a:blip r:embed="rId3">
            <a:alphaModFix/>
          </a:blip>
          <a:srcRect/>
          <a:stretch/>
        </p:blipFill>
        <p:spPr>
          <a:xfrm>
            <a:off x="11089800" y="6418184"/>
            <a:ext cx="900900" cy="289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609600" y="274637"/>
            <a:ext cx="10972800" cy="11433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9pPr>
          </a:lstStyle>
          <a:p>
            <a:endParaRPr/>
          </a:p>
        </p:txBody>
      </p:sp>
      <p:sp>
        <p:nvSpPr>
          <p:cNvPr id="347" name="Shape 347"/>
          <p:cNvSpPr txBox="1">
            <a:spLocks noGrp="1"/>
          </p:cNvSpPr>
          <p:nvPr>
            <p:ph type="body" idx="1"/>
          </p:nvPr>
        </p:nvSpPr>
        <p:spPr>
          <a:xfrm>
            <a:off x="609600" y="1600200"/>
            <a:ext cx="10972800" cy="46449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1102200" y="2273179"/>
            <a:ext cx="9987600" cy="1417500"/>
          </a:xfrm>
          <a:prstGeom prst="rect">
            <a:avLst/>
          </a:prstGeom>
          <a:noFill/>
          <a:ln>
            <a:noFill/>
          </a:ln>
        </p:spPr>
        <p:txBody>
          <a:bodyPr wrap="square" lIns="121900" tIns="121900" rIns="121900" bIns="121900" anchor="ctr" anchorCtr="0"/>
          <a:lstStyle>
            <a:lvl1pPr marL="0" marR="0" lvl="0" indent="0" algn="ctr"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ext only">
    <p:spTree>
      <p:nvGrpSpPr>
        <p:cNvPr id="1" name="Shape 350"/>
        <p:cNvGrpSpPr/>
        <p:nvPr/>
      </p:nvGrpSpPr>
      <p:grpSpPr>
        <a:xfrm>
          <a:off x="0" y="0"/>
          <a:ext cx="0" cy="0"/>
          <a:chOff x="0" y="0"/>
          <a:chExt cx="0" cy="0"/>
        </a:xfrm>
      </p:grpSpPr>
      <p:sp>
        <p:nvSpPr>
          <p:cNvPr id="351" name="Shape 351"/>
          <p:cNvSpPr txBox="1">
            <a:spLocks noGrp="1"/>
          </p:cNvSpPr>
          <p:nvPr>
            <p:ph type="sldNum" idx="12"/>
          </p:nvPr>
        </p:nvSpPr>
        <p:spPr>
          <a:xfrm>
            <a:off x="137765" y="6311933"/>
            <a:ext cx="7992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100" b="0" i="0" u="none" strike="noStrike" cap="none">
                <a:solidFill>
                  <a:srgbClr val="434343"/>
                </a:solidFill>
                <a:latin typeface="Arial"/>
                <a:ea typeface="Arial"/>
                <a:cs typeface="Arial"/>
                <a:sym typeface="Arial"/>
              </a:rPr>
              <a:t>‹#›</a:t>
            </a:fld>
            <a:endParaRPr lang="en-US" sz="1100" b="0" i="0" u="none" strike="noStrike" cap="none">
              <a:solidFill>
                <a:srgbClr val="434343"/>
              </a:solidFill>
              <a:latin typeface="Arial"/>
              <a:ea typeface="Arial"/>
              <a:cs typeface="Arial"/>
              <a:sym typeface="Arial"/>
            </a:endParaRPr>
          </a:p>
        </p:txBody>
      </p:sp>
      <p:sp>
        <p:nvSpPr>
          <p:cNvPr id="352" name="Shape 352"/>
          <p:cNvSpPr txBox="1">
            <a:spLocks noGrp="1"/>
          </p:cNvSpPr>
          <p:nvPr>
            <p:ph type="body" idx="1"/>
          </p:nvPr>
        </p:nvSpPr>
        <p:spPr>
          <a:xfrm>
            <a:off x="1102267" y="2167900"/>
            <a:ext cx="9987600" cy="35265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53" name="Shape 353"/>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354" name="Shape 354"/>
          <p:cNvSpPr txBox="1">
            <a:spLocks noGrp="1"/>
          </p:cNvSpPr>
          <p:nvPr>
            <p:ph type="subTitle" idx="2"/>
          </p:nvPr>
        </p:nvSpPr>
        <p:spPr>
          <a:xfrm>
            <a:off x="1102200" y="1239700"/>
            <a:ext cx="9987600" cy="8757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355"/>
        <p:cNvGrpSpPr/>
        <p:nvPr/>
      </p:nvGrpSpPr>
      <p:grpSpPr>
        <a:xfrm>
          <a:off x="0" y="0"/>
          <a:ext cx="0" cy="0"/>
          <a:chOff x="0" y="0"/>
          <a:chExt cx="0" cy="0"/>
        </a:xfrm>
      </p:grpSpPr>
      <p:sp>
        <p:nvSpPr>
          <p:cNvPr id="356" name="Shape 356"/>
          <p:cNvSpPr txBox="1">
            <a:spLocks noGrp="1"/>
          </p:cNvSpPr>
          <p:nvPr>
            <p:ph type="sldNum" idx="12"/>
          </p:nvPr>
        </p:nvSpPr>
        <p:spPr>
          <a:xfrm>
            <a:off x="337836" y="6282407"/>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666666"/>
                </a:solidFill>
                <a:latin typeface="Arial"/>
                <a:ea typeface="Arial"/>
                <a:cs typeface="Arial"/>
                <a:sym typeface="Arial"/>
              </a:rPr>
              <a:t>‹#›</a:t>
            </a:fld>
            <a:endParaRPr lang="en-US" sz="1900" b="0" i="0" u="none" strike="noStrike" cap="none">
              <a:solidFill>
                <a:srgbClr val="666666"/>
              </a:solidFill>
              <a:latin typeface="Arial"/>
              <a:ea typeface="Arial"/>
              <a:cs typeface="Arial"/>
              <a:sym typeface="Arial"/>
            </a:endParaRPr>
          </a:p>
        </p:txBody>
      </p:sp>
      <p:sp>
        <p:nvSpPr>
          <p:cNvPr id="357" name="Shape 357"/>
          <p:cNvSpPr txBox="1">
            <a:spLocks noGrp="1"/>
          </p:cNvSpPr>
          <p:nvPr>
            <p:ph type="body" idx="1"/>
          </p:nvPr>
        </p:nvSpPr>
        <p:spPr>
          <a:xfrm>
            <a:off x="1102267" y="2167900"/>
            <a:ext cx="4779900" cy="35265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58" name="Shape 358"/>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359" name="Shape 359"/>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84212" y="4487332"/>
            <a:ext cx="8534400" cy="1507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47" name="Shape 47"/>
          <p:cNvSpPr txBox="1">
            <a:spLocks noGrp="1"/>
          </p:cNvSpPr>
          <p:nvPr>
            <p:ph type="body" idx="1"/>
          </p:nvPr>
        </p:nvSpPr>
        <p:spPr>
          <a:xfrm>
            <a:off x="972080" y="685800"/>
            <a:ext cx="4649700" cy="576300"/>
          </a:xfrm>
          <a:prstGeom prst="rect">
            <a:avLst/>
          </a:prstGeom>
          <a:noFill/>
          <a:ln>
            <a:noFill/>
          </a:ln>
        </p:spPr>
        <p:txBody>
          <a:bodyPr wrap="square" lIns="91425" tIns="91425" rIns="91425" bIns="91425" anchor="b" anchorCtr="0"/>
          <a:lstStyle>
            <a:lvl1pPr marL="0" marR="0" lvl="0" indent="0" algn="l" rtl="0">
              <a:spcBef>
                <a:spcPts val="560"/>
              </a:spcBef>
              <a:spcAft>
                <a:spcPts val="600"/>
              </a:spcAft>
              <a:buClr>
                <a:schemeClr val="lt1"/>
              </a:buClr>
              <a:buSzPct val="80000"/>
              <a:buFont typeface="Noto Sans Symbols"/>
              <a:buNone/>
              <a:defRPr sz="2800" b="0" i="0" u="none" strike="noStrike" cap="none">
                <a:solidFill>
                  <a:schemeClr val="lt1"/>
                </a:solidFill>
                <a:latin typeface="Century Gothic"/>
                <a:ea typeface="Century Gothic"/>
                <a:cs typeface="Century Gothic"/>
                <a:sym typeface="Century Gothic"/>
              </a:defRPr>
            </a:lvl1pPr>
            <a:lvl2pPr marL="457200" marR="0" lvl="1" indent="0" algn="l" rtl="0">
              <a:spcBef>
                <a:spcPts val="400"/>
              </a:spcBef>
              <a:spcAft>
                <a:spcPts val="600"/>
              </a:spcAft>
              <a:buClr>
                <a:schemeClr val="lt1"/>
              </a:buClr>
              <a:buSzPct val="80000"/>
              <a:buFont typeface="Noto Sans Symbols"/>
              <a:buNone/>
              <a:defRPr sz="2000" b="1" i="0" u="none" strike="noStrike" cap="none">
                <a:solidFill>
                  <a:srgbClr val="0F486F"/>
                </a:solidFill>
                <a:latin typeface="Century Gothic"/>
                <a:ea typeface="Century Gothic"/>
                <a:cs typeface="Century Gothic"/>
                <a:sym typeface="Century Gothic"/>
              </a:defRPr>
            </a:lvl2pPr>
            <a:lvl3pPr marL="914400" marR="0" lvl="2" indent="0" algn="l" rtl="0">
              <a:spcBef>
                <a:spcPts val="360"/>
              </a:spcBef>
              <a:spcAft>
                <a:spcPts val="600"/>
              </a:spcAft>
              <a:buClr>
                <a:schemeClr val="lt1"/>
              </a:buClr>
              <a:buSzPct val="79999"/>
              <a:buFont typeface="Noto Sans Symbols"/>
              <a:buNone/>
              <a:defRPr sz="1800" b="1" i="0" u="none" strike="noStrike" cap="none">
                <a:solidFill>
                  <a:srgbClr val="0F486F"/>
                </a:solidFill>
                <a:latin typeface="Century Gothic"/>
                <a:ea typeface="Century Gothic"/>
                <a:cs typeface="Century Gothic"/>
                <a:sym typeface="Century Gothic"/>
              </a:defRPr>
            </a:lvl3pPr>
            <a:lvl4pPr marL="1371600" marR="0" lvl="3"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4pPr>
            <a:lvl5pPr marL="1828800" marR="0" lvl="4"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5pPr>
            <a:lvl6pPr marL="2286000" marR="0" lvl="5"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6pPr>
            <a:lvl7pPr marL="2743200" marR="0" lvl="6"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7pPr>
            <a:lvl8pPr marL="3200400" marR="0" lvl="7"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8pPr>
            <a:lvl9pPr marL="3657600" marR="0" lvl="8"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9pPr>
          </a:lstStyle>
          <a:p>
            <a:endParaRPr/>
          </a:p>
        </p:txBody>
      </p:sp>
      <p:sp>
        <p:nvSpPr>
          <p:cNvPr id="48" name="Shape 48"/>
          <p:cNvSpPr txBox="1">
            <a:spLocks noGrp="1"/>
          </p:cNvSpPr>
          <p:nvPr>
            <p:ph type="body" idx="2"/>
          </p:nvPr>
        </p:nvSpPr>
        <p:spPr>
          <a:xfrm>
            <a:off x="684211" y="1270529"/>
            <a:ext cx="4937700" cy="3030600"/>
          </a:xfrm>
          <a:prstGeom prst="rect">
            <a:avLst/>
          </a:prstGeom>
          <a:noFill/>
          <a:ln>
            <a:noFill/>
          </a:ln>
        </p:spPr>
        <p:txBody>
          <a:bodyPr wrap="square" lIns="91425" tIns="91425" rIns="91425" bIns="91425" anchor="t" anchorCtr="0"/>
          <a:lstStyle>
            <a:lvl1pPr marL="285750" marR="0" lvl="0" indent="-184150" algn="l" rtl="0">
              <a:spcBef>
                <a:spcPts val="400"/>
              </a:spcBef>
              <a:spcAft>
                <a:spcPts val="600"/>
              </a:spcAft>
              <a:buClr>
                <a:schemeClr val="lt1"/>
              </a:buClr>
              <a:buSzPct val="800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49" name="Shape 49"/>
          <p:cNvSpPr txBox="1">
            <a:spLocks noGrp="1"/>
          </p:cNvSpPr>
          <p:nvPr>
            <p:ph type="body" idx="3"/>
          </p:nvPr>
        </p:nvSpPr>
        <p:spPr>
          <a:xfrm>
            <a:off x="6079066" y="685800"/>
            <a:ext cx="4665000" cy="576300"/>
          </a:xfrm>
          <a:prstGeom prst="rect">
            <a:avLst/>
          </a:prstGeom>
          <a:noFill/>
          <a:ln>
            <a:noFill/>
          </a:ln>
        </p:spPr>
        <p:txBody>
          <a:bodyPr wrap="square" lIns="91425" tIns="91425" rIns="91425" bIns="91425" anchor="b" anchorCtr="0"/>
          <a:lstStyle>
            <a:lvl1pPr marL="0" marR="0" lvl="0" indent="0" algn="l" rtl="0">
              <a:spcBef>
                <a:spcPts val="560"/>
              </a:spcBef>
              <a:spcAft>
                <a:spcPts val="600"/>
              </a:spcAft>
              <a:buClr>
                <a:schemeClr val="lt1"/>
              </a:buClr>
              <a:buSzPct val="80000"/>
              <a:buFont typeface="Noto Sans Symbols"/>
              <a:buNone/>
              <a:defRPr sz="2800" b="0" i="0" u="none" strike="noStrike" cap="none">
                <a:solidFill>
                  <a:schemeClr val="lt1"/>
                </a:solidFill>
                <a:latin typeface="Century Gothic"/>
                <a:ea typeface="Century Gothic"/>
                <a:cs typeface="Century Gothic"/>
                <a:sym typeface="Century Gothic"/>
              </a:defRPr>
            </a:lvl1pPr>
            <a:lvl2pPr marL="457200" marR="0" lvl="1" indent="0" algn="l" rtl="0">
              <a:spcBef>
                <a:spcPts val="400"/>
              </a:spcBef>
              <a:spcAft>
                <a:spcPts val="600"/>
              </a:spcAft>
              <a:buClr>
                <a:schemeClr val="lt1"/>
              </a:buClr>
              <a:buSzPct val="80000"/>
              <a:buFont typeface="Noto Sans Symbols"/>
              <a:buNone/>
              <a:defRPr sz="2000" b="1" i="0" u="none" strike="noStrike" cap="none">
                <a:solidFill>
                  <a:srgbClr val="0F486F"/>
                </a:solidFill>
                <a:latin typeface="Century Gothic"/>
                <a:ea typeface="Century Gothic"/>
                <a:cs typeface="Century Gothic"/>
                <a:sym typeface="Century Gothic"/>
              </a:defRPr>
            </a:lvl2pPr>
            <a:lvl3pPr marL="914400" marR="0" lvl="2" indent="0" algn="l" rtl="0">
              <a:spcBef>
                <a:spcPts val="360"/>
              </a:spcBef>
              <a:spcAft>
                <a:spcPts val="600"/>
              </a:spcAft>
              <a:buClr>
                <a:schemeClr val="lt1"/>
              </a:buClr>
              <a:buSzPct val="79999"/>
              <a:buFont typeface="Noto Sans Symbols"/>
              <a:buNone/>
              <a:defRPr sz="1800" b="1" i="0" u="none" strike="noStrike" cap="none">
                <a:solidFill>
                  <a:srgbClr val="0F486F"/>
                </a:solidFill>
                <a:latin typeface="Century Gothic"/>
                <a:ea typeface="Century Gothic"/>
                <a:cs typeface="Century Gothic"/>
                <a:sym typeface="Century Gothic"/>
              </a:defRPr>
            </a:lvl3pPr>
            <a:lvl4pPr marL="1371600" marR="0" lvl="3"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4pPr>
            <a:lvl5pPr marL="1828800" marR="0" lvl="4"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5pPr>
            <a:lvl6pPr marL="2286000" marR="0" lvl="5"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6pPr>
            <a:lvl7pPr marL="2743200" marR="0" lvl="6"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7pPr>
            <a:lvl8pPr marL="3200400" marR="0" lvl="7"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8pPr>
            <a:lvl9pPr marL="3657600" marR="0" lvl="8" indent="0" algn="l" rtl="0">
              <a:spcBef>
                <a:spcPts val="320"/>
              </a:spcBef>
              <a:spcAft>
                <a:spcPts val="600"/>
              </a:spcAft>
              <a:buClr>
                <a:schemeClr val="lt1"/>
              </a:buClr>
              <a:buSzPct val="80000"/>
              <a:buFont typeface="Noto Sans Symbols"/>
              <a:buNone/>
              <a:defRPr sz="1600" b="1" i="0" u="none" strike="noStrike" cap="none">
                <a:solidFill>
                  <a:srgbClr val="0F486F"/>
                </a:solidFill>
                <a:latin typeface="Century Gothic"/>
                <a:ea typeface="Century Gothic"/>
                <a:cs typeface="Century Gothic"/>
                <a:sym typeface="Century Gothic"/>
              </a:defRPr>
            </a:lvl9pPr>
          </a:lstStyle>
          <a:p>
            <a:endParaRPr/>
          </a:p>
        </p:txBody>
      </p:sp>
      <p:sp>
        <p:nvSpPr>
          <p:cNvPr id="50" name="Shape 50"/>
          <p:cNvSpPr txBox="1">
            <a:spLocks noGrp="1"/>
          </p:cNvSpPr>
          <p:nvPr>
            <p:ph type="body" idx="4"/>
          </p:nvPr>
        </p:nvSpPr>
        <p:spPr>
          <a:xfrm>
            <a:off x="5806545" y="1262062"/>
            <a:ext cx="4929300" cy="3030600"/>
          </a:xfrm>
          <a:prstGeom prst="rect">
            <a:avLst/>
          </a:prstGeom>
          <a:noFill/>
          <a:ln>
            <a:noFill/>
          </a:ln>
        </p:spPr>
        <p:txBody>
          <a:bodyPr wrap="square" lIns="91425" tIns="91425" rIns="91425" bIns="91425" anchor="t" anchorCtr="0"/>
          <a:lstStyle>
            <a:lvl1pPr marL="285750" marR="0" lvl="0" indent="-184150" algn="l" rtl="0">
              <a:spcBef>
                <a:spcPts val="400"/>
              </a:spcBef>
              <a:spcAft>
                <a:spcPts val="600"/>
              </a:spcAft>
              <a:buClr>
                <a:schemeClr val="lt1"/>
              </a:buClr>
              <a:buSzPct val="800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51" name="Shape 51"/>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2" name="Shape 52"/>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3" name="Shape 53"/>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362"/>
        <p:cNvGrpSpPr/>
        <p:nvPr/>
      </p:nvGrpSpPr>
      <p:grpSpPr>
        <a:xfrm>
          <a:off x="0" y="0"/>
          <a:ext cx="0" cy="0"/>
          <a:chOff x="0" y="0"/>
          <a:chExt cx="0" cy="0"/>
        </a:xfrm>
      </p:grpSpPr>
      <p:sp>
        <p:nvSpPr>
          <p:cNvPr id="363" name="Shape 363"/>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364" name="Shape 364"/>
          <p:cNvSpPr txBox="1">
            <a:spLocks noGrp="1"/>
          </p:cNvSpPr>
          <p:nvPr>
            <p:ph type="body" idx="1"/>
          </p:nvPr>
        </p:nvSpPr>
        <p:spPr>
          <a:xfrm>
            <a:off x="6309800" y="2167900"/>
            <a:ext cx="4779900" cy="35265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365" name="Shape 365"/>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366" name="Shape 366"/>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367"/>
        <p:cNvGrpSpPr/>
        <p:nvPr/>
      </p:nvGrpSpPr>
      <p:grpSpPr>
        <a:xfrm>
          <a:off x="0" y="0"/>
          <a:ext cx="0" cy="0"/>
          <a:chOff x="0" y="0"/>
          <a:chExt cx="0" cy="0"/>
        </a:xfrm>
      </p:grpSpPr>
      <p:sp>
        <p:nvSpPr>
          <p:cNvPr id="368" name="Shape 368"/>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369" name="Shape 369"/>
          <p:cNvSpPr txBox="1">
            <a:spLocks noGrp="1"/>
          </p:cNvSpPr>
          <p:nvPr>
            <p:ph type="subTitle" idx="1"/>
          </p:nvPr>
        </p:nvSpPr>
        <p:spPr>
          <a:xfrm>
            <a:off x="6624633" y="3670871"/>
            <a:ext cx="4465200" cy="6663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370" name="Shape 370"/>
          <p:cNvSpPr txBox="1">
            <a:spLocks noGrp="1"/>
          </p:cNvSpPr>
          <p:nvPr>
            <p:ph type="body" idx="2"/>
          </p:nvPr>
        </p:nvSpPr>
        <p:spPr>
          <a:xfrm>
            <a:off x="6624467" y="4184771"/>
            <a:ext cx="4465200" cy="1788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371" name="Shape 371"/>
          <p:cNvSpPr txBox="1">
            <a:spLocks noGrp="1"/>
          </p:cNvSpPr>
          <p:nvPr>
            <p:ph type="subTitle" idx="3"/>
          </p:nvPr>
        </p:nvSpPr>
        <p:spPr>
          <a:xfrm>
            <a:off x="1102200" y="3670871"/>
            <a:ext cx="4465200" cy="6663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372" name="Shape 372"/>
          <p:cNvSpPr txBox="1">
            <a:spLocks noGrp="1"/>
          </p:cNvSpPr>
          <p:nvPr>
            <p:ph type="body" idx="4"/>
          </p:nvPr>
        </p:nvSpPr>
        <p:spPr>
          <a:xfrm>
            <a:off x="1102033" y="4184771"/>
            <a:ext cx="4465200" cy="1788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373" name="Shape 373"/>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374" name="Shape 374"/>
          <p:cNvSpPr txBox="1">
            <a:spLocks noGrp="1"/>
          </p:cNvSpPr>
          <p:nvPr>
            <p:ph type="subTitle" idx="5"/>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375"/>
        <p:cNvGrpSpPr/>
        <p:nvPr/>
      </p:nvGrpSpPr>
      <p:grpSpPr>
        <a:xfrm>
          <a:off x="0" y="0"/>
          <a:ext cx="0" cy="0"/>
          <a:chOff x="0" y="0"/>
          <a:chExt cx="0" cy="0"/>
        </a:xfrm>
      </p:grpSpPr>
      <p:sp>
        <p:nvSpPr>
          <p:cNvPr id="376" name="Shape 376"/>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377" name="Shape 377"/>
          <p:cNvSpPr txBox="1">
            <a:spLocks noGrp="1"/>
          </p:cNvSpPr>
          <p:nvPr>
            <p:ph type="subTitle" idx="1"/>
          </p:nvPr>
        </p:nvSpPr>
        <p:spPr>
          <a:xfrm>
            <a:off x="6624633" y="2490195"/>
            <a:ext cx="4465200" cy="6663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378" name="Shape 378"/>
          <p:cNvSpPr txBox="1">
            <a:spLocks noGrp="1"/>
          </p:cNvSpPr>
          <p:nvPr>
            <p:ph type="body" idx="2"/>
          </p:nvPr>
        </p:nvSpPr>
        <p:spPr>
          <a:xfrm>
            <a:off x="6624467" y="3156501"/>
            <a:ext cx="4465200" cy="27660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379" name="Shape 379"/>
          <p:cNvSpPr txBox="1">
            <a:spLocks noGrp="1"/>
          </p:cNvSpPr>
          <p:nvPr>
            <p:ph type="subTitle" idx="3"/>
          </p:nvPr>
        </p:nvSpPr>
        <p:spPr>
          <a:xfrm>
            <a:off x="1102200" y="2490195"/>
            <a:ext cx="4465200" cy="6663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380" name="Shape 380"/>
          <p:cNvSpPr txBox="1">
            <a:spLocks noGrp="1"/>
          </p:cNvSpPr>
          <p:nvPr>
            <p:ph type="body" idx="4"/>
          </p:nvPr>
        </p:nvSpPr>
        <p:spPr>
          <a:xfrm>
            <a:off x="1102033" y="3156501"/>
            <a:ext cx="4465200" cy="27660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381" name="Shape 38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382" name="Shape 382"/>
          <p:cNvSpPr txBox="1">
            <a:spLocks noGrp="1"/>
          </p:cNvSpPr>
          <p:nvPr>
            <p:ph type="subTitle" idx="5"/>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383"/>
        <p:cNvGrpSpPr/>
        <p:nvPr/>
      </p:nvGrpSpPr>
      <p:grpSpPr>
        <a:xfrm>
          <a:off x="0" y="0"/>
          <a:ext cx="0" cy="0"/>
          <a:chOff x="0" y="0"/>
          <a:chExt cx="0" cy="0"/>
        </a:xfrm>
      </p:grpSpPr>
      <p:sp>
        <p:nvSpPr>
          <p:cNvPr id="384" name="Shape 384"/>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385" name="Shape 385"/>
          <p:cNvSpPr txBox="1">
            <a:spLocks noGrp="1"/>
          </p:cNvSpPr>
          <p:nvPr>
            <p:ph type="subTitle" idx="1"/>
          </p:nvPr>
        </p:nvSpPr>
        <p:spPr>
          <a:xfrm>
            <a:off x="1102200" y="3526575"/>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386" name="Shape 386"/>
          <p:cNvSpPr txBox="1">
            <a:spLocks noGrp="1"/>
          </p:cNvSpPr>
          <p:nvPr>
            <p:ph type="body" idx="2"/>
          </p:nvPr>
        </p:nvSpPr>
        <p:spPr>
          <a:xfrm>
            <a:off x="1102200" y="4146975"/>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387" name="Shape 387"/>
          <p:cNvSpPr txBox="1">
            <a:spLocks noGrp="1"/>
          </p:cNvSpPr>
          <p:nvPr>
            <p:ph type="subTitle" idx="3"/>
          </p:nvPr>
        </p:nvSpPr>
        <p:spPr>
          <a:xfrm>
            <a:off x="4623516" y="3526575"/>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388" name="Shape 388"/>
          <p:cNvSpPr txBox="1">
            <a:spLocks noGrp="1"/>
          </p:cNvSpPr>
          <p:nvPr>
            <p:ph type="body" idx="4"/>
          </p:nvPr>
        </p:nvSpPr>
        <p:spPr>
          <a:xfrm>
            <a:off x="4623516" y="4146975"/>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389" name="Shape 389"/>
          <p:cNvSpPr txBox="1">
            <a:spLocks noGrp="1"/>
          </p:cNvSpPr>
          <p:nvPr>
            <p:ph type="subTitle" idx="5"/>
          </p:nvPr>
        </p:nvSpPr>
        <p:spPr>
          <a:xfrm>
            <a:off x="8144983" y="3526575"/>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390" name="Shape 390"/>
          <p:cNvSpPr txBox="1">
            <a:spLocks noGrp="1"/>
          </p:cNvSpPr>
          <p:nvPr>
            <p:ph type="body" idx="6"/>
          </p:nvPr>
        </p:nvSpPr>
        <p:spPr>
          <a:xfrm>
            <a:off x="8144983" y="4146975"/>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391" name="Shape 39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392" name="Shape 392"/>
          <p:cNvSpPr txBox="1">
            <a:spLocks noGrp="1"/>
          </p:cNvSpPr>
          <p:nvPr>
            <p:ph type="subTitle" idx="7"/>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395" name="Shape 395"/>
          <p:cNvSpPr txBox="1">
            <a:spLocks noGrp="1"/>
          </p:cNvSpPr>
          <p:nvPr>
            <p:ph type="subTitle" idx="1"/>
          </p:nvPr>
        </p:nvSpPr>
        <p:spPr>
          <a:xfrm>
            <a:off x="1102200" y="2413100"/>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396" name="Shape 396"/>
          <p:cNvSpPr txBox="1">
            <a:spLocks noGrp="1"/>
          </p:cNvSpPr>
          <p:nvPr>
            <p:ph type="body" idx="2"/>
          </p:nvPr>
        </p:nvSpPr>
        <p:spPr>
          <a:xfrm>
            <a:off x="1102200" y="3109700"/>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397" name="Shape 397"/>
          <p:cNvSpPr txBox="1">
            <a:spLocks noGrp="1"/>
          </p:cNvSpPr>
          <p:nvPr>
            <p:ph type="subTitle" idx="3"/>
          </p:nvPr>
        </p:nvSpPr>
        <p:spPr>
          <a:xfrm>
            <a:off x="4623516" y="2413100"/>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398" name="Shape 398"/>
          <p:cNvSpPr txBox="1">
            <a:spLocks noGrp="1"/>
          </p:cNvSpPr>
          <p:nvPr>
            <p:ph type="body" idx="4"/>
          </p:nvPr>
        </p:nvSpPr>
        <p:spPr>
          <a:xfrm>
            <a:off x="4623516" y="3109700"/>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399" name="Shape 399"/>
          <p:cNvSpPr txBox="1">
            <a:spLocks noGrp="1"/>
          </p:cNvSpPr>
          <p:nvPr>
            <p:ph type="subTitle" idx="5"/>
          </p:nvPr>
        </p:nvSpPr>
        <p:spPr>
          <a:xfrm>
            <a:off x="8144983" y="2413100"/>
            <a:ext cx="2944800" cy="772800"/>
          </a:xfrm>
          <a:prstGeom prst="rect">
            <a:avLst/>
          </a:prstGeom>
          <a:noFill/>
          <a:ln>
            <a:noFill/>
          </a:ln>
        </p:spPr>
        <p:txBody>
          <a:bodyPr wrap="square" lIns="121900" tIns="121900" rIns="121900" bIns="121900" anchor="b" anchorCtr="0"/>
          <a:lstStyle>
            <a:lvl1pPr marL="0" marR="0" lvl="0"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ctr" rtl="0">
              <a:lnSpc>
                <a:spcPct val="100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400" name="Shape 400"/>
          <p:cNvSpPr txBox="1">
            <a:spLocks noGrp="1"/>
          </p:cNvSpPr>
          <p:nvPr>
            <p:ph type="body" idx="6"/>
          </p:nvPr>
        </p:nvSpPr>
        <p:spPr>
          <a:xfrm>
            <a:off x="8144983" y="3109700"/>
            <a:ext cx="2944800" cy="1623300"/>
          </a:xfrm>
          <a:prstGeom prst="rect">
            <a:avLst/>
          </a:prstGeom>
          <a:noFill/>
          <a:ln>
            <a:noFill/>
          </a:ln>
        </p:spPr>
        <p:txBody>
          <a:bodyPr wrap="square" lIns="121900" tIns="121900" rIns="121900" bIns="121900" anchor="t" anchorCtr="0"/>
          <a:lstStyle>
            <a:lvl1pPr marL="0" marR="0" lvl="0"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ctr"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401" name="Shape 40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402" name="Shape 402"/>
          <p:cNvSpPr txBox="1">
            <a:spLocks noGrp="1"/>
          </p:cNvSpPr>
          <p:nvPr>
            <p:ph type="subTitle" idx="7"/>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403"/>
        <p:cNvGrpSpPr/>
        <p:nvPr/>
      </p:nvGrpSpPr>
      <p:grpSpPr>
        <a:xfrm>
          <a:off x="0" y="0"/>
          <a:ext cx="0" cy="0"/>
          <a:chOff x="0" y="0"/>
          <a:chExt cx="0" cy="0"/>
        </a:xfrm>
      </p:grpSpPr>
      <p:sp>
        <p:nvSpPr>
          <p:cNvPr id="404" name="Shape 404"/>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405" name="Shape 405"/>
          <p:cNvSpPr txBox="1">
            <a:spLocks noGrp="1"/>
          </p:cNvSpPr>
          <p:nvPr>
            <p:ph type="body" idx="1"/>
          </p:nvPr>
        </p:nvSpPr>
        <p:spPr>
          <a:xfrm>
            <a:off x="1102200" y="2072424"/>
            <a:ext cx="9987600" cy="524700"/>
          </a:xfrm>
          <a:prstGeom prst="rect">
            <a:avLst/>
          </a:prstGeom>
          <a:noFill/>
          <a:ln>
            <a:noFill/>
          </a:ln>
        </p:spPr>
        <p:txBody>
          <a:bodyPr wrap="square" lIns="121900" tIns="121900" rIns="121900" bIns="121900" anchor="b" anchorCtr="0"/>
          <a:lstStyle>
            <a:lvl1pPr marL="0" marR="0" lvl="0"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06" name="Shape 406"/>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407" name="Shape 407"/>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408"/>
        <p:cNvGrpSpPr/>
        <p:nvPr/>
      </p:nvGrpSpPr>
      <p:grpSpPr>
        <a:xfrm>
          <a:off x="0" y="0"/>
          <a:ext cx="0" cy="0"/>
          <a:chOff x="0" y="0"/>
          <a:chExt cx="0" cy="0"/>
        </a:xfrm>
      </p:grpSpPr>
      <p:sp>
        <p:nvSpPr>
          <p:cNvPr id="409" name="Shape 409"/>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410" name="Shape 410"/>
          <p:cNvSpPr txBox="1">
            <a:spLocks noGrp="1"/>
          </p:cNvSpPr>
          <p:nvPr>
            <p:ph type="body" idx="1"/>
          </p:nvPr>
        </p:nvSpPr>
        <p:spPr>
          <a:xfrm>
            <a:off x="1102200" y="5212664"/>
            <a:ext cx="9987600" cy="524700"/>
          </a:xfrm>
          <a:prstGeom prst="rect">
            <a:avLst/>
          </a:prstGeom>
          <a:noFill/>
          <a:ln>
            <a:noFill/>
          </a:ln>
        </p:spPr>
        <p:txBody>
          <a:bodyPr wrap="square" lIns="121900" tIns="121900" rIns="121900" bIns="121900" anchor="t" anchorCtr="0"/>
          <a:lstStyle>
            <a:lvl1pPr marL="0" marR="0" lvl="0"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11" name="Shape 41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412" name="Shape 412"/>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ext top, logos bottom">
    <p:bg>
      <p:bgPr>
        <a:blipFill rotWithShape="1">
          <a:blip r:embed="rId2">
            <a:alphaModFix/>
          </a:blip>
          <a:stretch>
            <a:fillRect/>
          </a:stretch>
        </a:blipFill>
        <a:effectLst/>
      </p:bgPr>
    </p:bg>
    <p:spTree>
      <p:nvGrpSpPr>
        <p:cNvPr id="1" name="Shape 413"/>
        <p:cNvGrpSpPr/>
        <p:nvPr/>
      </p:nvGrpSpPr>
      <p:grpSpPr>
        <a:xfrm>
          <a:off x="0" y="0"/>
          <a:ext cx="0" cy="0"/>
          <a:chOff x="0" y="0"/>
          <a:chExt cx="0" cy="0"/>
        </a:xfrm>
      </p:grpSpPr>
      <p:sp>
        <p:nvSpPr>
          <p:cNvPr id="414" name="Shape 414"/>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415" name="Shape 415"/>
          <p:cNvSpPr txBox="1">
            <a:spLocks noGrp="1"/>
          </p:cNvSpPr>
          <p:nvPr>
            <p:ph type="body" idx="1"/>
          </p:nvPr>
        </p:nvSpPr>
        <p:spPr>
          <a:xfrm>
            <a:off x="1102200" y="2016075"/>
            <a:ext cx="9987600" cy="1172400"/>
          </a:xfrm>
          <a:prstGeom prst="rect">
            <a:avLst/>
          </a:prstGeom>
          <a:noFill/>
          <a:ln>
            <a:noFill/>
          </a:ln>
        </p:spPr>
        <p:txBody>
          <a:bodyPr wrap="square" lIns="121900" tIns="121900" rIns="121900" bIns="121900" anchor="b" anchorCtr="0"/>
          <a:lstStyle>
            <a:lvl1pPr marL="0" marR="0" lvl="0"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16" name="Shape 416"/>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417" name="Shape 417"/>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logos top, text bottom">
    <p:bg>
      <p:bgPr>
        <a:blipFill rotWithShape="1">
          <a:blip r:embed="rId2">
            <a:alphaModFix/>
          </a:blip>
          <a:stretch>
            <a:fillRect/>
          </a:stretch>
        </a:blipFill>
        <a:effectLst/>
      </p:bgPr>
    </p:bg>
    <p:spTree>
      <p:nvGrpSpPr>
        <p:cNvPr id="1" name="Shape 418"/>
        <p:cNvGrpSpPr/>
        <p:nvPr/>
      </p:nvGrpSpPr>
      <p:grpSpPr>
        <a:xfrm>
          <a:off x="0" y="0"/>
          <a:ext cx="0" cy="0"/>
          <a:chOff x="0" y="0"/>
          <a:chExt cx="0" cy="0"/>
        </a:xfrm>
      </p:grpSpPr>
      <p:sp>
        <p:nvSpPr>
          <p:cNvPr id="419" name="Shape 419"/>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420" name="Shape 420"/>
          <p:cNvSpPr txBox="1">
            <a:spLocks noGrp="1"/>
          </p:cNvSpPr>
          <p:nvPr>
            <p:ph type="body" idx="1"/>
          </p:nvPr>
        </p:nvSpPr>
        <p:spPr>
          <a:xfrm>
            <a:off x="1102200" y="4984083"/>
            <a:ext cx="9987600" cy="954300"/>
          </a:xfrm>
          <a:prstGeom prst="rect">
            <a:avLst/>
          </a:prstGeom>
          <a:noFill/>
          <a:ln>
            <a:noFill/>
          </a:ln>
        </p:spPr>
        <p:txBody>
          <a:bodyPr wrap="square" lIns="121900" tIns="121900" rIns="121900" bIns="121900" anchor="t" anchorCtr="0"/>
          <a:lstStyle>
            <a:lvl1pPr marL="0" marR="0" lvl="0"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ctr"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21" name="Shape 42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422" name="Shape 422"/>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84212" y="4487332"/>
            <a:ext cx="8534400" cy="1507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56" name="Shape 56"/>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b="0" i="0">
                <a:solidFill>
                  <a:srgbClr val="09304A"/>
                </a:solidFill>
                <a:latin typeface="Century Gothic"/>
                <a:ea typeface="Century Gothic"/>
                <a:cs typeface="Century Gothic"/>
                <a:sym typeface="Century Gothic"/>
              </a:rPr>
              <a:t>‹#›</a:t>
            </a:fld>
            <a:endParaRPr lang="en-US"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ext left, logos right">
    <p:bg>
      <p:bgPr>
        <a:blipFill rotWithShape="1">
          <a:blip r:embed="rId2">
            <a:alphaModFix/>
          </a:blip>
          <a:stretch>
            <a:fillRect/>
          </a:stretch>
        </a:blipFill>
        <a:effectLst/>
      </p:bgPr>
    </p:bg>
    <p:spTree>
      <p:nvGrpSpPr>
        <p:cNvPr id="1" name="Shape 423"/>
        <p:cNvGrpSpPr/>
        <p:nvPr/>
      </p:nvGrpSpPr>
      <p:grpSpPr>
        <a:xfrm>
          <a:off x="0" y="0"/>
          <a:ext cx="0" cy="0"/>
          <a:chOff x="0" y="0"/>
          <a:chExt cx="0" cy="0"/>
        </a:xfrm>
      </p:grpSpPr>
      <p:sp>
        <p:nvSpPr>
          <p:cNvPr id="424" name="Shape 424"/>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425" name="Shape 425"/>
          <p:cNvSpPr txBox="1">
            <a:spLocks noGrp="1"/>
          </p:cNvSpPr>
          <p:nvPr>
            <p:ph type="body" idx="1"/>
          </p:nvPr>
        </p:nvSpPr>
        <p:spPr>
          <a:xfrm>
            <a:off x="1102267" y="2167900"/>
            <a:ext cx="4779900" cy="33741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26" name="Shape 426"/>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427" name="Shape 427"/>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logos left, text right">
    <p:bg>
      <p:bgPr>
        <a:blipFill rotWithShape="1">
          <a:blip r:embed="rId2">
            <a:alphaModFix/>
          </a:blip>
          <a:stretch>
            <a:fillRect/>
          </a:stretch>
        </a:blipFill>
        <a:effectLst/>
      </p:bgPr>
    </p:bg>
    <p:spTree>
      <p:nvGrpSpPr>
        <p:cNvPr id="1" name="Shape 428"/>
        <p:cNvGrpSpPr/>
        <p:nvPr/>
      </p:nvGrpSpPr>
      <p:grpSpPr>
        <a:xfrm>
          <a:off x="0" y="0"/>
          <a:ext cx="0" cy="0"/>
          <a:chOff x="0" y="0"/>
          <a:chExt cx="0" cy="0"/>
        </a:xfrm>
      </p:grpSpPr>
      <p:sp>
        <p:nvSpPr>
          <p:cNvPr id="429" name="Shape 429"/>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430" name="Shape 430"/>
          <p:cNvSpPr txBox="1">
            <a:spLocks noGrp="1"/>
          </p:cNvSpPr>
          <p:nvPr>
            <p:ph type="body" idx="1"/>
          </p:nvPr>
        </p:nvSpPr>
        <p:spPr>
          <a:xfrm>
            <a:off x="6309800" y="2167900"/>
            <a:ext cx="4779900" cy="3382500"/>
          </a:xfrm>
          <a:prstGeom prst="rect">
            <a:avLst/>
          </a:prstGeom>
          <a:noFill/>
          <a:ln>
            <a:noFill/>
          </a:ln>
        </p:spPr>
        <p:txBody>
          <a:bodyPr wrap="square" lIns="121900" tIns="121900" rIns="121900" bIns="121900" anchor="t" anchorCtr="0"/>
          <a:lstStyle>
            <a:lvl1pPr marL="0" marR="0" lvl="0"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431" name="Shape 43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432" name="Shape 432"/>
          <p:cNvSpPr txBox="1">
            <a:spLocks noGrp="1"/>
          </p:cNvSpPr>
          <p:nvPr>
            <p:ph type="subTitle" idx="2"/>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profile left, text right">
    <p:bg>
      <p:bgPr>
        <a:blipFill rotWithShape="1">
          <a:blip r:embed="rId2">
            <a:alphaModFix/>
          </a:blip>
          <a:stretch>
            <a:fillRect/>
          </a:stretch>
        </a:blipFill>
        <a:effectLst/>
      </p:bgPr>
    </p:bg>
    <p:spTree>
      <p:nvGrpSpPr>
        <p:cNvPr id="1" name="Shape 433"/>
        <p:cNvGrpSpPr/>
        <p:nvPr/>
      </p:nvGrpSpPr>
      <p:grpSpPr>
        <a:xfrm>
          <a:off x="0" y="0"/>
          <a:ext cx="0" cy="0"/>
          <a:chOff x="0" y="0"/>
          <a:chExt cx="0" cy="0"/>
        </a:xfrm>
      </p:grpSpPr>
      <p:sp>
        <p:nvSpPr>
          <p:cNvPr id="434" name="Shape 434"/>
          <p:cNvSpPr txBox="1">
            <a:spLocks noGrp="1"/>
          </p:cNvSpPr>
          <p:nvPr>
            <p:ph type="sldNum" idx="12"/>
          </p:nvPr>
        </p:nvSpPr>
        <p:spPr>
          <a:xfrm>
            <a:off x="137769" y="6311924"/>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435" name="Shape 435"/>
          <p:cNvSpPr txBox="1">
            <a:spLocks noGrp="1"/>
          </p:cNvSpPr>
          <p:nvPr>
            <p:ph type="body" idx="1"/>
          </p:nvPr>
        </p:nvSpPr>
        <p:spPr>
          <a:xfrm>
            <a:off x="6579633" y="2731900"/>
            <a:ext cx="4509900" cy="2607300"/>
          </a:xfrm>
          <a:prstGeom prst="rect">
            <a:avLst/>
          </a:prstGeom>
          <a:noFill/>
          <a:ln>
            <a:noFill/>
          </a:ln>
        </p:spPr>
        <p:txBody>
          <a:bodyPr wrap="square" lIns="121900" tIns="121900" rIns="121900" bIns="121900" anchor="t" anchorCtr="0"/>
          <a:lstStyle>
            <a:lvl1pPr marL="0" marR="0" lvl="0"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1pPr>
            <a:lvl2pPr marL="609600" marR="0" lvl="1"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2pPr>
            <a:lvl3pPr marL="1219200" marR="0" lvl="2"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4pPr>
            <a:lvl5pPr marL="2438400" marR="0" lvl="4"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5pPr>
            <a:lvl6pPr marL="3048000" marR="0" lvl="5"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6pPr>
            <a:lvl7pPr marL="3657600" marR="0" lvl="6"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7pPr>
            <a:lvl8pPr marL="4267200" marR="0" lvl="7"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8pPr>
            <a:lvl9pPr marL="4876800" marR="0" lvl="8" indent="101600" algn="l" rtl="0">
              <a:lnSpc>
                <a:spcPct val="115000"/>
              </a:lnSpc>
              <a:spcBef>
                <a:spcPts val="0"/>
              </a:spcBef>
              <a:spcAft>
                <a:spcPts val="0"/>
              </a:spcAft>
              <a:buClr>
                <a:schemeClr val="dk1"/>
              </a:buClr>
              <a:buSzPct val="1000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436" name="Shape 436"/>
          <p:cNvSpPr txBox="1">
            <a:spLocks noGrp="1"/>
          </p:cNvSpPr>
          <p:nvPr>
            <p:ph type="subTitle" idx="2"/>
          </p:nvPr>
        </p:nvSpPr>
        <p:spPr>
          <a:xfrm>
            <a:off x="6591100" y="2446000"/>
            <a:ext cx="4509900" cy="438300"/>
          </a:xfrm>
          <a:prstGeom prst="rect">
            <a:avLst/>
          </a:prstGeom>
          <a:noFill/>
          <a:ln>
            <a:noFill/>
          </a:ln>
        </p:spPr>
        <p:txBody>
          <a:bodyPr wrap="square" lIns="121900" tIns="121900" rIns="121900" bIns="121900" anchor="b" anchorCtr="0"/>
          <a:lstStyle>
            <a:lvl1pPr marL="0" marR="0" lvl="0"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437" name="Shape 437"/>
          <p:cNvSpPr txBox="1">
            <a:spLocks noGrp="1"/>
          </p:cNvSpPr>
          <p:nvPr>
            <p:ph type="subTitle" idx="3"/>
          </p:nvPr>
        </p:nvSpPr>
        <p:spPr>
          <a:xfrm>
            <a:off x="1102200" y="3500419"/>
            <a:ext cx="4150500" cy="1771500"/>
          </a:xfrm>
          <a:prstGeom prst="rect">
            <a:avLst/>
          </a:prstGeom>
          <a:noFill/>
          <a:ln>
            <a:noFill/>
          </a:ln>
        </p:spPr>
        <p:txBody>
          <a:bodyPr wrap="square" lIns="121900" tIns="121900" rIns="121900" bIns="121900" anchor="t" anchorCtr="0"/>
          <a:lstStyle>
            <a:lvl1pPr marL="0" marR="0" lvl="0" indent="0" algn="ctr"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900" b="1" i="0" u="none" strike="noStrike" cap="none">
                <a:solidFill>
                  <a:schemeClr val="dk1"/>
                </a:solidFill>
                <a:latin typeface="Proxima Nova"/>
                <a:ea typeface="Proxima Nova"/>
                <a:cs typeface="Proxima Nova"/>
                <a:sym typeface="Proxima Nova"/>
              </a:defRPr>
            </a:lvl9pPr>
          </a:lstStyle>
          <a:p>
            <a:endParaRPr/>
          </a:p>
        </p:txBody>
      </p:sp>
      <p:sp>
        <p:nvSpPr>
          <p:cNvPr id="438" name="Shape 438"/>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0">
                <a:solidFill>
                  <a:schemeClr val="dk1"/>
                </a:solidFill>
                <a:latin typeface="Proxima Nova"/>
                <a:ea typeface="Proxima Nova"/>
                <a:cs typeface="Proxima Nova"/>
                <a:sym typeface="Proxima Nova"/>
              </a:defRPr>
            </a:lvl9pPr>
          </a:lstStyle>
          <a:p>
            <a:endParaRPr/>
          </a:p>
        </p:txBody>
      </p:sp>
      <p:sp>
        <p:nvSpPr>
          <p:cNvPr id="439" name="Shape 439"/>
          <p:cNvSpPr txBox="1">
            <a:spLocks noGrp="1"/>
          </p:cNvSpPr>
          <p:nvPr>
            <p:ph type="subTitle" idx="4"/>
          </p:nvPr>
        </p:nvSpPr>
        <p:spPr>
          <a:xfrm>
            <a:off x="1102200" y="1239700"/>
            <a:ext cx="9987600" cy="4383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1pPr>
            <a:lvl2pPr marL="609600" marR="0" lvl="1"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2pPr>
            <a:lvl3pPr marL="1219200" marR="0" lvl="2"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3pPr>
            <a:lvl4pPr marL="1828800" marR="0" lvl="3"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4pPr>
            <a:lvl5pPr marL="2438400" marR="0" lvl="4"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5pPr>
            <a:lvl6pPr marL="3048000" marR="0" lvl="5"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6pPr>
            <a:lvl7pPr marL="3657600" marR="0" lvl="6"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7pPr>
            <a:lvl8pPr marL="4267200" marR="0" lvl="7"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8pPr>
            <a:lvl9pPr marL="4876800" marR="0" lvl="8" indent="0" algn="l" rtl="0">
              <a:lnSpc>
                <a:spcPct val="100000"/>
              </a:lnSpc>
              <a:spcBef>
                <a:spcPts val="0"/>
              </a:spcBef>
              <a:spcAft>
                <a:spcPts val="0"/>
              </a:spcAft>
              <a:buClr>
                <a:schemeClr val="dk1"/>
              </a:buClr>
              <a:buFont typeface="Proxima Nova"/>
              <a:buNone/>
              <a:defRPr sz="19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tructure">
    <p:bg>
      <p:bgPr>
        <a:blipFill rotWithShape="1">
          <a:blip r:embed="rId2">
            <a:alphaModFix/>
          </a:blip>
          <a:stretch>
            <a:fillRect/>
          </a:stretch>
        </a:blipFill>
        <a:effectLst/>
      </p:bgPr>
    </p:bg>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2429100" y="2895600"/>
            <a:ext cx="7924800" cy="9144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3200" b="1" i="0" u="none" strike="noStrike" cap="none">
                <a:solidFill>
                  <a:schemeClr val="lt1"/>
                </a:solidFill>
                <a:latin typeface="Proxima Nova"/>
                <a:ea typeface="Proxima Nova"/>
                <a:cs typeface="Proxima Nova"/>
                <a:sym typeface="Proxima Nova"/>
              </a:defRPr>
            </a:lvl1pPr>
            <a:lvl2pPr lvl="1"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2pPr>
            <a:lvl3pPr lvl="2"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3pPr>
            <a:lvl4pPr lvl="3"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4pPr>
            <a:lvl5pPr lvl="4"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5pPr>
            <a:lvl6pPr lvl="5"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6pPr>
            <a:lvl7pPr lvl="6"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7pPr>
            <a:lvl8pPr lvl="7"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8pPr>
            <a:lvl9pPr lvl="8" indent="0" rtl="0">
              <a:spcBef>
                <a:spcPts val="0"/>
              </a:spcBef>
              <a:buClr>
                <a:schemeClr val="dk1"/>
              </a:buClr>
              <a:buFont typeface="Proxima Nova"/>
              <a:buNone/>
              <a:defRPr sz="3200" b="1">
                <a:solidFill>
                  <a:schemeClr val="lt1"/>
                </a:solidFill>
                <a:latin typeface="Proxima Nova"/>
                <a:ea typeface="Proxima Nova"/>
                <a:cs typeface="Proxima Nova"/>
                <a:sym typeface="Proxima Nova"/>
              </a:defRPr>
            </a:lvl9pPr>
          </a:lstStyle>
          <a:p>
            <a:endParaRPr/>
          </a:p>
        </p:txBody>
      </p:sp>
      <p:sp>
        <p:nvSpPr>
          <p:cNvPr id="442" name="Shape 442"/>
          <p:cNvSpPr txBox="1">
            <a:spLocks noGrp="1"/>
          </p:cNvSpPr>
          <p:nvPr>
            <p:ph type="subTitle" idx="1"/>
          </p:nvPr>
        </p:nvSpPr>
        <p:spPr>
          <a:xfrm>
            <a:off x="2429100" y="4064000"/>
            <a:ext cx="6705600" cy="3813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21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2100" b="0" i="0" u="none" strike="noStrike" cap="none">
                <a:solidFill>
                  <a:schemeClr val="dk1"/>
                </a:solidFill>
                <a:latin typeface="Proxima Nova"/>
                <a:ea typeface="Proxima Nova"/>
                <a:cs typeface="Proxima Nova"/>
                <a:sym typeface="Proxima Nova"/>
              </a:defRPr>
            </a:lvl9pPr>
          </a:lstStyle>
          <a:p>
            <a:endParaRPr/>
          </a:p>
        </p:txBody>
      </p:sp>
      <p:sp>
        <p:nvSpPr>
          <p:cNvPr id="443" name="Shape 443"/>
          <p:cNvSpPr txBox="1">
            <a:spLocks noGrp="1"/>
          </p:cNvSpPr>
          <p:nvPr>
            <p:ph type="subTitle" idx="2"/>
          </p:nvPr>
        </p:nvSpPr>
        <p:spPr>
          <a:xfrm>
            <a:off x="2429100" y="4673600"/>
            <a:ext cx="6096000" cy="15999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6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44"/>
        <p:cNvGrpSpPr/>
        <p:nvPr/>
      </p:nvGrpSpPr>
      <p:grpSpPr>
        <a:xfrm>
          <a:off x="0" y="0"/>
          <a:ext cx="0" cy="0"/>
          <a:chOff x="0" y="0"/>
          <a:chExt cx="0" cy="0"/>
        </a:xfrm>
      </p:grpSpPr>
      <p:sp>
        <p:nvSpPr>
          <p:cNvPr id="445" name="Shape 445"/>
          <p:cNvSpPr txBox="1">
            <a:spLocks noGrp="1"/>
          </p:cNvSpPr>
          <p:nvPr>
            <p:ph type="dt" idx="10"/>
          </p:nvPr>
        </p:nvSpPr>
        <p:spPr>
          <a:xfrm>
            <a:off x="0" y="0"/>
            <a:ext cx="3999600" cy="2999700"/>
          </a:xfrm>
          <a:prstGeom prst="rect">
            <a:avLst/>
          </a:prstGeom>
          <a:noFill/>
          <a:ln>
            <a:noFill/>
          </a:ln>
        </p:spPr>
        <p:txBody>
          <a:bodyPr wrap="square" lIns="121900" tIns="121900" rIns="121900" bIns="121900" anchor="t" anchorCtr="0"/>
          <a:lstStyle>
            <a:lvl1pPr marL="0" marR="0" lvl="0"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1pPr>
            <a:lvl2pPr marL="558800" marR="0" lvl="1"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2pPr>
            <a:lvl3pPr marL="1117600" marR="0" lvl="2"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3pPr>
            <a:lvl4pPr marL="1676400" marR="0" lvl="3"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4pPr>
            <a:lvl5pPr marL="2235200" marR="0" lvl="4"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5pPr>
            <a:lvl6pPr marL="2794000" marR="0" lvl="5"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6pPr>
            <a:lvl7pPr marL="3352800" marR="0" lvl="6"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7pPr>
            <a:lvl8pPr marL="3911600" marR="0" lvl="7"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8pPr>
            <a:lvl9pPr marL="4470400" marR="0" lvl="8" indent="0" algn="l" rtl="0">
              <a:lnSpc>
                <a:spcPct val="100000"/>
              </a:lnSpc>
              <a:spcBef>
                <a:spcPts val="0"/>
              </a:spcBef>
              <a:spcAft>
                <a:spcPts val="0"/>
              </a:spcAft>
              <a:buClr>
                <a:srgbClr val="000000"/>
              </a:buClr>
              <a:buSzPct val="111764"/>
              <a:buFont typeface="Arial"/>
              <a:buNone/>
              <a:defRPr sz="1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red 2">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2381700" y="2526700"/>
            <a:ext cx="7918500" cy="16197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Font typeface="Proxima Nova"/>
              <a:buNone/>
              <a:defRPr sz="5300" b="1" i="0" u="none" strike="noStrike" cap="none">
                <a:solidFill>
                  <a:srgbClr val="FFFFFF"/>
                </a:solidFill>
                <a:latin typeface="Proxima Nova"/>
                <a:ea typeface="Proxima Nova"/>
                <a:cs typeface="Proxima Nova"/>
                <a:sym typeface="Proxima Nova"/>
              </a:defRPr>
            </a:lvl1pPr>
            <a:lvl2pPr lvl="1"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2pPr>
            <a:lvl3pPr lvl="2"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3pPr>
            <a:lvl4pPr lvl="3"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4pPr>
            <a:lvl5pPr lvl="4"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5pPr>
            <a:lvl6pPr lvl="5"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6pPr>
            <a:lvl7pPr lvl="6"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7pPr>
            <a:lvl8pPr lvl="7"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8pPr>
            <a:lvl9pPr lvl="8" indent="0" rtl="0">
              <a:spcBef>
                <a:spcPts val="0"/>
              </a:spcBef>
              <a:buClr>
                <a:schemeClr val="dk1"/>
              </a:buClr>
              <a:buFont typeface="Proxima Nova"/>
              <a:buNone/>
              <a:defRPr sz="3700" b="1">
                <a:solidFill>
                  <a:schemeClr val="dk1"/>
                </a:solidFill>
                <a:latin typeface="Proxima Nova"/>
                <a:ea typeface="Proxima Nova"/>
                <a:cs typeface="Proxima Nova"/>
                <a:sym typeface="Proxima Nova"/>
              </a:defRPr>
            </a:lvl9pPr>
          </a:lstStyle>
          <a:p>
            <a:endParaRPr/>
          </a:p>
        </p:txBody>
      </p:sp>
      <p:pic>
        <p:nvPicPr>
          <p:cNvPr id="448" name="Shape 448" descr="social_google-01.png"/>
          <p:cNvPicPr preferRelativeResize="0"/>
          <p:nvPr/>
        </p:nvPicPr>
        <p:blipFill rotWithShape="1">
          <a:blip r:embed="rId2">
            <a:alphaModFix/>
          </a:blip>
          <a:srcRect/>
          <a:stretch/>
        </p:blipFill>
        <p:spPr>
          <a:xfrm>
            <a:off x="2562067" y="4347400"/>
            <a:ext cx="423300" cy="423300"/>
          </a:xfrm>
          <a:prstGeom prst="rect">
            <a:avLst/>
          </a:prstGeom>
          <a:noFill/>
          <a:ln>
            <a:noFill/>
          </a:ln>
        </p:spPr>
      </p:pic>
      <p:pic>
        <p:nvPicPr>
          <p:cNvPr id="449" name="Shape 449" descr="social_linkedin-01.png"/>
          <p:cNvPicPr preferRelativeResize="0"/>
          <p:nvPr/>
        </p:nvPicPr>
        <p:blipFill rotWithShape="1">
          <a:blip r:embed="rId3">
            <a:alphaModFix/>
          </a:blip>
          <a:srcRect/>
          <a:stretch/>
        </p:blipFill>
        <p:spPr>
          <a:xfrm>
            <a:off x="2562067" y="4971624"/>
            <a:ext cx="423300" cy="423300"/>
          </a:xfrm>
          <a:prstGeom prst="rect">
            <a:avLst/>
          </a:prstGeom>
          <a:noFill/>
          <a:ln>
            <a:noFill/>
          </a:ln>
        </p:spPr>
      </p:pic>
      <p:pic>
        <p:nvPicPr>
          <p:cNvPr id="450" name="Shape 450" descr="social_youtube-01.png"/>
          <p:cNvPicPr preferRelativeResize="0"/>
          <p:nvPr/>
        </p:nvPicPr>
        <p:blipFill rotWithShape="1">
          <a:blip r:embed="rId4">
            <a:alphaModFix/>
          </a:blip>
          <a:srcRect/>
          <a:stretch/>
        </p:blipFill>
        <p:spPr>
          <a:xfrm>
            <a:off x="2562067" y="5595849"/>
            <a:ext cx="423300" cy="423300"/>
          </a:xfrm>
          <a:prstGeom prst="rect">
            <a:avLst/>
          </a:prstGeom>
          <a:noFill/>
          <a:ln>
            <a:noFill/>
          </a:ln>
        </p:spPr>
      </p:pic>
      <p:pic>
        <p:nvPicPr>
          <p:cNvPr id="451" name="Shape 451" descr="social_facebook-01.png"/>
          <p:cNvPicPr preferRelativeResize="0"/>
          <p:nvPr/>
        </p:nvPicPr>
        <p:blipFill rotWithShape="1">
          <a:blip r:embed="rId5">
            <a:alphaModFix/>
          </a:blip>
          <a:srcRect/>
          <a:stretch/>
        </p:blipFill>
        <p:spPr>
          <a:xfrm>
            <a:off x="6296167" y="4347400"/>
            <a:ext cx="423300" cy="423300"/>
          </a:xfrm>
          <a:prstGeom prst="rect">
            <a:avLst/>
          </a:prstGeom>
          <a:noFill/>
          <a:ln>
            <a:noFill/>
          </a:ln>
        </p:spPr>
      </p:pic>
      <p:pic>
        <p:nvPicPr>
          <p:cNvPr id="452" name="Shape 452" descr="social_twitter-01.png"/>
          <p:cNvPicPr preferRelativeResize="0"/>
          <p:nvPr/>
        </p:nvPicPr>
        <p:blipFill/>
        <p:spPr>
          <a:xfrm>
            <a:off x="6296167" y="4971624"/>
            <a:ext cx="423300" cy="423300"/>
          </a:xfrm>
          <a:prstGeom prst="rect">
            <a:avLst/>
          </a:prstGeom>
          <a:solidFill>
            <a:srgbClr val="FFFFFF"/>
          </a:solidFill>
          <a:ln>
            <a:noFill/>
          </a:ln>
        </p:spPr>
      </p:pic>
      <p:sp>
        <p:nvSpPr>
          <p:cNvPr id="453" name="Shape 453"/>
          <p:cNvSpPr txBox="1">
            <a:spLocks noGrp="1"/>
          </p:cNvSpPr>
          <p:nvPr>
            <p:ph type="subTitle" idx="1"/>
          </p:nvPr>
        </p:nvSpPr>
        <p:spPr>
          <a:xfrm>
            <a:off x="3035633" y="4353049"/>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
        <p:nvSpPr>
          <p:cNvPr id="454" name="Shape 454"/>
          <p:cNvSpPr txBox="1">
            <a:spLocks noGrp="1"/>
          </p:cNvSpPr>
          <p:nvPr>
            <p:ph type="subTitle" idx="2"/>
          </p:nvPr>
        </p:nvSpPr>
        <p:spPr>
          <a:xfrm>
            <a:off x="3035633" y="4976538"/>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
        <p:nvSpPr>
          <p:cNvPr id="455" name="Shape 455"/>
          <p:cNvSpPr txBox="1">
            <a:spLocks noGrp="1"/>
          </p:cNvSpPr>
          <p:nvPr>
            <p:ph type="subTitle" idx="3"/>
          </p:nvPr>
        </p:nvSpPr>
        <p:spPr>
          <a:xfrm>
            <a:off x="3035633" y="5595838"/>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
        <p:nvSpPr>
          <p:cNvPr id="456" name="Shape 456"/>
          <p:cNvSpPr txBox="1">
            <a:spLocks noGrp="1"/>
          </p:cNvSpPr>
          <p:nvPr>
            <p:ph type="subTitle" idx="4"/>
          </p:nvPr>
        </p:nvSpPr>
        <p:spPr>
          <a:xfrm>
            <a:off x="6758867" y="4353049"/>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
        <p:nvSpPr>
          <p:cNvPr id="457" name="Shape 457"/>
          <p:cNvSpPr txBox="1">
            <a:spLocks noGrp="1"/>
          </p:cNvSpPr>
          <p:nvPr>
            <p:ph type="subTitle" idx="5"/>
          </p:nvPr>
        </p:nvSpPr>
        <p:spPr>
          <a:xfrm>
            <a:off x="6758867" y="4976538"/>
            <a:ext cx="3171600" cy="4131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0"/>
              </a:spcAft>
              <a:buClr>
                <a:schemeClr val="dk1"/>
              </a:buClr>
              <a:buFont typeface="Proxima Nova"/>
              <a:buNone/>
              <a:defRPr sz="1500" b="0" i="0" u="none" strike="noStrike" cap="none">
                <a:solidFill>
                  <a:srgbClr val="FFFFFF"/>
                </a:solidFill>
                <a:latin typeface="Proxima Nova"/>
                <a:ea typeface="Proxima Nova"/>
                <a:cs typeface="Proxima Nova"/>
                <a:sym typeface="Proxima Nova"/>
              </a:defRPr>
            </a:lvl1pPr>
            <a:lvl2pPr marL="609600" marR="0" lvl="1"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2pPr>
            <a:lvl3pPr marL="1219200" marR="0" lvl="2"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3pPr>
            <a:lvl4pPr marL="1828800" marR="0" lvl="3"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4pPr>
            <a:lvl5pPr marL="2438400" marR="0" lvl="4"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5pPr>
            <a:lvl6pPr marL="3048000" marR="0" lvl="5"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6pPr>
            <a:lvl7pPr marL="3657600" marR="0" lvl="6"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7pPr>
            <a:lvl8pPr marL="4267200" marR="0" lvl="7"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8pPr>
            <a:lvl9pPr marL="4876800" marR="0" lvl="8" indent="0" algn="l" rtl="0">
              <a:lnSpc>
                <a:spcPct val="115000"/>
              </a:lnSpc>
              <a:spcBef>
                <a:spcPts val="0"/>
              </a:spcBef>
              <a:spcAft>
                <a:spcPts val="0"/>
              </a:spcAft>
              <a:buClr>
                <a:schemeClr val="dk1"/>
              </a:buClr>
              <a:buFont typeface="Proxima Nova"/>
              <a:buNone/>
              <a:defRPr sz="15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465"/>
        <p:cNvGrpSpPr/>
        <p:nvPr/>
      </p:nvGrpSpPr>
      <p:grpSpPr>
        <a:xfrm>
          <a:off x="0" y="0"/>
          <a:ext cx="0" cy="0"/>
          <a:chOff x="0" y="0"/>
          <a:chExt cx="0" cy="0"/>
        </a:xfrm>
      </p:grpSpPr>
      <p:sp>
        <p:nvSpPr>
          <p:cNvPr id="466" name="Shape 466"/>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latin typeface="Proxima Nova"/>
                <a:ea typeface="Proxima Nova"/>
                <a:cs typeface="Proxima Nova"/>
                <a:sym typeface="Proxima Nova"/>
              </a:rPr>
              <a:t>‹#›</a:t>
            </a:fld>
            <a:endParaRPr lang="en-US">
              <a:latin typeface="Proxima Nova"/>
              <a:ea typeface="Proxima Nova"/>
              <a:cs typeface="Proxima Nova"/>
              <a:sym typeface="Proxima Nova"/>
            </a:endParaRPr>
          </a:p>
        </p:txBody>
      </p:sp>
      <p:sp>
        <p:nvSpPr>
          <p:cNvPr id="467" name="Shape 467"/>
          <p:cNvSpPr txBox="1">
            <a:spLocks noGrp="1"/>
          </p:cNvSpPr>
          <p:nvPr>
            <p:ph type="subTitle" idx="1"/>
          </p:nvPr>
        </p:nvSpPr>
        <p:spPr>
          <a:xfrm>
            <a:off x="1102200" y="227757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468" name="Shape 468"/>
          <p:cNvSpPr txBox="1">
            <a:spLocks noGrp="1"/>
          </p:cNvSpPr>
          <p:nvPr>
            <p:ph type="subTitle" idx="2"/>
          </p:nvPr>
        </p:nvSpPr>
        <p:spPr>
          <a:xfrm>
            <a:off x="1102200" y="266550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469" name="Shape 469"/>
          <p:cNvSpPr txBox="1">
            <a:spLocks noGrp="1"/>
          </p:cNvSpPr>
          <p:nvPr>
            <p:ph type="subTitle" idx="3"/>
          </p:nvPr>
        </p:nvSpPr>
        <p:spPr>
          <a:xfrm>
            <a:off x="6174600" y="227757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470" name="Shape 470"/>
          <p:cNvSpPr txBox="1">
            <a:spLocks noGrp="1"/>
          </p:cNvSpPr>
          <p:nvPr>
            <p:ph type="subTitle" idx="4"/>
          </p:nvPr>
        </p:nvSpPr>
        <p:spPr>
          <a:xfrm>
            <a:off x="6174600" y="266550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471" name="Shape 471"/>
          <p:cNvSpPr txBox="1">
            <a:spLocks noGrp="1"/>
          </p:cNvSpPr>
          <p:nvPr>
            <p:ph type="subTitle" idx="5"/>
          </p:nvPr>
        </p:nvSpPr>
        <p:spPr>
          <a:xfrm>
            <a:off x="1102200" y="3100500"/>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472" name="Shape 472"/>
          <p:cNvSpPr txBox="1">
            <a:spLocks noGrp="1"/>
          </p:cNvSpPr>
          <p:nvPr>
            <p:ph type="subTitle" idx="6"/>
          </p:nvPr>
        </p:nvSpPr>
        <p:spPr>
          <a:xfrm>
            <a:off x="1102200" y="348842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473" name="Shape 473"/>
          <p:cNvSpPr txBox="1">
            <a:spLocks noGrp="1"/>
          </p:cNvSpPr>
          <p:nvPr>
            <p:ph type="subTitle" idx="7"/>
          </p:nvPr>
        </p:nvSpPr>
        <p:spPr>
          <a:xfrm>
            <a:off x="6174600" y="3100500"/>
            <a:ext cx="5005200" cy="328500"/>
          </a:xfrm>
          <a:prstGeom prst="rect">
            <a:avLst/>
          </a:prstGeom>
        </p:spPr>
        <p:txBody>
          <a:bodyPr wrap="square" lIns="121900" tIns="121900" rIns="121900" bIns="121900"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474" name="Shape 474"/>
          <p:cNvSpPr txBox="1">
            <a:spLocks noGrp="1"/>
          </p:cNvSpPr>
          <p:nvPr>
            <p:ph type="subTitle" idx="8"/>
          </p:nvPr>
        </p:nvSpPr>
        <p:spPr>
          <a:xfrm>
            <a:off x="6174600" y="348842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475" name="Shape 475"/>
          <p:cNvSpPr txBox="1">
            <a:spLocks noGrp="1"/>
          </p:cNvSpPr>
          <p:nvPr>
            <p:ph type="subTitle" idx="9"/>
          </p:nvPr>
        </p:nvSpPr>
        <p:spPr>
          <a:xfrm>
            <a:off x="1102200" y="392342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476" name="Shape 476"/>
          <p:cNvSpPr txBox="1">
            <a:spLocks noGrp="1"/>
          </p:cNvSpPr>
          <p:nvPr>
            <p:ph type="subTitle" idx="13"/>
          </p:nvPr>
        </p:nvSpPr>
        <p:spPr>
          <a:xfrm>
            <a:off x="1102200" y="431135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477" name="Shape 477"/>
          <p:cNvSpPr txBox="1">
            <a:spLocks noGrp="1"/>
          </p:cNvSpPr>
          <p:nvPr>
            <p:ph type="subTitle" idx="14"/>
          </p:nvPr>
        </p:nvSpPr>
        <p:spPr>
          <a:xfrm>
            <a:off x="6174600" y="392342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478" name="Shape 478"/>
          <p:cNvSpPr txBox="1">
            <a:spLocks noGrp="1"/>
          </p:cNvSpPr>
          <p:nvPr>
            <p:ph type="subTitle" idx="15"/>
          </p:nvPr>
        </p:nvSpPr>
        <p:spPr>
          <a:xfrm>
            <a:off x="6174600" y="431135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479" name="Shape 479"/>
          <p:cNvSpPr txBox="1">
            <a:spLocks noGrp="1"/>
          </p:cNvSpPr>
          <p:nvPr>
            <p:ph type="subTitle" idx="16"/>
          </p:nvPr>
        </p:nvSpPr>
        <p:spPr>
          <a:xfrm>
            <a:off x="1102200" y="4746350"/>
            <a:ext cx="5005200" cy="328500"/>
          </a:xfrm>
          <a:prstGeom prst="rect">
            <a:avLst/>
          </a:prstGeom>
        </p:spPr>
        <p:txBody>
          <a:bodyPr wrap="square" lIns="121900" tIns="121900" rIns="121900" bIns="121900"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480" name="Shape 480"/>
          <p:cNvSpPr txBox="1">
            <a:spLocks noGrp="1"/>
          </p:cNvSpPr>
          <p:nvPr>
            <p:ph type="subTitle" idx="17"/>
          </p:nvPr>
        </p:nvSpPr>
        <p:spPr>
          <a:xfrm>
            <a:off x="1102200" y="513427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481" name="Shape 481"/>
          <p:cNvSpPr txBox="1">
            <a:spLocks noGrp="1"/>
          </p:cNvSpPr>
          <p:nvPr>
            <p:ph type="subTitle" idx="18"/>
          </p:nvPr>
        </p:nvSpPr>
        <p:spPr>
          <a:xfrm>
            <a:off x="6174600" y="4746350"/>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482" name="Shape 482"/>
          <p:cNvSpPr txBox="1">
            <a:spLocks noGrp="1"/>
          </p:cNvSpPr>
          <p:nvPr>
            <p:ph type="subTitle" idx="19"/>
          </p:nvPr>
        </p:nvSpPr>
        <p:spPr>
          <a:xfrm>
            <a:off x="6174600" y="513427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483" name="Shape 483"/>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84" name="Shape 484"/>
          <p:cNvSpPr txBox="1">
            <a:spLocks noGrp="1"/>
          </p:cNvSpPr>
          <p:nvPr>
            <p:ph type="subTitle" idx="20"/>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1102200" y="2273179"/>
            <a:ext cx="9987600" cy="1417500"/>
          </a:xfrm>
          <a:prstGeom prst="rect">
            <a:avLst/>
          </a:prstGeom>
        </p:spPr>
        <p:txBody>
          <a:bodyPr wrap="square" lIns="121900" tIns="121900" rIns="121900" bIns="121900"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487" name="Shape 487"/>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ext only">
    <p:spTree>
      <p:nvGrpSpPr>
        <p:cNvPr id="1" name="Shape 488"/>
        <p:cNvGrpSpPr/>
        <p:nvPr/>
      </p:nvGrpSpPr>
      <p:grpSpPr>
        <a:xfrm>
          <a:off x="0" y="0"/>
          <a:ext cx="0" cy="0"/>
          <a:chOff x="0" y="0"/>
          <a:chExt cx="0" cy="0"/>
        </a:xfrm>
      </p:grpSpPr>
      <p:sp>
        <p:nvSpPr>
          <p:cNvPr id="489" name="Shape 48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400"/>
              <a:t>‹#›</a:t>
            </a:fld>
            <a:endParaRPr lang="en-US" sz="1400"/>
          </a:p>
        </p:txBody>
      </p:sp>
      <p:sp>
        <p:nvSpPr>
          <p:cNvPr id="490" name="Shape 490"/>
          <p:cNvSpPr txBox="1">
            <a:spLocks noGrp="1"/>
          </p:cNvSpPr>
          <p:nvPr>
            <p:ph type="body" idx="1"/>
          </p:nvPr>
        </p:nvSpPr>
        <p:spPr>
          <a:xfrm>
            <a:off x="1102267" y="2167900"/>
            <a:ext cx="9987600" cy="3526500"/>
          </a:xfrm>
          <a:prstGeom prst="rect">
            <a:avLst/>
          </a:prstGeom>
        </p:spPr>
        <p:txBody>
          <a:bodyPr wrap="square" lIns="121900" tIns="121900" rIns="121900" bIns="121900"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491" name="Shape 491"/>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92" name="Shape 492"/>
          <p:cNvSpPr txBox="1">
            <a:spLocks noGrp="1"/>
          </p:cNvSpPr>
          <p:nvPr>
            <p:ph type="subTitle" idx="2"/>
          </p:nvPr>
        </p:nvSpPr>
        <p:spPr>
          <a:xfrm>
            <a:off x="1102200" y="1239700"/>
            <a:ext cx="9987600" cy="8757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493"/>
        <p:cNvGrpSpPr/>
        <p:nvPr/>
      </p:nvGrpSpPr>
      <p:grpSpPr>
        <a:xfrm>
          <a:off x="0" y="0"/>
          <a:ext cx="0" cy="0"/>
          <a:chOff x="0" y="0"/>
          <a:chExt cx="0" cy="0"/>
        </a:xfrm>
      </p:grpSpPr>
      <p:sp>
        <p:nvSpPr>
          <p:cNvPr id="494" name="Shape 49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495" name="Shape 495"/>
          <p:cNvSpPr txBox="1">
            <a:spLocks noGrp="1"/>
          </p:cNvSpPr>
          <p:nvPr>
            <p:ph type="body" idx="1"/>
          </p:nvPr>
        </p:nvSpPr>
        <p:spPr>
          <a:xfrm>
            <a:off x="1102267" y="2167900"/>
            <a:ext cx="4779900" cy="3526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6" name="Shape 49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97" name="Shape 497"/>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9" name="Shape 59"/>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498"/>
        <p:cNvGrpSpPr/>
        <p:nvPr/>
      </p:nvGrpSpPr>
      <p:grpSpPr>
        <a:xfrm>
          <a:off x="0" y="0"/>
          <a:ext cx="0" cy="0"/>
          <a:chOff x="0" y="0"/>
          <a:chExt cx="0" cy="0"/>
        </a:xfrm>
      </p:grpSpPr>
      <p:sp>
        <p:nvSpPr>
          <p:cNvPr id="499" name="Shape 49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00" name="Shape 500"/>
          <p:cNvSpPr txBox="1">
            <a:spLocks noGrp="1"/>
          </p:cNvSpPr>
          <p:nvPr>
            <p:ph type="body" idx="1"/>
          </p:nvPr>
        </p:nvSpPr>
        <p:spPr>
          <a:xfrm>
            <a:off x="6309800" y="2167900"/>
            <a:ext cx="4779900" cy="3526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01" name="Shape 501"/>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02" name="Shape 502"/>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503"/>
        <p:cNvGrpSpPr/>
        <p:nvPr/>
      </p:nvGrpSpPr>
      <p:grpSpPr>
        <a:xfrm>
          <a:off x="0" y="0"/>
          <a:ext cx="0" cy="0"/>
          <a:chOff x="0" y="0"/>
          <a:chExt cx="0" cy="0"/>
        </a:xfrm>
      </p:grpSpPr>
      <p:sp>
        <p:nvSpPr>
          <p:cNvPr id="504" name="Shape 50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05" name="Shape 505"/>
          <p:cNvSpPr txBox="1">
            <a:spLocks noGrp="1"/>
          </p:cNvSpPr>
          <p:nvPr>
            <p:ph type="subTitle" idx="1"/>
          </p:nvPr>
        </p:nvSpPr>
        <p:spPr>
          <a:xfrm>
            <a:off x="6624633" y="3670871"/>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06" name="Shape 506"/>
          <p:cNvSpPr txBox="1">
            <a:spLocks noGrp="1"/>
          </p:cNvSpPr>
          <p:nvPr>
            <p:ph type="body" idx="2"/>
          </p:nvPr>
        </p:nvSpPr>
        <p:spPr>
          <a:xfrm>
            <a:off x="6624467" y="4184771"/>
            <a:ext cx="4465200" cy="1788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07" name="Shape 507"/>
          <p:cNvSpPr txBox="1">
            <a:spLocks noGrp="1"/>
          </p:cNvSpPr>
          <p:nvPr>
            <p:ph type="subTitle" idx="3"/>
          </p:nvPr>
        </p:nvSpPr>
        <p:spPr>
          <a:xfrm>
            <a:off x="1102200" y="3670871"/>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08" name="Shape 508"/>
          <p:cNvSpPr txBox="1">
            <a:spLocks noGrp="1"/>
          </p:cNvSpPr>
          <p:nvPr>
            <p:ph type="body" idx="4"/>
          </p:nvPr>
        </p:nvSpPr>
        <p:spPr>
          <a:xfrm>
            <a:off x="1102033" y="4184771"/>
            <a:ext cx="4465200" cy="1788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09" name="Shape 509"/>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10" name="Shape 510"/>
          <p:cNvSpPr txBox="1">
            <a:spLocks noGrp="1"/>
          </p:cNvSpPr>
          <p:nvPr>
            <p:ph type="subTitle" idx="5"/>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511"/>
        <p:cNvGrpSpPr/>
        <p:nvPr/>
      </p:nvGrpSpPr>
      <p:grpSpPr>
        <a:xfrm>
          <a:off x="0" y="0"/>
          <a:ext cx="0" cy="0"/>
          <a:chOff x="0" y="0"/>
          <a:chExt cx="0" cy="0"/>
        </a:xfrm>
      </p:grpSpPr>
      <p:sp>
        <p:nvSpPr>
          <p:cNvPr id="512" name="Shape 512"/>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13" name="Shape 513"/>
          <p:cNvSpPr txBox="1">
            <a:spLocks noGrp="1"/>
          </p:cNvSpPr>
          <p:nvPr>
            <p:ph type="subTitle" idx="1"/>
          </p:nvPr>
        </p:nvSpPr>
        <p:spPr>
          <a:xfrm>
            <a:off x="6624633" y="2490196"/>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14" name="Shape 514"/>
          <p:cNvSpPr txBox="1">
            <a:spLocks noGrp="1"/>
          </p:cNvSpPr>
          <p:nvPr>
            <p:ph type="body" idx="2"/>
          </p:nvPr>
        </p:nvSpPr>
        <p:spPr>
          <a:xfrm>
            <a:off x="6624467" y="3156502"/>
            <a:ext cx="4465200" cy="27660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15" name="Shape 515"/>
          <p:cNvSpPr txBox="1">
            <a:spLocks noGrp="1"/>
          </p:cNvSpPr>
          <p:nvPr>
            <p:ph type="subTitle" idx="3"/>
          </p:nvPr>
        </p:nvSpPr>
        <p:spPr>
          <a:xfrm>
            <a:off x="1102200" y="2490196"/>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16" name="Shape 516"/>
          <p:cNvSpPr txBox="1">
            <a:spLocks noGrp="1"/>
          </p:cNvSpPr>
          <p:nvPr>
            <p:ph type="body" idx="4"/>
          </p:nvPr>
        </p:nvSpPr>
        <p:spPr>
          <a:xfrm>
            <a:off x="1102033" y="3156502"/>
            <a:ext cx="4465200" cy="27660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17" name="Shape 51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18" name="Shape 518"/>
          <p:cNvSpPr txBox="1">
            <a:spLocks noGrp="1"/>
          </p:cNvSpPr>
          <p:nvPr>
            <p:ph type="subTitle" idx="5"/>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519"/>
        <p:cNvGrpSpPr/>
        <p:nvPr/>
      </p:nvGrpSpPr>
      <p:grpSpPr>
        <a:xfrm>
          <a:off x="0" y="0"/>
          <a:ext cx="0" cy="0"/>
          <a:chOff x="0" y="0"/>
          <a:chExt cx="0" cy="0"/>
        </a:xfrm>
      </p:grpSpPr>
      <p:sp>
        <p:nvSpPr>
          <p:cNvPr id="520" name="Shape 52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21" name="Shape 521"/>
          <p:cNvSpPr txBox="1">
            <a:spLocks noGrp="1"/>
          </p:cNvSpPr>
          <p:nvPr>
            <p:ph type="subTitle" idx="1"/>
          </p:nvPr>
        </p:nvSpPr>
        <p:spPr>
          <a:xfrm>
            <a:off x="1102200"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22" name="Shape 522"/>
          <p:cNvSpPr txBox="1">
            <a:spLocks noGrp="1"/>
          </p:cNvSpPr>
          <p:nvPr>
            <p:ph type="body" idx="2"/>
          </p:nvPr>
        </p:nvSpPr>
        <p:spPr>
          <a:xfrm>
            <a:off x="1102200"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23" name="Shape 523"/>
          <p:cNvSpPr txBox="1">
            <a:spLocks noGrp="1"/>
          </p:cNvSpPr>
          <p:nvPr>
            <p:ph type="subTitle" idx="3"/>
          </p:nvPr>
        </p:nvSpPr>
        <p:spPr>
          <a:xfrm>
            <a:off x="4623517"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24" name="Shape 524"/>
          <p:cNvSpPr txBox="1">
            <a:spLocks noGrp="1"/>
          </p:cNvSpPr>
          <p:nvPr>
            <p:ph type="body" idx="4"/>
          </p:nvPr>
        </p:nvSpPr>
        <p:spPr>
          <a:xfrm>
            <a:off x="4623517"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25" name="Shape 525"/>
          <p:cNvSpPr txBox="1">
            <a:spLocks noGrp="1"/>
          </p:cNvSpPr>
          <p:nvPr>
            <p:ph type="subTitle" idx="5"/>
          </p:nvPr>
        </p:nvSpPr>
        <p:spPr>
          <a:xfrm>
            <a:off x="8144983"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26" name="Shape 526"/>
          <p:cNvSpPr txBox="1">
            <a:spLocks noGrp="1"/>
          </p:cNvSpPr>
          <p:nvPr>
            <p:ph type="body" idx="6"/>
          </p:nvPr>
        </p:nvSpPr>
        <p:spPr>
          <a:xfrm>
            <a:off x="8144983"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27" name="Shape 52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28" name="Shape 528"/>
          <p:cNvSpPr txBox="1">
            <a:spLocks noGrp="1"/>
          </p:cNvSpPr>
          <p:nvPr>
            <p:ph type="subTitle" idx="7"/>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529"/>
        <p:cNvGrpSpPr/>
        <p:nvPr/>
      </p:nvGrpSpPr>
      <p:grpSpPr>
        <a:xfrm>
          <a:off x="0" y="0"/>
          <a:ext cx="0" cy="0"/>
          <a:chOff x="0" y="0"/>
          <a:chExt cx="0" cy="0"/>
        </a:xfrm>
      </p:grpSpPr>
      <p:sp>
        <p:nvSpPr>
          <p:cNvPr id="530" name="Shape 53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31" name="Shape 531"/>
          <p:cNvSpPr txBox="1">
            <a:spLocks noGrp="1"/>
          </p:cNvSpPr>
          <p:nvPr>
            <p:ph type="subTitle" idx="1"/>
          </p:nvPr>
        </p:nvSpPr>
        <p:spPr>
          <a:xfrm>
            <a:off x="1102200"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32" name="Shape 532"/>
          <p:cNvSpPr txBox="1">
            <a:spLocks noGrp="1"/>
          </p:cNvSpPr>
          <p:nvPr>
            <p:ph type="body" idx="2"/>
          </p:nvPr>
        </p:nvSpPr>
        <p:spPr>
          <a:xfrm>
            <a:off x="1102200"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33" name="Shape 533"/>
          <p:cNvSpPr txBox="1">
            <a:spLocks noGrp="1"/>
          </p:cNvSpPr>
          <p:nvPr>
            <p:ph type="subTitle" idx="3"/>
          </p:nvPr>
        </p:nvSpPr>
        <p:spPr>
          <a:xfrm>
            <a:off x="4623517"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34" name="Shape 534"/>
          <p:cNvSpPr txBox="1">
            <a:spLocks noGrp="1"/>
          </p:cNvSpPr>
          <p:nvPr>
            <p:ph type="body" idx="4"/>
          </p:nvPr>
        </p:nvSpPr>
        <p:spPr>
          <a:xfrm>
            <a:off x="4623517"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35" name="Shape 535"/>
          <p:cNvSpPr txBox="1">
            <a:spLocks noGrp="1"/>
          </p:cNvSpPr>
          <p:nvPr>
            <p:ph type="subTitle" idx="5"/>
          </p:nvPr>
        </p:nvSpPr>
        <p:spPr>
          <a:xfrm>
            <a:off x="8144983"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536" name="Shape 536"/>
          <p:cNvSpPr txBox="1">
            <a:spLocks noGrp="1"/>
          </p:cNvSpPr>
          <p:nvPr>
            <p:ph type="body" idx="6"/>
          </p:nvPr>
        </p:nvSpPr>
        <p:spPr>
          <a:xfrm>
            <a:off x="8144983"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537" name="Shape 53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38" name="Shape 538"/>
          <p:cNvSpPr txBox="1">
            <a:spLocks noGrp="1"/>
          </p:cNvSpPr>
          <p:nvPr>
            <p:ph type="subTitle" idx="7"/>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539"/>
        <p:cNvGrpSpPr/>
        <p:nvPr/>
      </p:nvGrpSpPr>
      <p:grpSpPr>
        <a:xfrm>
          <a:off x="0" y="0"/>
          <a:ext cx="0" cy="0"/>
          <a:chOff x="0" y="0"/>
          <a:chExt cx="0" cy="0"/>
        </a:xfrm>
      </p:grpSpPr>
      <p:sp>
        <p:nvSpPr>
          <p:cNvPr id="540" name="Shape 54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41" name="Shape 541"/>
          <p:cNvSpPr txBox="1">
            <a:spLocks noGrp="1"/>
          </p:cNvSpPr>
          <p:nvPr>
            <p:ph type="body" idx="1"/>
          </p:nvPr>
        </p:nvSpPr>
        <p:spPr>
          <a:xfrm>
            <a:off x="1102200" y="2072425"/>
            <a:ext cx="9987600" cy="524700"/>
          </a:xfrm>
          <a:prstGeom prst="rect">
            <a:avLst/>
          </a:prstGeom>
        </p:spPr>
        <p:txBody>
          <a:bodyPr wrap="square" lIns="121900" tIns="121900" rIns="121900" bIns="121900" anchor="b"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542" name="Shape 54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43" name="Shape 543"/>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544"/>
        <p:cNvGrpSpPr/>
        <p:nvPr/>
      </p:nvGrpSpPr>
      <p:grpSpPr>
        <a:xfrm>
          <a:off x="0" y="0"/>
          <a:ext cx="0" cy="0"/>
          <a:chOff x="0" y="0"/>
          <a:chExt cx="0" cy="0"/>
        </a:xfrm>
      </p:grpSpPr>
      <p:sp>
        <p:nvSpPr>
          <p:cNvPr id="545" name="Shape 54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46" name="Shape 546"/>
          <p:cNvSpPr txBox="1">
            <a:spLocks noGrp="1"/>
          </p:cNvSpPr>
          <p:nvPr>
            <p:ph type="body" idx="1"/>
          </p:nvPr>
        </p:nvSpPr>
        <p:spPr>
          <a:xfrm>
            <a:off x="1102200" y="5212665"/>
            <a:ext cx="9987600" cy="524700"/>
          </a:xfrm>
          <a:prstGeom prst="rect">
            <a:avLst/>
          </a:prstGeom>
        </p:spPr>
        <p:txBody>
          <a:bodyPr wrap="square" lIns="121900" tIns="121900" rIns="121900" bIns="121900" anchor="t"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547" name="Shape 54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48" name="Shape 548"/>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549"/>
        <p:cNvGrpSpPr/>
        <p:nvPr/>
      </p:nvGrpSpPr>
      <p:grpSpPr>
        <a:xfrm>
          <a:off x="0" y="0"/>
          <a:ext cx="0" cy="0"/>
          <a:chOff x="0" y="0"/>
          <a:chExt cx="0" cy="0"/>
        </a:xfrm>
      </p:grpSpPr>
      <p:sp>
        <p:nvSpPr>
          <p:cNvPr id="550" name="Shape 55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51" name="Shape 551"/>
          <p:cNvSpPr txBox="1">
            <a:spLocks noGrp="1"/>
          </p:cNvSpPr>
          <p:nvPr>
            <p:ph type="body" idx="1"/>
          </p:nvPr>
        </p:nvSpPr>
        <p:spPr>
          <a:xfrm>
            <a:off x="1102200" y="2016075"/>
            <a:ext cx="9987600" cy="1172400"/>
          </a:xfrm>
          <a:prstGeom prst="rect">
            <a:avLst/>
          </a:prstGeom>
        </p:spPr>
        <p:txBody>
          <a:bodyPr wrap="square" lIns="121900" tIns="121900" rIns="121900" bIns="121900" anchor="b"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552" name="Shape 55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53" name="Shape 553"/>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554"/>
        <p:cNvGrpSpPr/>
        <p:nvPr/>
      </p:nvGrpSpPr>
      <p:grpSpPr>
        <a:xfrm>
          <a:off x="0" y="0"/>
          <a:ext cx="0" cy="0"/>
          <a:chOff x="0" y="0"/>
          <a:chExt cx="0" cy="0"/>
        </a:xfrm>
      </p:grpSpPr>
      <p:sp>
        <p:nvSpPr>
          <p:cNvPr id="555" name="Shape 55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56" name="Shape 556"/>
          <p:cNvSpPr txBox="1">
            <a:spLocks noGrp="1"/>
          </p:cNvSpPr>
          <p:nvPr>
            <p:ph type="body" idx="1"/>
          </p:nvPr>
        </p:nvSpPr>
        <p:spPr>
          <a:xfrm>
            <a:off x="1102200" y="4984083"/>
            <a:ext cx="9987600" cy="954300"/>
          </a:xfrm>
          <a:prstGeom prst="rect">
            <a:avLst/>
          </a:prstGeom>
        </p:spPr>
        <p:txBody>
          <a:bodyPr wrap="square" lIns="121900" tIns="121900" rIns="121900" bIns="121900" anchor="t"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557" name="Shape 55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58" name="Shape 558"/>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559"/>
        <p:cNvGrpSpPr/>
        <p:nvPr/>
      </p:nvGrpSpPr>
      <p:grpSpPr>
        <a:xfrm>
          <a:off x="0" y="0"/>
          <a:ext cx="0" cy="0"/>
          <a:chOff x="0" y="0"/>
          <a:chExt cx="0" cy="0"/>
        </a:xfrm>
      </p:grpSpPr>
      <p:sp>
        <p:nvSpPr>
          <p:cNvPr id="560" name="Shape 56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61" name="Shape 561"/>
          <p:cNvSpPr txBox="1">
            <a:spLocks noGrp="1"/>
          </p:cNvSpPr>
          <p:nvPr>
            <p:ph type="body" idx="1"/>
          </p:nvPr>
        </p:nvSpPr>
        <p:spPr>
          <a:xfrm>
            <a:off x="1102267" y="2167900"/>
            <a:ext cx="4779900" cy="33741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62" name="Shape 56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63" name="Shape 563"/>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7085012" y="685800"/>
            <a:ext cx="3657600" cy="1371600"/>
          </a:xfrm>
          <a:prstGeom prst="rect">
            <a:avLst/>
          </a:prstGeom>
          <a:noFill/>
          <a:ln>
            <a:noFill/>
          </a:ln>
        </p:spPr>
        <p:txBody>
          <a:bodyPr wrap="square" lIns="91425" tIns="91425" rIns="91425" bIns="91425" anchor="b" anchorCtr="0"/>
          <a:lstStyle>
            <a:lvl1pPr marL="0" marR="0" lvl="0" indent="0" algn="l" rtl="0">
              <a:spcBef>
                <a:spcPts val="0"/>
              </a:spcBef>
              <a:buClr>
                <a:schemeClr val="lt1"/>
              </a:buClr>
              <a:buSzPct val="100000"/>
              <a:buFont typeface="Century Gothic"/>
              <a:buNone/>
              <a:defRPr sz="24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62" name="Shape 62"/>
          <p:cNvSpPr txBox="1">
            <a:spLocks noGrp="1"/>
          </p:cNvSpPr>
          <p:nvPr>
            <p:ph type="body" idx="1"/>
          </p:nvPr>
        </p:nvSpPr>
        <p:spPr>
          <a:xfrm>
            <a:off x="684212" y="685800"/>
            <a:ext cx="5943600" cy="5308500"/>
          </a:xfrm>
          <a:prstGeom prst="rect">
            <a:avLst/>
          </a:prstGeom>
          <a:noFill/>
          <a:ln>
            <a:noFill/>
          </a:ln>
        </p:spPr>
        <p:txBody>
          <a:bodyPr wrap="square" lIns="91425" tIns="91425" rIns="91425" bIns="91425" anchor="ctr" anchorCtr="0"/>
          <a:lstStyle>
            <a:lvl1pPr marL="285750" marR="0" lvl="0" indent="-184150" algn="l" rtl="0">
              <a:spcBef>
                <a:spcPts val="400"/>
              </a:spcBef>
              <a:spcAft>
                <a:spcPts val="600"/>
              </a:spcAft>
              <a:buClr>
                <a:schemeClr val="lt1"/>
              </a:buClr>
              <a:buSzPct val="800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63" name="Shape 63"/>
          <p:cNvSpPr txBox="1">
            <a:spLocks noGrp="1"/>
          </p:cNvSpPr>
          <p:nvPr>
            <p:ph type="body" idx="2"/>
          </p:nvPr>
        </p:nvSpPr>
        <p:spPr>
          <a:xfrm>
            <a:off x="7085012" y="2209799"/>
            <a:ext cx="3657600" cy="2091300"/>
          </a:xfrm>
          <a:prstGeom prst="rect">
            <a:avLst/>
          </a:prstGeom>
          <a:noFill/>
          <a:ln>
            <a:noFill/>
          </a:ln>
        </p:spPr>
        <p:txBody>
          <a:bodyPr wrap="square" lIns="91425" tIns="91425" rIns="91425" bIns="91425" anchor="t" anchorCtr="0"/>
          <a:lstStyle>
            <a:lvl1pPr marL="0" marR="0" lvl="0"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1pPr>
            <a:lvl2pPr marL="457200" marR="0" lvl="1" indent="0" algn="l" rtl="0">
              <a:spcBef>
                <a:spcPts val="240"/>
              </a:spcBef>
              <a:spcAft>
                <a:spcPts val="600"/>
              </a:spcAft>
              <a:buClr>
                <a:schemeClr val="lt1"/>
              </a:buClr>
              <a:buSzPct val="80000"/>
              <a:buFont typeface="Noto Sans Symbols"/>
              <a:buNone/>
              <a:defRPr sz="1200" b="0" i="0" u="none" strike="noStrike" cap="none">
                <a:solidFill>
                  <a:srgbClr val="0F486F"/>
                </a:solidFill>
                <a:latin typeface="Century Gothic"/>
                <a:ea typeface="Century Gothic"/>
                <a:cs typeface="Century Gothic"/>
                <a:sym typeface="Century Gothic"/>
              </a:defRPr>
            </a:lvl2pPr>
            <a:lvl3pPr marL="914400" marR="0" lvl="2" indent="0" algn="l" rtl="0">
              <a:spcBef>
                <a:spcPts val="200"/>
              </a:spcBef>
              <a:spcAft>
                <a:spcPts val="600"/>
              </a:spcAft>
              <a:buClr>
                <a:schemeClr val="lt1"/>
              </a:buClr>
              <a:buSzPct val="80000"/>
              <a:buFont typeface="Noto Sans Symbols"/>
              <a:buNone/>
              <a:defRPr sz="1000" b="0" i="0" u="none" strike="noStrike" cap="none">
                <a:solidFill>
                  <a:srgbClr val="0F486F"/>
                </a:solidFill>
                <a:latin typeface="Century Gothic"/>
                <a:ea typeface="Century Gothic"/>
                <a:cs typeface="Century Gothic"/>
                <a:sym typeface="Century Gothic"/>
              </a:defRPr>
            </a:lvl3pPr>
            <a:lvl4pPr marL="1371600" marR="0" lvl="3"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4pPr>
            <a:lvl5pPr marL="1828800" marR="0" lvl="4"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5pPr>
            <a:lvl6pPr marL="2286000" marR="0" lvl="5"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6pPr>
            <a:lvl7pPr marL="2743200" marR="0" lvl="6"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7pPr>
            <a:lvl8pPr marL="3200400" marR="0" lvl="7"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8pPr>
            <a:lvl9pPr marL="3657600" marR="0" lvl="8"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9pPr>
          </a:lstStyle>
          <a:p>
            <a:endParaRPr/>
          </a:p>
        </p:txBody>
      </p:sp>
      <p:sp>
        <p:nvSpPr>
          <p:cNvPr id="64" name="Shape 64"/>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5" name="Shape 65"/>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6" name="Shape 66"/>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564"/>
        <p:cNvGrpSpPr/>
        <p:nvPr/>
      </p:nvGrpSpPr>
      <p:grpSpPr>
        <a:xfrm>
          <a:off x="0" y="0"/>
          <a:ext cx="0" cy="0"/>
          <a:chOff x="0" y="0"/>
          <a:chExt cx="0" cy="0"/>
        </a:xfrm>
      </p:grpSpPr>
      <p:sp>
        <p:nvSpPr>
          <p:cNvPr id="565" name="Shape 56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66" name="Shape 566"/>
          <p:cNvSpPr txBox="1">
            <a:spLocks noGrp="1"/>
          </p:cNvSpPr>
          <p:nvPr>
            <p:ph type="body" idx="1"/>
          </p:nvPr>
        </p:nvSpPr>
        <p:spPr>
          <a:xfrm>
            <a:off x="6309800" y="2167900"/>
            <a:ext cx="4779900" cy="3382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67" name="Shape 56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68" name="Shape 568"/>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569"/>
        <p:cNvGrpSpPr/>
        <p:nvPr/>
      </p:nvGrpSpPr>
      <p:grpSpPr>
        <a:xfrm>
          <a:off x="0" y="0"/>
          <a:ext cx="0" cy="0"/>
          <a:chOff x="0" y="0"/>
          <a:chExt cx="0" cy="0"/>
        </a:xfrm>
      </p:grpSpPr>
      <p:sp>
        <p:nvSpPr>
          <p:cNvPr id="570" name="Shape 57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71" name="Shape 571"/>
          <p:cNvSpPr txBox="1">
            <a:spLocks noGrp="1"/>
          </p:cNvSpPr>
          <p:nvPr>
            <p:ph type="body" idx="1"/>
          </p:nvPr>
        </p:nvSpPr>
        <p:spPr>
          <a:xfrm>
            <a:off x="6579633" y="2731900"/>
            <a:ext cx="4509900" cy="2607300"/>
          </a:xfrm>
          <a:prstGeom prst="rect">
            <a:avLst/>
          </a:prstGeom>
        </p:spPr>
        <p:txBody>
          <a:bodyPr wrap="square" lIns="121900" tIns="121900" rIns="121900" bIns="121900"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572" name="Shape 572"/>
          <p:cNvSpPr txBox="1">
            <a:spLocks noGrp="1"/>
          </p:cNvSpPr>
          <p:nvPr>
            <p:ph type="subTitle" idx="2"/>
          </p:nvPr>
        </p:nvSpPr>
        <p:spPr>
          <a:xfrm>
            <a:off x="6591100" y="2446000"/>
            <a:ext cx="4509900" cy="438300"/>
          </a:xfrm>
          <a:prstGeom prst="rect">
            <a:avLst/>
          </a:prstGeom>
        </p:spPr>
        <p:txBody>
          <a:bodyPr wrap="square" lIns="121900" tIns="121900" rIns="121900" bIns="121900"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573" name="Shape 573"/>
          <p:cNvSpPr txBox="1">
            <a:spLocks noGrp="1"/>
          </p:cNvSpPr>
          <p:nvPr>
            <p:ph type="subTitle" idx="3"/>
          </p:nvPr>
        </p:nvSpPr>
        <p:spPr>
          <a:xfrm>
            <a:off x="1102200" y="3500419"/>
            <a:ext cx="4150500" cy="1771500"/>
          </a:xfrm>
          <a:prstGeom prst="rect">
            <a:avLst/>
          </a:prstGeom>
        </p:spPr>
        <p:txBody>
          <a:bodyPr wrap="square" lIns="121900" tIns="121900" rIns="121900" bIns="121900"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574" name="Shape 574"/>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75" name="Shape 575"/>
          <p:cNvSpPr txBox="1">
            <a:spLocks noGrp="1"/>
          </p:cNvSpPr>
          <p:nvPr>
            <p:ph type="subTitle" idx="4"/>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hree step">
    <p:bg>
      <p:bgPr>
        <a:blipFill>
          <a:blip r:embed="rId2">
            <a:alphaModFix/>
          </a:blip>
          <a:stretch>
            <a:fillRect/>
          </a:stretch>
        </a:blipFill>
        <a:effectLst/>
      </p:bgPr>
    </p:bg>
    <p:spTree>
      <p:nvGrpSpPr>
        <p:cNvPr id="1" name="Shape 576"/>
        <p:cNvGrpSpPr/>
        <p:nvPr/>
      </p:nvGrpSpPr>
      <p:grpSpPr>
        <a:xfrm>
          <a:off x="0" y="0"/>
          <a:ext cx="0" cy="0"/>
          <a:chOff x="0" y="0"/>
          <a:chExt cx="0" cy="0"/>
        </a:xfrm>
      </p:grpSpPr>
      <p:sp>
        <p:nvSpPr>
          <p:cNvPr id="577" name="Shape 577"/>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578" name="Shape 578"/>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79" name="Shape 579"/>
          <p:cNvSpPr txBox="1">
            <a:spLocks noGrp="1"/>
          </p:cNvSpPr>
          <p:nvPr>
            <p:ph type="subTitle" idx="1"/>
          </p:nvPr>
        </p:nvSpPr>
        <p:spPr>
          <a:xfrm>
            <a:off x="1102200" y="1239700"/>
            <a:ext cx="1007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
        <p:nvSpPr>
          <p:cNvPr id="580" name="Shape 580"/>
          <p:cNvSpPr txBox="1">
            <a:spLocks noGrp="1"/>
          </p:cNvSpPr>
          <p:nvPr>
            <p:ph type="subTitle" idx="2"/>
          </p:nvPr>
        </p:nvSpPr>
        <p:spPr>
          <a:xfrm>
            <a:off x="0" y="2305967"/>
            <a:ext cx="36516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581" name="Shape 581"/>
          <p:cNvSpPr txBox="1">
            <a:spLocks noGrp="1"/>
          </p:cNvSpPr>
          <p:nvPr>
            <p:ph type="subTitle" idx="3"/>
          </p:nvPr>
        </p:nvSpPr>
        <p:spPr>
          <a:xfrm>
            <a:off x="4699233" y="2305967"/>
            <a:ext cx="30033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582" name="Shape 582"/>
          <p:cNvSpPr txBox="1">
            <a:spLocks noGrp="1"/>
          </p:cNvSpPr>
          <p:nvPr>
            <p:ph type="subTitle" idx="4"/>
          </p:nvPr>
        </p:nvSpPr>
        <p:spPr>
          <a:xfrm>
            <a:off x="8750067" y="2305967"/>
            <a:ext cx="34419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90"/>
        <p:cNvGrpSpPr/>
        <p:nvPr/>
      </p:nvGrpSpPr>
      <p:grpSpPr>
        <a:xfrm>
          <a:off x="0" y="0"/>
          <a:ext cx="0" cy="0"/>
          <a:chOff x="0" y="0"/>
          <a:chExt cx="0" cy="0"/>
        </a:xfrm>
      </p:grpSpPr>
      <p:sp>
        <p:nvSpPr>
          <p:cNvPr id="591" name="Shape 591"/>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latin typeface="Proxima Nova"/>
                <a:ea typeface="Proxima Nova"/>
                <a:cs typeface="Proxima Nova"/>
                <a:sym typeface="Proxima Nova"/>
              </a:rPr>
              <a:t>‹#›</a:t>
            </a:fld>
            <a:endParaRPr lang="en-US" sz="1900">
              <a:latin typeface="Proxima Nova"/>
              <a:ea typeface="Proxima Nova"/>
              <a:cs typeface="Proxima Nova"/>
              <a:sym typeface="Proxima Nova"/>
            </a:endParaRPr>
          </a:p>
        </p:txBody>
      </p:sp>
      <p:sp>
        <p:nvSpPr>
          <p:cNvPr id="592" name="Shape 592"/>
          <p:cNvSpPr txBox="1">
            <a:spLocks noGrp="1"/>
          </p:cNvSpPr>
          <p:nvPr>
            <p:ph type="subTitle" idx="1"/>
          </p:nvPr>
        </p:nvSpPr>
        <p:spPr>
          <a:xfrm>
            <a:off x="1102200" y="227757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593" name="Shape 593"/>
          <p:cNvSpPr txBox="1">
            <a:spLocks noGrp="1"/>
          </p:cNvSpPr>
          <p:nvPr>
            <p:ph type="subTitle" idx="2"/>
          </p:nvPr>
        </p:nvSpPr>
        <p:spPr>
          <a:xfrm>
            <a:off x="1102200" y="266550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594" name="Shape 594"/>
          <p:cNvSpPr txBox="1">
            <a:spLocks noGrp="1"/>
          </p:cNvSpPr>
          <p:nvPr>
            <p:ph type="subTitle" idx="3"/>
          </p:nvPr>
        </p:nvSpPr>
        <p:spPr>
          <a:xfrm>
            <a:off x="6174600" y="227757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595" name="Shape 595"/>
          <p:cNvSpPr txBox="1">
            <a:spLocks noGrp="1"/>
          </p:cNvSpPr>
          <p:nvPr>
            <p:ph type="subTitle" idx="4"/>
          </p:nvPr>
        </p:nvSpPr>
        <p:spPr>
          <a:xfrm>
            <a:off x="6174600" y="266550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596" name="Shape 596"/>
          <p:cNvSpPr txBox="1">
            <a:spLocks noGrp="1"/>
          </p:cNvSpPr>
          <p:nvPr>
            <p:ph type="subTitle" idx="5"/>
          </p:nvPr>
        </p:nvSpPr>
        <p:spPr>
          <a:xfrm>
            <a:off x="1102200" y="3100500"/>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597" name="Shape 597"/>
          <p:cNvSpPr txBox="1">
            <a:spLocks noGrp="1"/>
          </p:cNvSpPr>
          <p:nvPr>
            <p:ph type="subTitle" idx="6"/>
          </p:nvPr>
        </p:nvSpPr>
        <p:spPr>
          <a:xfrm>
            <a:off x="1102200" y="348842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598" name="Shape 598"/>
          <p:cNvSpPr txBox="1">
            <a:spLocks noGrp="1"/>
          </p:cNvSpPr>
          <p:nvPr>
            <p:ph type="subTitle" idx="7"/>
          </p:nvPr>
        </p:nvSpPr>
        <p:spPr>
          <a:xfrm>
            <a:off x="6174600" y="3100500"/>
            <a:ext cx="5005200" cy="328500"/>
          </a:xfrm>
          <a:prstGeom prst="rect">
            <a:avLst/>
          </a:prstGeom>
        </p:spPr>
        <p:txBody>
          <a:bodyPr wrap="square" lIns="121900" tIns="121900" rIns="121900" bIns="121900"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599" name="Shape 599"/>
          <p:cNvSpPr txBox="1">
            <a:spLocks noGrp="1"/>
          </p:cNvSpPr>
          <p:nvPr>
            <p:ph type="subTitle" idx="8"/>
          </p:nvPr>
        </p:nvSpPr>
        <p:spPr>
          <a:xfrm>
            <a:off x="6174600" y="348842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600" name="Shape 600"/>
          <p:cNvSpPr txBox="1">
            <a:spLocks noGrp="1"/>
          </p:cNvSpPr>
          <p:nvPr>
            <p:ph type="subTitle" idx="9"/>
          </p:nvPr>
        </p:nvSpPr>
        <p:spPr>
          <a:xfrm>
            <a:off x="1102200" y="392342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601" name="Shape 601"/>
          <p:cNvSpPr txBox="1">
            <a:spLocks noGrp="1"/>
          </p:cNvSpPr>
          <p:nvPr>
            <p:ph type="subTitle" idx="13"/>
          </p:nvPr>
        </p:nvSpPr>
        <p:spPr>
          <a:xfrm>
            <a:off x="1102200" y="431135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602" name="Shape 602"/>
          <p:cNvSpPr txBox="1">
            <a:spLocks noGrp="1"/>
          </p:cNvSpPr>
          <p:nvPr>
            <p:ph type="subTitle" idx="14"/>
          </p:nvPr>
        </p:nvSpPr>
        <p:spPr>
          <a:xfrm>
            <a:off x="6174600" y="3923425"/>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603" name="Shape 603"/>
          <p:cNvSpPr txBox="1">
            <a:spLocks noGrp="1"/>
          </p:cNvSpPr>
          <p:nvPr>
            <p:ph type="subTitle" idx="15"/>
          </p:nvPr>
        </p:nvSpPr>
        <p:spPr>
          <a:xfrm>
            <a:off x="6174600" y="4311350"/>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604" name="Shape 604"/>
          <p:cNvSpPr txBox="1">
            <a:spLocks noGrp="1"/>
          </p:cNvSpPr>
          <p:nvPr>
            <p:ph type="subTitle" idx="16"/>
          </p:nvPr>
        </p:nvSpPr>
        <p:spPr>
          <a:xfrm>
            <a:off x="1102200" y="4746350"/>
            <a:ext cx="5005200" cy="328500"/>
          </a:xfrm>
          <a:prstGeom prst="rect">
            <a:avLst/>
          </a:prstGeom>
        </p:spPr>
        <p:txBody>
          <a:bodyPr wrap="square" lIns="121900" tIns="121900" rIns="121900" bIns="121900"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05" name="Shape 605"/>
          <p:cNvSpPr txBox="1">
            <a:spLocks noGrp="1"/>
          </p:cNvSpPr>
          <p:nvPr>
            <p:ph type="subTitle" idx="17"/>
          </p:nvPr>
        </p:nvSpPr>
        <p:spPr>
          <a:xfrm>
            <a:off x="1102200" y="513427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606" name="Shape 606"/>
          <p:cNvSpPr txBox="1">
            <a:spLocks noGrp="1"/>
          </p:cNvSpPr>
          <p:nvPr>
            <p:ph type="subTitle" idx="18"/>
          </p:nvPr>
        </p:nvSpPr>
        <p:spPr>
          <a:xfrm>
            <a:off x="6174600" y="4746350"/>
            <a:ext cx="5005200" cy="328500"/>
          </a:xfrm>
          <a:prstGeom prst="rect">
            <a:avLst/>
          </a:prstGeom>
        </p:spPr>
        <p:txBody>
          <a:bodyPr wrap="square" lIns="121900" tIns="121900" rIns="121900" bIns="121900" anchor="ctr" anchorCtr="0"/>
          <a:lstStyle>
            <a:lvl1pPr lvl="0" rtl="0">
              <a:spcBef>
                <a:spcPts val="0"/>
              </a:spcBef>
              <a:buNone/>
              <a:defRPr sz="2100">
                <a:latin typeface="Proxima Nova"/>
                <a:ea typeface="Proxima Nova"/>
                <a:cs typeface="Proxima Nova"/>
                <a:sym typeface="Proxima Nova"/>
              </a:defRPr>
            </a:lvl1pPr>
            <a:lvl2pPr lvl="1" rtl="0">
              <a:spcBef>
                <a:spcPts val="0"/>
              </a:spcBef>
              <a:buNone/>
              <a:defRPr sz="2100">
                <a:latin typeface="Proxima Nova"/>
                <a:ea typeface="Proxima Nova"/>
                <a:cs typeface="Proxima Nova"/>
                <a:sym typeface="Proxima Nova"/>
              </a:defRPr>
            </a:lvl2pPr>
            <a:lvl3pPr lvl="2" rtl="0">
              <a:spcBef>
                <a:spcPts val="0"/>
              </a:spcBef>
              <a:buNone/>
              <a:defRPr sz="2100">
                <a:latin typeface="Proxima Nova"/>
                <a:ea typeface="Proxima Nova"/>
                <a:cs typeface="Proxima Nova"/>
                <a:sym typeface="Proxima Nova"/>
              </a:defRPr>
            </a:lvl3pPr>
            <a:lvl4pPr lvl="3" rtl="0">
              <a:spcBef>
                <a:spcPts val="0"/>
              </a:spcBef>
              <a:buNone/>
              <a:defRPr sz="2100">
                <a:latin typeface="Proxima Nova"/>
                <a:ea typeface="Proxima Nova"/>
                <a:cs typeface="Proxima Nova"/>
                <a:sym typeface="Proxima Nova"/>
              </a:defRPr>
            </a:lvl4pPr>
            <a:lvl5pPr lvl="4" rtl="0">
              <a:spcBef>
                <a:spcPts val="0"/>
              </a:spcBef>
              <a:buNone/>
              <a:defRPr sz="2100">
                <a:latin typeface="Proxima Nova"/>
                <a:ea typeface="Proxima Nova"/>
                <a:cs typeface="Proxima Nova"/>
                <a:sym typeface="Proxima Nova"/>
              </a:defRPr>
            </a:lvl5pPr>
            <a:lvl6pPr lvl="5" rtl="0">
              <a:spcBef>
                <a:spcPts val="0"/>
              </a:spcBef>
              <a:buNone/>
              <a:defRPr sz="2100">
                <a:latin typeface="Proxima Nova"/>
                <a:ea typeface="Proxima Nova"/>
                <a:cs typeface="Proxima Nova"/>
                <a:sym typeface="Proxima Nova"/>
              </a:defRPr>
            </a:lvl6pPr>
            <a:lvl7pPr lvl="6" rtl="0">
              <a:spcBef>
                <a:spcPts val="0"/>
              </a:spcBef>
              <a:buNone/>
              <a:defRPr sz="2100">
                <a:latin typeface="Proxima Nova"/>
                <a:ea typeface="Proxima Nova"/>
                <a:cs typeface="Proxima Nova"/>
                <a:sym typeface="Proxima Nova"/>
              </a:defRPr>
            </a:lvl7pPr>
            <a:lvl8pPr lvl="7" rtl="0">
              <a:spcBef>
                <a:spcPts val="0"/>
              </a:spcBef>
              <a:buNone/>
              <a:defRPr sz="2100">
                <a:latin typeface="Proxima Nova"/>
                <a:ea typeface="Proxima Nova"/>
                <a:cs typeface="Proxima Nova"/>
                <a:sym typeface="Proxima Nova"/>
              </a:defRPr>
            </a:lvl8pPr>
            <a:lvl9pPr lvl="8" rtl="0">
              <a:spcBef>
                <a:spcPts val="0"/>
              </a:spcBef>
              <a:buNone/>
              <a:defRPr sz="2100">
                <a:latin typeface="Proxima Nova"/>
                <a:ea typeface="Proxima Nova"/>
                <a:cs typeface="Proxima Nova"/>
                <a:sym typeface="Proxima Nova"/>
              </a:defRPr>
            </a:lvl9pPr>
          </a:lstStyle>
          <a:p>
            <a:endParaRPr/>
          </a:p>
        </p:txBody>
      </p:sp>
      <p:sp>
        <p:nvSpPr>
          <p:cNvPr id="607" name="Shape 607"/>
          <p:cNvSpPr txBox="1">
            <a:spLocks noGrp="1"/>
          </p:cNvSpPr>
          <p:nvPr>
            <p:ph type="subTitle" idx="19"/>
          </p:nvPr>
        </p:nvSpPr>
        <p:spPr>
          <a:xfrm>
            <a:off x="6174600" y="5134275"/>
            <a:ext cx="5005200" cy="328500"/>
          </a:xfrm>
          <a:prstGeom prst="rect">
            <a:avLst/>
          </a:prstGeom>
        </p:spPr>
        <p:txBody>
          <a:bodyPr wrap="square" lIns="121900" tIns="121900" rIns="121900" bIns="121900" anchor="b" anchorCtr="0"/>
          <a:lstStyle>
            <a:lvl1pPr lvl="0" rtl="0">
              <a:spcBef>
                <a:spcPts val="0"/>
              </a:spcBef>
              <a:buNone/>
              <a:defRPr sz="1600">
                <a:solidFill>
                  <a:schemeClr val="dk2"/>
                </a:solidFill>
                <a:latin typeface="Proxima Nova"/>
                <a:ea typeface="Proxima Nova"/>
                <a:cs typeface="Proxima Nova"/>
                <a:sym typeface="Proxima Nova"/>
              </a:defRPr>
            </a:lvl1pPr>
            <a:lvl2pPr lvl="1" rtl="0">
              <a:spcBef>
                <a:spcPts val="0"/>
              </a:spcBef>
              <a:buNone/>
              <a:defRPr sz="1600">
                <a:solidFill>
                  <a:schemeClr val="dk2"/>
                </a:solidFill>
                <a:latin typeface="Proxima Nova"/>
                <a:ea typeface="Proxima Nova"/>
                <a:cs typeface="Proxima Nova"/>
                <a:sym typeface="Proxima Nova"/>
              </a:defRPr>
            </a:lvl2pPr>
            <a:lvl3pPr lvl="2" rtl="0">
              <a:spcBef>
                <a:spcPts val="0"/>
              </a:spcBef>
              <a:buNone/>
              <a:defRPr sz="1600">
                <a:solidFill>
                  <a:schemeClr val="dk2"/>
                </a:solidFill>
                <a:latin typeface="Proxima Nova"/>
                <a:ea typeface="Proxima Nova"/>
                <a:cs typeface="Proxima Nova"/>
                <a:sym typeface="Proxima Nova"/>
              </a:defRPr>
            </a:lvl3pPr>
            <a:lvl4pPr lvl="3" rtl="0">
              <a:spcBef>
                <a:spcPts val="0"/>
              </a:spcBef>
              <a:buNone/>
              <a:defRPr sz="1600">
                <a:solidFill>
                  <a:schemeClr val="dk2"/>
                </a:solidFill>
                <a:latin typeface="Proxima Nova"/>
                <a:ea typeface="Proxima Nova"/>
                <a:cs typeface="Proxima Nova"/>
                <a:sym typeface="Proxima Nova"/>
              </a:defRPr>
            </a:lvl4pPr>
            <a:lvl5pPr lvl="4" rtl="0">
              <a:spcBef>
                <a:spcPts val="0"/>
              </a:spcBef>
              <a:buNone/>
              <a:defRPr sz="1600">
                <a:solidFill>
                  <a:schemeClr val="dk2"/>
                </a:solidFill>
                <a:latin typeface="Proxima Nova"/>
                <a:ea typeface="Proxima Nova"/>
                <a:cs typeface="Proxima Nova"/>
                <a:sym typeface="Proxima Nova"/>
              </a:defRPr>
            </a:lvl5pPr>
            <a:lvl6pPr lvl="5" rtl="0">
              <a:spcBef>
                <a:spcPts val="0"/>
              </a:spcBef>
              <a:buNone/>
              <a:defRPr sz="1600">
                <a:solidFill>
                  <a:schemeClr val="dk2"/>
                </a:solidFill>
                <a:latin typeface="Proxima Nova"/>
                <a:ea typeface="Proxima Nova"/>
                <a:cs typeface="Proxima Nova"/>
                <a:sym typeface="Proxima Nova"/>
              </a:defRPr>
            </a:lvl6pPr>
            <a:lvl7pPr lvl="6" rtl="0">
              <a:spcBef>
                <a:spcPts val="0"/>
              </a:spcBef>
              <a:buNone/>
              <a:defRPr sz="1600">
                <a:solidFill>
                  <a:schemeClr val="dk2"/>
                </a:solidFill>
                <a:latin typeface="Proxima Nova"/>
                <a:ea typeface="Proxima Nova"/>
                <a:cs typeface="Proxima Nova"/>
                <a:sym typeface="Proxima Nova"/>
              </a:defRPr>
            </a:lvl7pPr>
            <a:lvl8pPr lvl="7" rtl="0">
              <a:spcBef>
                <a:spcPts val="0"/>
              </a:spcBef>
              <a:buNone/>
              <a:defRPr sz="1600">
                <a:solidFill>
                  <a:schemeClr val="dk2"/>
                </a:solidFill>
                <a:latin typeface="Proxima Nova"/>
                <a:ea typeface="Proxima Nova"/>
                <a:cs typeface="Proxima Nova"/>
                <a:sym typeface="Proxima Nova"/>
              </a:defRPr>
            </a:lvl8pPr>
            <a:lvl9pPr lvl="8" rtl="0">
              <a:spcBef>
                <a:spcPts val="0"/>
              </a:spcBef>
              <a:buNone/>
              <a:defRPr sz="1600">
                <a:solidFill>
                  <a:schemeClr val="dk2"/>
                </a:solidFill>
                <a:latin typeface="Proxima Nova"/>
                <a:ea typeface="Proxima Nova"/>
                <a:cs typeface="Proxima Nova"/>
                <a:sym typeface="Proxima Nova"/>
              </a:defRPr>
            </a:lvl9pPr>
          </a:lstStyle>
          <a:p>
            <a:endParaRPr/>
          </a:p>
        </p:txBody>
      </p:sp>
      <p:sp>
        <p:nvSpPr>
          <p:cNvPr id="608" name="Shape 608"/>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09" name="Shape 609"/>
          <p:cNvSpPr txBox="1">
            <a:spLocks noGrp="1"/>
          </p:cNvSpPr>
          <p:nvPr>
            <p:ph type="subTitle" idx="20"/>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610"/>
        <p:cNvGrpSpPr/>
        <p:nvPr/>
      </p:nvGrpSpPr>
      <p:grpSpPr>
        <a:xfrm>
          <a:off x="0" y="0"/>
          <a:ext cx="0" cy="0"/>
          <a:chOff x="0" y="0"/>
          <a:chExt cx="0" cy="0"/>
        </a:xfrm>
      </p:grpSpPr>
      <p:sp>
        <p:nvSpPr>
          <p:cNvPr id="611" name="Shape 611"/>
          <p:cNvSpPr txBox="1">
            <a:spLocks noGrp="1"/>
          </p:cNvSpPr>
          <p:nvPr>
            <p:ph type="title"/>
          </p:nvPr>
        </p:nvSpPr>
        <p:spPr>
          <a:xfrm>
            <a:off x="1102200" y="2273179"/>
            <a:ext cx="9987600" cy="1417500"/>
          </a:xfrm>
          <a:prstGeom prst="rect">
            <a:avLst/>
          </a:prstGeom>
        </p:spPr>
        <p:txBody>
          <a:bodyPr wrap="square" lIns="121900" tIns="121900" rIns="121900" bIns="121900"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612" name="Shape 612"/>
          <p:cNvSpPr txBox="1">
            <a:spLocks noGrp="1"/>
          </p:cNvSpPr>
          <p:nvPr>
            <p:ph type="sldNum" idx="12"/>
          </p:nvPr>
        </p:nvSpPr>
        <p:spPr>
          <a:xfrm>
            <a:off x="137770" y="62103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ext only">
    <p:spTree>
      <p:nvGrpSpPr>
        <p:cNvPr id="1" name="Shape 613"/>
        <p:cNvGrpSpPr/>
        <p:nvPr/>
      </p:nvGrpSpPr>
      <p:grpSpPr>
        <a:xfrm>
          <a:off x="0" y="0"/>
          <a:ext cx="0" cy="0"/>
          <a:chOff x="0" y="0"/>
          <a:chExt cx="0" cy="0"/>
        </a:xfrm>
      </p:grpSpPr>
      <p:sp>
        <p:nvSpPr>
          <p:cNvPr id="614" name="Shape 614"/>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15" name="Shape 615"/>
          <p:cNvSpPr txBox="1">
            <a:spLocks noGrp="1"/>
          </p:cNvSpPr>
          <p:nvPr>
            <p:ph type="body" idx="1"/>
          </p:nvPr>
        </p:nvSpPr>
        <p:spPr>
          <a:xfrm>
            <a:off x="1102267" y="2167900"/>
            <a:ext cx="9987600" cy="3526500"/>
          </a:xfrm>
          <a:prstGeom prst="rect">
            <a:avLst/>
          </a:prstGeom>
        </p:spPr>
        <p:txBody>
          <a:bodyPr wrap="square" lIns="121900" tIns="121900" rIns="121900" bIns="121900"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616" name="Shape 61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17" name="Shape 617"/>
          <p:cNvSpPr txBox="1">
            <a:spLocks noGrp="1"/>
          </p:cNvSpPr>
          <p:nvPr>
            <p:ph type="subTitle" idx="2"/>
          </p:nvPr>
        </p:nvSpPr>
        <p:spPr>
          <a:xfrm>
            <a:off x="1102200" y="1239700"/>
            <a:ext cx="9987600" cy="8757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618"/>
        <p:cNvGrpSpPr/>
        <p:nvPr/>
      </p:nvGrpSpPr>
      <p:grpSpPr>
        <a:xfrm>
          <a:off x="0" y="0"/>
          <a:ext cx="0" cy="0"/>
          <a:chOff x="0" y="0"/>
          <a:chExt cx="0" cy="0"/>
        </a:xfrm>
      </p:grpSpPr>
      <p:sp>
        <p:nvSpPr>
          <p:cNvPr id="619" name="Shape 61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20" name="Shape 620"/>
          <p:cNvSpPr txBox="1">
            <a:spLocks noGrp="1"/>
          </p:cNvSpPr>
          <p:nvPr>
            <p:ph type="body" idx="1"/>
          </p:nvPr>
        </p:nvSpPr>
        <p:spPr>
          <a:xfrm>
            <a:off x="1102267" y="2167900"/>
            <a:ext cx="4779900" cy="3526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1" name="Shape 621"/>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22" name="Shape 622"/>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623"/>
        <p:cNvGrpSpPr/>
        <p:nvPr/>
      </p:nvGrpSpPr>
      <p:grpSpPr>
        <a:xfrm>
          <a:off x="0" y="0"/>
          <a:ext cx="0" cy="0"/>
          <a:chOff x="0" y="0"/>
          <a:chExt cx="0" cy="0"/>
        </a:xfrm>
      </p:grpSpPr>
      <p:sp>
        <p:nvSpPr>
          <p:cNvPr id="624" name="Shape 62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25" name="Shape 625"/>
          <p:cNvSpPr txBox="1">
            <a:spLocks noGrp="1"/>
          </p:cNvSpPr>
          <p:nvPr>
            <p:ph type="body" idx="1"/>
          </p:nvPr>
        </p:nvSpPr>
        <p:spPr>
          <a:xfrm>
            <a:off x="6309800" y="2167900"/>
            <a:ext cx="4779900" cy="3526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6" name="Shape 62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27" name="Shape 627"/>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628"/>
        <p:cNvGrpSpPr/>
        <p:nvPr/>
      </p:nvGrpSpPr>
      <p:grpSpPr>
        <a:xfrm>
          <a:off x="0" y="0"/>
          <a:ext cx="0" cy="0"/>
          <a:chOff x="0" y="0"/>
          <a:chExt cx="0" cy="0"/>
        </a:xfrm>
      </p:grpSpPr>
      <p:sp>
        <p:nvSpPr>
          <p:cNvPr id="629" name="Shape 62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30" name="Shape 630"/>
          <p:cNvSpPr txBox="1">
            <a:spLocks noGrp="1"/>
          </p:cNvSpPr>
          <p:nvPr>
            <p:ph type="subTitle" idx="1"/>
          </p:nvPr>
        </p:nvSpPr>
        <p:spPr>
          <a:xfrm>
            <a:off x="6624633" y="3670871"/>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31" name="Shape 631"/>
          <p:cNvSpPr txBox="1">
            <a:spLocks noGrp="1"/>
          </p:cNvSpPr>
          <p:nvPr>
            <p:ph type="body" idx="2"/>
          </p:nvPr>
        </p:nvSpPr>
        <p:spPr>
          <a:xfrm>
            <a:off x="6624467" y="4184771"/>
            <a:ext cx="4465200" cy="1788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32" name="Shape 632"/>
          <p:cNvSpPr txBox="1">
            <a:spLocks noGrp="1"/>
          </p:cNvSpPr>
          <p:nvPr>
            <p:ph type="subTitle" idx="3"/>
          </p:nvPr>
        </p:nvSpPr>
        <p:spPr>
          <a:xfrm>
            <a:off x="1102200" y="3670871"/>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33" name="Shape 633"/>
          <p:cNvSpPr txBox="1">
            <a:spLocks noGrp="1"/>
          </p:cNvSpPr>
          <p:nvPr>
            <p:ph type="body" idx="4"/>
          </p:nvPr>
        </p:nvSpPr>
        <p:spPr>
          <a:xfrm>
            <a:off x="1102033" y="4184771"/>
            <a:ext cx="4465200" cy="1788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34" name="Shape 634"/>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35" name="Shape 635"/>
          <p:cNvSpPr txBox="1">
            <a:spLocks noGrp="1"/>
          </p:cNvSpPr>
          <p:nvPr>
            <p:ph type="subTitle" idx="5"/>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636"/>
        <p:cNvGrpSpPr/>
        <p:nvPr/>
      </p:nvGrpSpPr>
      <p:grpSpPr>
        <a:xfrm>
          <a:off x="0" y="0"/>
          <a:ext cx="0" cy="0"/>
          <a:chOff x="0" y="0"/>
          <a:chExt cx="0" cy="0"/>
        </a:xfrm>
      </p:grpSpPr>
      <p:sp>
        <p:nvSpPr>
          <p:cNvPr id="637" name="Shape 637"/>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38" name="Shape 638"/>
          <p:cNvSpPr txBox="1">
            <a:spLocks noGrp="1"/>
          </p:cNvSpPr>
          <p:nvPr>
            <p:ph type="subTitle" idx="1"/>
          </p:nvPr>
        </p:nvSpPr>
        <p:spPr>
          <a:xfrm>
            <a:off x="6624633" y="2490196"/>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39" name="Shape 639"/>
          <p:cNvSpPr txBox="1">
            <a:spLocks noGrp="1"/>
          </p:cNvSpPr>
          <p:nvPr>
            <p:ph type="body" idx="2"/>
          </p:nvPr>
        </p:nvSpPr>
        <p:spPr>
          <a:xfrm>
            <a:off x="6624467" y="3156502"/>
            <a:ext cx="4465200" cy="27660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40" name="Shape 640"/>
          <p:cNvSpPr txBox="1">
            <a:spLocks noGrp="1"/>
          </p:cNvSpPr>
          <p:nvPr>
            <p:ph type="subTitle" idx="3"/>
          </p:nvPr>
        </p:nvSpPr>
        <p:spPr>
          <a:xfrm>
            <a:off x="1102200" y="2490196"/>
            <a:ext cx="4465200" cy="6663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41" name="Shape 641"/>
          <p:cNvSpPr txBox="1">
            <a:spLocks noGrp="1"/>
          </p:cNvSpPr>
          <p:nvPr>
            <p:ph type="body" idx="4"/>
          </p:nvPr>
        </p:nvSpPr>
        <p:spPr>
          <a:xfrm>
            <a:off x="1102033" y="3156502"/>
            <a:ext cx="4465200" cy="27660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42" name="Shape 64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43" name="Shape 643"/>
          <p:cNvSpPr txBox="1">
            <a:spLocks noGrp="1"/>
          </p:cNvSpPr>
          <p:nvPr>
            <p:ph type="subTitle" idx="5"/>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722812" y="1447800"/>
            <a:ext cx="6019800" cy="1143000"/>
          </a:xfrm>
          <a:prstGeom prst="rect">
            <a:avLst/>
          </a:prstGeom>
          <a:noFill/>
          <a:ln>
            <a:noFill/>
          </a:ln>
        </p:spPr>
        <p:txBody>
          <a:bodyPr wrap="square" lIns="91425" tIns="91425" rIns="91425" bIns="91425" anchor="b" anchorCtr="0"/>
          <a:lstStyle>
            <a:lvl1pPr marL="0" marR="0" lvl="0" indent="0" algn="l" rtl="0">
              <a:spcBef>
                <a:spcPts val="0"/>
              </a:spcBef>
              <a:buClr>
                <a:schemeClr val="lt1"/>
              </a:buClr>
              <a:buSzPct val="1000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69" name="Shape 69"/>
          <p:cNvSpPr>
            <a:spLocks noGrp="1"/>
          </p:cNvSpPr>
          <p:nvPr>
            <p:ph type="pic" idx="2"/>
          </p:nvPr>
        </p:nvSpPr>
        <p:spPr>
          <a:xfrm>
            <a:off x="989012" y="914400"/>
            <a:ext cx="3281100" cy="4572000"/>
          </a:xfrm>
          <a:prstGeom prst="snip2DiagRect">
            <a:avLst>
              <a:gd name="adj1" fmla="val 10815"/>
              <a:gd name="adj2" fmla="val 0"/>
            </a:avLst>
          </a:prstGeom>
          <a:noFill/>
          <a:ln w="15875" cap="flat" cmpd="sng">
            <a:solidFill>
              <a:schemeClr val="lt1">
                <a:alpha val="40000"/>
              </a:schemeClr>
            </a:solidFill>
            <a:prstDash val="solid"/>
            <a:round/>
            <a:headEnd type="none" w="med" len="med"/>
            <a:tailEnd type="none" w="med" len="med"/>
          </a:ln>
        </p:spPr>
        <p:txBody>
          <a:bodyPr wrap="square" lIns="91425" tIns="91425" rIns="91425" bIns="91425" anchor="t" anchorCtr="0"/>
          <a:lstStyle>
            <a:lvl1pPr marL="0" marR="0" lvl="0" indent="0" algn="ctr"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1pPr>
            <a:lvl2pPr marL="457200" marR="0" lvl="1"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2pPr>
            <a:lvl3pPr marL="914400" marR="0" lvl="2"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3pPr>
            <a:lvl4pPr marL="1371600" marR="0" lvl="3"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4pPr>
            <a:lvl5pPr marL="1828800" marR="0" lvl="4"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5pPr>
            <a:lvl6pPr marL="2286000" marR="0" lvl="5"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6pPr>
            <a:lvl7pPr marL="2743200" marR="0" lvl="6"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7pPr>
            <a:lvl8pPr marL="3200400" marR="0" lvl="7"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8pPr>
            <a:lvl9pPr marL="3657600" marR="0" lvl="8" indent="0" algn="l" rtl="0">
              <a:spcBef>
                <a:spcPts val="320"/>
              </a:spcBef>
              <a:spcAft>
                <a:spcPts val="600"/>
              </a:spcAft>
              <a:buClr>
                <a:schemeClr val="lt1"/>
              </a:buClr>
              <a:buSzPct val="80000"/>
              <a:buFont typeface="Noto Sans Symbols"/>
              <a:buNone/>
              <a:defRPr sz="1600" b="0" i="0" u="none" strike="noStrike" cap="none">
                <a:solidFill>
                  <a:srgbClr val="0F486F"/>
                </a:solidFill>
                <a:latin typeface="Century Gothic"/>
                <a:ea typeface="Century Gothic"/>
                <a:cs typeface="Century Gothic"/>
                <a:sym typeface="Century Gothic"/>
              </a:defRPr>
            </a:lvl9pPr>
          </a:lstStyle>
          <a:p>
            <a:endParaRPr/>
          </a:p>
        </p:txBody>
      </p:sp>
      <p:sp>
        <p:nvSpPr>
          <p:cNvPr id="70" name="Shape 70"/>
          <p:cNvSpPr txBox="1">
            <a:spLocks noGrp="1"/>
          </p:cNvSpPr>
          <p:nvPr>
            <p:ph type="body" idx="1"/>
          </p:nvPr>
        </p:nvSpPr>
        <p:spPr>
          <a:xfrm>
            <a:off x="4722812" y="2777066"/>
            <a:ext cx="6021300" cy="2049000"/>
          </a:xfrm>
          <a:prstGeom prst="rect">
            <a:avLst/>
          </a:prstGeom>
          <a:noFill/>
          <a:ln>
            <a:noFill/>
          </a:ln>
        </p:spPr>
        <p:txBody>
          <a:bodyPr wrap="square" lIns="91425" tIns="91425" rIns="91425" bIns="91425" anchor="t" anchorCtr="0"/>
          <a:lstStyle>
            <a:lvl1pPr marL="0" marR="0" lvl="0" indent="0" algn="l" rtl="0">
              <a:spcBef>
                <a:spcPts val="360"/>
              </a:spcBef>
              <a:spcAft>
                <a:spcPts val="600"/>
              </a:spcAft>
              <a:buClr>
                <a:schemeClr val="lt1"/>
              </a:buClr>
              <a:buSzPct val="79999"/>
              <a:buFont typeface="Noto Sans Symbols"/>
              <a:buNone/>
              <a:defRPr sz="1800" b="0" i="0" u="none" strike="noStrike" cap="none">
                <a:solidFill>
                  <a:srgbClr val="0F486F"/>
                </a:solidFill>
                <a:latin typeface="Century Gothic"/>
                <a:ea typeface="Century Gothic"/>
                <a:cs typeface="Century Gothic"/>
                <a:sym typeface="Century Gothic"/>
              </a:defRPr>
            </a:lvl1pPr>
            <a:lvl2pPr marL="457200" marR="0" lvl="1" indent="0" algn="l" rtl="0">
              <a:spcBef>
                <a:spcPts val="240"/>
              </a:spcBef>
              <a:spcAft>
                <a:spcPts val="600"/>
              </a:spcAft>
              <a:buClr>
                <a:schemeClr val="lt1"/>
              </a:buClr>
              <a:buSzPct val="80000"/>
              <a:buFont typeface="Noto Sans Symbols"/>
              <a:buNone/>
              <a:defRPr sz="1200" b="0" i="0" u="none" strike="noStrike" cap="none">
                <a:solidFill>
                  <a:srgbClr val="0F486F"/>
                </a:solidFill>
                <a:latin typeface="Century Gothic"/>
                <a:ea typeface="Century Gothic"/>
                <a:cs typeface="Century Gothic"/>
                <a:sym typeface="Century Gothic"/>
              </a:defRPr>
            </a:lvl2pPr>
            <a:lvl3pPr marL="914400" marR="0" lvl="2" indent="0" algn="l" rtl="0">
              <a:spcBef>
                <a:spcPts val="200"/>
              </a:spcBef>
              <a:spcAft>
                <a:spcPts val="600"/>
              </a:spcAft>
              <a:buClr>
                <a:schemeClr val="lt1"/>
              </a:buClr>
              <a:buSzPct val="80000"/>
              <a:buFont typeface="Noto Sans Symbols"/>
              <a:buNone/>
              <a:defRPr sz="1000" b="0" i="0" u="none" strike="noStrike" cap="none">
                <a:solidFill>
                  <a:srgbClr val="0F486F"/>
                </a:solidFill>
                <a:latin typeface="Century Gothic"/>
                <a:ea typeface="Century Gothic"/>
                <a:cs typeface="Century Gothic"/>
                <a:sym typeface="Century Gothic"/>
              </a:defRPr>
            </a:lvl3pPr>
            <a:lvl4pPr marL="1371600" marR="0" lvl="3"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4pPr>
            <a:lvl5pPr marL="1828800" marR="0" lvl="4"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5pPr>
            <a:lvl6pPr marL="2286000" marR="0" lvl="5"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6pPr>
            <a:lvl7pPr marL="2743200" marR="0" lvl="6"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7pPr>
            <a:lvl8pPr marL="3200400" marR="0" lvl="7"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8pPr>
            <a:lvl9pPr marL="3657600" marR="0" lvl="8" indent="0" algn="l" rtl="0">
              <a:spcBef>
                <a:spcPts val="180"/>
              </a:spcBef>
              <a:spcAft>
                <a:spcPts val="600"/>
              </a:spcAft>
              <a:buClr>
                <a:schemeClr val="lt1"/>
              </a:buClr>
              <a:buSzPct val="79999"/>
              <a:buFont typeface="Noto Sans Symbols"/>
              <a:buNone/>
              <a:defRPr sz="900" b="0" i="0" u="none" strike="noStrike" cap="none">
                <a:solidFill>
                  <a:srgbClr val="0F486F"/>
                </a:solidFill>
                <a:latin typeface="Century Gothic"/>
                <a:ea typeface="Century Gothic"/>
                <a:cs typeface="Century Gothic"/>
                <a:sym typeface="Century Gothic"/>
              </a:defRPr>
            </a:lvl9pPr>
          </a:lstStyle>
          <a:p>
            <a:endParaRPr/>
          </a:p>
        </p:txBody>
      </p:sp>
      <p:sp>
        <p:nvSpPr>
          <p:cNvPr id="71" name="Shape 71"/>
          <p:cNvSpPr txBox="1">
            <a:spLocks noGrp="1"/>
          </p:cNvSpPr>
          <p:nvPr>
            <p:ph type="dt" idx="10"/>
          </p:nvPr>
        </p:nvSpPr>
        <p:spPr>
          <a:xfrm>
            <a:off x="9904412" y="6172200"/>
            <a:ext cx="1600200" cy="365100"/>
          </a:xfrm>
          <a:prstGeom prst="rect">
            <a:avLst/>
          </a:prstGeom>
          <a:noFill/>
          <a:ln>
            <a:noFill/>
          </a:ln>
        </p:spPr>
        <p:txBody>
          <a:bodyPr wrap="square" lIns="91425" tIns="91425" rIns="91425" bIns="91425" anchor="t" anchorCtr="0"/>
          <a:lstStyle>
            <a:lvl1pPr marL="0" marR="0" lvl="0" indent="0" algn="r"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2" name="Shape 72"/>
          <p:cNvSpPr txBox="1">
            <a:spLocks noGrp="1"/>
          </p:cNvSpPr>
          <p:nvPr>
            <p:ph type="ftr" idx="11"/>
          </p:nvPr>
        </p:nvSpPr>
        <p:spPr>
          <a:xfrm>
            <a:off x="684212" y="6172200"/>
            <a:ext cx="7543800" cy="365100"/>
          </a:xfrm>
          <a:prstGeom prst="rect">
            <a:avLst/>
          </a:prstGeom>
          <a:noFill/>
          <a:ln>
            <a:noFill/>
          </a:ln>
        </p:spPr>
        <p:txBody>
          <a:bodyPr wrap="square" lIns="91425" tIns="91425" rIns="91425" bIns="91425" anchor="t" anchorCtr="0"/>
          <a:lstStyle>
            <a:lvl1pPr marL="0" marR="0" lvl="0" indent="0" algn="l" rtl="0">
              <a:spcBef>
                <a:spcPts val="0"/>
              </a:spcBef>
              <a:buNone/>
              <a:defRPr sz="1000" b="0" i="0">
                <a:solidFill>
                  <a:srgbClr val="09304A"/>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3" name="Shape 73"/>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3200" b="0" i="0">
                <a:solidFill>
                  <a:srgbClr val="09304A"/>
                </a:solidFill>
                <a:latin typeface="Century Gothic"/>
                <a:ea typeface="Century Gothic"/>
                <a:cs typeface="Century Gothic"/>
                <a:sym typeface="Century Gothic"/>
              </a:rPr>
              <a:t>‹#›</a:t>
            </a:fld>
            <a:endParaRPr lang="en-US" sz="3200" b="0" i="0">
              <a:solidFill>
                <a:srgbClr val="09304A"/>
              </a:solidFill>
              <a:latin typeface="Century Gothic"/>
              <a:ea typeface="Century Gothic"/>
              <a:cs typeface="Century Gothic"/>
              <a:sym typeface="Century Gothic"/>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644"/>
        <p:cNvGrpSpPr/>
        <p:nvPr/>
      </p:nvGrpSpPr>
      <p:grpSpPr>
        <a:xfrm>
          <a:off x="0" y="0"/>
          <a:ext cx="0" cy="0"/>
          <a:chOff x="0" y="0"/>
          <a:chExt cx="0" cy="0"/>
        </a:xfrm>
      </p:grpSpPr>
      <p:sp>
        <p:nvSpPr>
          <p:cNvPr id="645" name="Shape 64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46" name="Shape 646"/>
          <p:cNvSpPr txBox="1">
            <a:spLocks noGrp="1"/>
          </p:cNvSpPr>
          <p:nvPr>
            <p:ph type="subTitle" idx="1"/>
          </p:nvPr>
        </p:nvSpPr>
        <p:spPr>
          <a:xfrm>
            <a:off x="1102200"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47" name="Shape 647"/>
          <p:cNvSpPr txBox="1">
            <a:spLocks noGrp="1"/>
          </p:cNvSpPr>
          <p:nvPr>
            <p:ph type="body" idx="2"/>
          </p:nvPr>
        </p:nvSpPr>
        <p:spPr>
          <a:xfrm>
            <a:off x="1102200"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48" name="Shape 648"/>
          <p:cNvSpPr txBox="1">
            <a:spLocks noGrp="1"/>
          </p:cNvSpPr>
          <p:nvPr>
            <p:ph type="subTitle" idx="3"/>
          </p:nvPr>
        </p:nvSpPr>
        <p:spPr>
          <a:xfrm>
            <a:off x="4623517"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49" name="Shape 649"/>
          <p:cNvSpPr txBox="1">
            <a:spLocks noGrp="1"/>
          </p:cNvSpPr>
          <p:nvPr>
            <p:ph type="body" idx="4"/>
          </p:nvPr>
        </p:nvSpPr>
        <p:spPr>
          <a:xfrm>
            <a:off x="4623517"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50" name="Shape 650"/>
          <p:cNvSpPr txBox="1">
            <a:spLocks noGrp="1"/>
          </p:cNvSpPr>
          <p:nvPr>
            <p:ph type="subTitle" idx="5"/>
          </p:nvPr>
        </p:nvSpPr>
        <p:spPr>
          <a:xfrm>
            <a:off x="8144983" y="3526576"/>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51" name="Shape 651"/>
          <p:cNvSpPr txBox="1">
            <a:spLocks noGrp="1"/>
          </p:cNvSpPr>
          <p:nvPr>
            <p:ph type="body" idx="6"/>
          </p:nvPr>
        </p:nvSpPr>
        <p:spPr>
          <a:xfrm>
            <a:off x="8144983" y="4146975"/>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52" name="Shape 65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53" name="Shape 653"/>
          <p:cNvSpPr txBox="1">
            <a:spLocks noGrp="1"/>
          </p:cNvSpPr>
          <p:nvPr>
            <p:ph type="subTitle" idx="7"/>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654"/>
        <p:cNvGrpSpPr/>
        <p:nvPr/>
      </p:nvGrpSpPr>
      <p:grpSpPr>
        <a:xfrm>
          <a:off x="0" y="0"/>
          <a:ext cx="0" cy="0"/>
          <a:chOff x="0" y="0"/>
          <a:chExt cx="0" cy="0"/>
        </a:xfrm>
      </p:grpSpPr>
      <p:sp>
        <p:nvSpPr>
          <p:cNvPr id="655" name="Shape 65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56" name="Shape 656"/>
          <p:cNvSpPr txBox="1">
            <a:spLocks noGrp="1"/>
          </p:cNvSpPr>
          <p:nvPr>
            <p:ph type="subTitle" idx="1"/>
          </p:nvPr>
        </p:nvSpPr>
        <p:spPr>
          <a:xfrm>
            <a:off x="1102200"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57" name="Shape 657"/>
          <p:cNvSpPr txBox="1">
            <a:spLocks noGrp="1"/>
          </p:cNvSpPr>
          <p:nvPr>
            <p:ph type="body" idx="2"/>
          </p:nvPr>
        </p:nvSpPr>
        <p:spPr>
          <a:xfrm>
            <a:off x="1102200"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58" name="Shape 658"/>
          <p:cNvSpPr txBox="1">
            <a:spLocks noGrp="1"/>
          </p:cNvSpPr>
          <p:nvPr>
            <p:ph type="subTitle" idx="3"/>
          </p:nvPr>
        </p:nvSpPr>
        <p:spPr>
          <a:xfrm>
            <a:off x="4623517"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59" name="Shape 659"/>
          <p:cNvSpPr txBox="1">
            <a:spLocks noGrp="1"/>
          </p:cNvSpPr>
          <p:nvPr>
            <p:ph type="body" idx="4"/>
          </p:nvPr>
        </p:nvSpPr>
        <p:spPr>
          <a:xfrm>
            <a:off x="4623517"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60" name="Shape 660"/>
          <p:cNvSpPr txBox="1">
            <a:spLocks noGrp="1"/>
          </p:cNvSpPr>
          <p:nvPr>
            <p:ph type="subTitle" idx="5"/>
          </p:nvPr>
        </p:nvSpPr>
        <p:spPr>
          <a:xfrm>
            <a:off x="8144983" y="2413101"/>
            <a:ext cx="2944800" cy="772800"/>
          </a:xfrm>
          <a:prstGeom prst="rect">
            <a:avLst/>
          </a:prstGeom>
        </p:spPr>
        <p:txBody>
          <a:bodyPr wrap="square" lIns="121900" tIns="121900" rIns="121900" bIns="121900"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661" name="Shape 661"/>
          <p:cNvSpPr txBox="1">
            <a:spLocks noGrp="1"/>
          </p:cNvSpPr>
          <p:nvPr>
            <p:ph type="body" idx="6"/>
          </p:nvPr>
        </p:nvSpPr>
        <p:spPr>
          <a:xfrm>
            <a:off x="8144983" y="3109700"/>
            <a:ext cx="2944800" cy="1623300"/>
          </a:xfrm>
          <a:prstGeom prst="rect">
            <a:avLst/>
          </a:prstGeom>
        </p:spPr>
        <p:txBody>
          <a:bodyPr wrap="square" lIns="121900" tIns="121900" rIns="121900" bIns="121900" anchor="t" anchorCtr="0"/>
          <a:lstStyle>
            <a:lvl1pPr lvl="0" algn="ctr" rtl="0">
              <a:spcBef>
                <a:spcPts val="0"/>
              </a:spcBef>
              <a:spcAft>
                <a:spcPts val="0"/>
              </a:spcAft>
              <a:buSzPct val="100000"/>
              <a:defRPr sz="1600"/>
            </a:lvl1pPr>
            <a:lvl2pPr lvl="1" algn="ctr" rtl="0">
              <a:spcBef>
                <a:spcPts val="0"/>
              </a:spcBef>
              <a:spcAft>
                <a:spcPts val="0"/>
              </a:spcAft>
              <a:buSzPct val="100000"/>
              <a:defRPr sz="1600"/>
            </a:lvl2pPr>
            <a:lvl3pPr lvl="2" algn="ctr" rtl="0">
              <a:spcBef>
                <a:spcPts val="0"/>
              </a:spcBef>
              <a:spcAft>
                <a:spcPts val="0"/>
              </a:spcAft>
              <a:buSzPct val="100000"/>
              <a:defRPr sz="1600"/>
            </a:lvl3pPr>
            <a:lvl4pPr lvl="3" algn="ctr" rtl="0">
              <a:spcBef>
                <a:spcPts val="0"/>
              </a:spcBef>
              <a:spcAft>
                <a:spcPts val="0"/>
              </a:spcAft>
              <a:buSzPct val="100000"/>
              <a:defRPr sz="1600"/>
            </a:lvl4pPr>
            <a:lvl5pPr lvl="4" algn="ctr" rtl="0">
              <a:spcBef>
                <a:spcPts val="0"/>
              </a:spcBef>
              <a:spcAft>
                <a:spcPts val="0"/>
              </a:spcAft>
              <a:buSzPct val="100000"/>
              <a:defRPr sz="1600"/>
            </a:lvl5pPr>
            <a:lvl6pPr lvl="5" algn="ctr" rtl="0">
              <a:spcBef>
                <a:spcPts val="0"/>
              </a:spcBef>
              <a:spcAft>
                <a:spcPts val="0"/>
              </a:spcAft>
              <a:buSzPct val="100000"/>
              <a:defRPr sz="1600"/>
            </a:lvl6pPr>
            <a:lvl7pPr lvl="6" algn="ctr" rtl="0">
              <a:spcBef>
                <a:spcPts val="0"/>
              </a:spcBef>
              <a:spcAft>
                <a:spcPts val="0"/>
              </a:spcAft>
              <a:buSzPct val="100000"/>
              <a:defRPr sz="1600"/>
            </a:lvl7pPr>
            <a:lvl8pPr lvl="7" algn="ctr" rtl="0">
              <a:spcBef>
                <a:spcPts val="0"/>
              </a:spcBef>
              <a:spcAft>
                <a:spcPts val="0"/>
              </a:spcAft>
              <a:buSzPct val="100000"/>
              <a:defRPr sz="1600"/>
            </a:lvl8pPr>
            <a:lvl9pPr lvl="8" algn="ctr" rtl="0">
              <a:spcBef>
                <a:spcPts val="0"/>
              </a:spcBef>
              <a:spcAft>
                <a:spcPts val="0"/>
              </a:spcAft>
              <a:buSzPct val="100000"/>
              <a:defRPr sz="1600"/>
            </a:lvl9pPr>
          </a:lstStyle>
          <a:p>
            <a:endParaRPr/>
          </a:p>
        </p:txBody>
      </p:sp>
      <p:sp>
        <p:nvSpPr>
          <p:cNvPr id="662" name="Shape 66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63" name="Shape 663"/>
          <p:cNvSpPr txBox="1">
            <a:spLocks noGrp="1"/>
          </p:cNvSpPr>
          <p:nvPr>
            <p:ph type="subTitle" idx="7"/>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664"/>
        <p:cNvGrpSpPr/>
        <p:nvPr/>
      </p:nvGrpSpPr>
      <p:grpSpPr>
        <a:xfrm>
          <a:off x="0" y="0"/>
          <a:ext cx="0" cy="0"/>
          <a:chOff x="0" y="0"/>
          <a:chExt cx="0" cy="0"/>
        </a:xfrm>
      </p:grpSpPr>
      <p:sp>
        <p:nvSpPr>
          <p:cNvPr id="665" name="Shape 66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66" name="Shape 666"/>
          <p:cNvSpPr txBox="1">
            <a:spLocks noGrp="1"/>
          </p:cNvSpPr>
          <p:nvPr>
            <p:ph type="body" idx="1"/>
          </p:nvPr>
        </p:nvSpPr>
        <p:spPr>
          <a:xfrm>
            <a:off x="1102200" y="2072425"/>
            <a:ext cx="9987600" cy="524700"/>
          </a:xfrm>
          <a:prstGeom prst="rect">
            <a:avLst/>
          </a:prstGeom>
        </p:spPr>
        <p:txBody>
          <a:bodyPr wrap="square" lIns="121900" tIns="121900" rIns="121900" bIns="121900" anchor="b"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667" name="Shape 66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68" name="Shape 668"/>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669"/>
        <p:cNvGrpSpPr/>
        <p:nvPr/>
      </p:nvGrpSpPr>
      <p:grpSpPr>
        <a:xfrm>
          <a:off x="0" y="0"/>
          <a:ext cx="0" cy="0"/>
          <a:chOff x="0" y="0"/>
          <a:chExt cx="0" cy="0"/>
        </a:xfrm>
      </p:grpSpPr>
      <p:sp>
        <p:nvSpPr>
          <p:cNvPr id="670" name="Shape 67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71" name="Shape 671"/>
          <p:cNvSpPr txBox="1">
            <a:spLocks noGrp="1"/>
          </p:cNvSpPr>
          <p:nvPr>
            <p:ph type="body" idx="1"/>
          </p:nvPr>
        </p:nvSpPr>
        <p:spPr>
          <a:xfrm>
            <a:off x="1102200" y="5212665"/>
            <a:ext cx="9987600" cy="524700"/>
          </a:xfrm>
          <a:prstGeom prst="rect">
            <a:avLst/>
          </a:prstGeom>
        </p:spPr>
        <p:txBody>
          <a:bodyPr wrap="square" lIns="121900" tIns="121900" rIns="121900" bIns="121900" anchor="t"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672" name="Shape 67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73" name="Shape 673"/>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674"/>
        <p:cNvGrpSpPr/>
        <p:nvPr/>
      </p:nvGrpSpPr>
      <p:grpSpPr>
        <a:xfrm>
          <a:off x="0" y="0"/>
          <a:ext cx="0" cy="0"/>
          <a:chOff x="0" y="0"/>
          <a:chExt cx="0" cy="0"/>
        </a:xfrm>
      </p:grpSpPr>
      <p:sp>
        <p:nvSpPr>
          <p:cNvPr id="675" name="Shape 67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76" name="Shape 676"/>
          <p:cNvSpPr txBox="1">
            <a:spLocks noGrp="1"/>
          </p:cNvSpPr>
          <p:nvPr>
            <p:ph type="body" idx="1"/>
          </p:nvPr>
        </p:nvSpPr>
        <p:spPr>
          <a:xfrm>
            <a:off x="1102200" y="2016075"/>
            <a:ext cx="9987600" cy="1172400"/>
          </a:xfrm>
          <a:prstGeom prst="rect">
            <a:avLst/>
          </a:prstGeom>
        </p:spPr>
        <p:txBody>
          <a:bodyPr wrap="square" lIns="121900" tIns="121900" rIns="121900" bIns="121900" anchor="b"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677" name="Shape 67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78" name="Shape 678"/>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679"/>
        <p:cNvGrpSpPr/>
        <p:nvPr/>
      </p:nvGrpSpPr>
      <p:grpSpPr>
        <a:xfrm>
          <a:off x="0" y="0"/>
          <a:ext cx="0" cy="0"/>
          <a:chOff x="0" y="0"/>
          <a:chExt cx="0" cy="0"/>
        </a:xfrm>
      </p:grpSpPr>
      <p:sp>
        <p:nvSpPr>
          <p:cNvPr id="680" name="Shape 68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81" name="Shape 681"/>
          <p:cNvSpPr txBox="1">
            <a:spLocks noGrp="1"/>
          </p:cNvSpPr>
          <p:nvPr>
            <p:ph type="body" idx="1"/>
          </p:nvPr>
        </p:nvSpPr>
        <p:spPr>
          <a:xfrm>
            <a:off x="1102200" y="4984083"/>
            <a:ext cx="9987600" cy="954300"/>
          </a:xfrm>
          <a:prstGeom prst="rect">
            <a:avLst/>
          </a:prstGeom>
        </p:spPr>
        <p:txBody>
          <a:bodyPr wrap="square" lIns="121900" tIns="121900" rIns="121900" bIns="121900" anchor="t" anchorCtr="0"/>
          <a:lstStyle>
            <a:lvl1pPr lvl="0" algn="ctr" rtl="0">
              <a:spcBef>
                <a:spcPts val="0"/>
              </a:spcBef>
              <a:spcAft>
                <a:spcPts val="0"/>
              </a:spcAft>
              <a:defRPr sz="1900"/>
            </a:lvl1pPr>
            <a:lvl2pPr lvl="1" algn="ctr" rtl="0">
              <a:spcBef>
                <a:spcPts val="0"/>
              </a:spcBef>
              <a:spcAft>
                <a:spcPts val="0"/>
              </a:spcAft>
              <a:defRPr sz="1900"/>
            </a:lvl2pPr>
            <a:lvl3pPr lvl="2" algn="ctr" rtl="0">
              <a:spcBef>
                <a:spcPts val="0"/>
              </a:spcBef>
              <a:spcAft>
                <a:spcPts val="0"/>
              </a:spcAft>
              <a:defRPr sz="1900"/>
            </a:lvl3pPr>
            <a:lvl4pPr lvl="3" algn="ctr" rtl="0">
              <a:spcBef>
                <a:spcPts val="0"/>
              </a:spcBef>
              <a:spcAft>
                <a:spcPts val="0"/>
              </a:spcAft>
              <a:defRPr sz="1900"/>
            </a:lvl4pPr>
            <a:lvl5pPr lvl="4" algn="ctr" rtl="0">
              <a:spcBef>
                <a:spcPts val="0"/>
              </a:spcBef>
              <a:spcAft>
                <a:spcPts val="0"/>
              </a:spcAft>
              <a:defRPr sz="1900"/>
            </a:lvl5pPr>
            <a:lvl6pPr lvl="5" algn="ctr" rtl="0">
              <a:spcBef>
                <a:spcPts val="0"/>
              </a:spcBef>
              <a:spcAft>
                <a:spcPts val="0"/>
              </a:spcAft>
              <a:defRPr sz="1900"/>
            </a:lvl6pPr>
            <a:lvl7pPr lvl="6" algn="ctr" rtl="0">
              <a:spcBef>
                <a:spcPts val="0"/>
              </a:spcBef>
              <a:spcAft>
                <a:spcPts val="0"/>
              </a:spcAft>
              <a:defRPr sz="1900"/>
            </a:lvl7pPr>
            <a:lvl8pPr lvl="7" algn="ctr" rtl="0">
              <a:spcBef>
                <a:spcPts val="0"/>
              </a:spcBef>
              <a:spcAft>
                <a:spcPts val="0"/>
              </a:spcAft>
              <a:defRPr sz="1900"/>
            </a:lvl8pPr>
            <a:lvl9pPr lvl="8" algn="ctr" rtl="0">
              <a:spcBef>
                <a:spcPts val="0"/>
              </a:spcBef>
              <a:spcAft>
                <a:spcPts val="0"/>
              </a:spcAft>
              <a:defRPr sz="1900"/>
            </a:lvl9pPr>
          </a:lstStyle>
          <a:p>
            <a:endParaRPr/>
          </a:p>
        </p:txBody>
      </p:sp>
      <p:sp>
        <p:nvSpPr>
          <p:cNvPr id="682" name="Shape 68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83" name="Shape 683"/>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684"/>
        <p:cNvGrpSpPr/>
        <p:nvPr/>
      </p:nvGrpSpPr>
      <p:grpSpPr>
        <a:xfrm>
          <a:off x="0" y="0"/>
          <a:ext cx="0" cy="0"/>
          <a:chOff x="0" y="0"/>
          <a:chExt cx="0" cy="0"/>
        </a:xfrm>
      </p:grpSpPr>
      <p:sp>
        <p:nvSpPr>
          <p:cNvPr id="685" name="Shape 68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86" name="Shape 686"/>
          <p:cNvSpPr txBox="1">
            <a:spLocks noGrp="1"/>
          </p:cNvSpPr>
          <p:nvPr>
            <p:ph type="body" idx="1"/>
          </p:nvPr>
        </p:nvSpPr>
        <p:spPr>
          <a:xfrm>
            <a:off x="1102267" y="2167900"/>
            <a:ext cx="4779900" cy="33741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7" name="Shape 687"/>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88" name="Shape 688"/>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689"/>
        <p:cNvGrpSpPr/>
        <p:nvPr/>
      </p:nvGrpSpPr>
      <p:grpSpPr>
        <a:xfrm>
          <a:off x="0" y="0"/>
          <a:ext cx="0" cy="0"/>
          <a:chOff x="0" y="0"/>
          <a:chExt cx="0" cy="0"/>
        </a:xfrm>
      </p:grpSpPr>
      <p:sp>
        <p:nvSpPr>
          <p:cNvPr id="690" name="Shape 69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691" name="Shape 691"/>
          <p:cNvSpPr txBox="1">
            <a:spLocks noGrp="1"/>
          </p:cNvSpPr>
          <p:nvPr>
            <p:ph type="body" idx="1"/>
          </p:nvPr>
        </p:nvSpPr>
        <p:spPr>
          <a:xfrm>
            <a:off x="6309800" y="2167900"/>
            <a:ext cx="4779900" cy="3382500"/>
          </a:xfrm>
          <a:prstGeom prst="rect">
            <a:avLst/>
          </a:prstGeom>
        </p:spPr>
        <p:txBody>
          <a:bodyPr wrap="square"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92" name="Shape 692"/>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93" name="Shape 693"/>
          <p:cNvSpPr txBox="1">
            <a:spLocks noGrp="1"/>
          </p:cNvSpPr>
          <p:nvPr>
            <p:ph type="subTitle" idx="2"/>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hree step">
    <p:bg>
      <p:bgPr>
        <a:blipFill>
          <a:blip r:embed="rId2">
            <a:alphaModFix/>
          </a:blip>
          <a:stretch>
            <a:fillRect/>
          </a:stretch>
        </a:blipFill>
        <a:effectLst/>
      </p:bgPr>
    </p:bg>
    <p:spTree>
      <p:nvGrpSpPr>
        <p:cNvPr id="1" name="Shape 694"/>
        <p:cNvGrpSpPr/>
        <p:nvPr/>
      </p:nvGrpSpPr>
      <p:grpSpPr>
        <a:xfrm>
          <a:off x="0" y="0"/>
          <a:ext cx="0" cy="0"/>
          <a:chOff x="0" y="0"/>
          <a:chExt cx="0" cy="0"/>
        </a:xfrm>
      </p:grpSpPr>
      <p:sp>
        <p:nvSpPr>
          <p:cNvPr id="695" name="Shape 69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a:t>
            </a:fld>
            <a:endParaRPr lang="en-US"/>
          </a:p>
        </p:txBody>
      </p:sp>
      <p:sp>
        <p:nvSpPr>
          <p:cNvPr id="696" name="Shape 69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697" name="Shape 697"/>
          <p:cNvSpPr txBox="1">
            <a:spLocks noGrp="1"/>
          </p:cNvSpPr>
          <p:nvPr>
            <p:ph type="subTitle" idx="1"/>
          </p:nvPr>
        </p:nvSpPr>
        <p:spPr>
          <a:xfrm>
            <a:off x="1102200" y="1239700"/>
            <a:ext cx="1007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
        <p:nvSpPr>
          <p:cNvPr id="698" name="Shape 698"/>
          <p:cNvSpPr txBox="1">
            <a:spLocks noGrp="1"/>
          </p:cNvSpPr>
          <p:nvPr>
            <p:ph type="subTitle" idx="2"/>
          </p:nvPr>
        </p:nvSpPr>
        <p:spPr>
          <a:xfrm>
            <a:off x="0" y="2305967"/>
            <a:ext cx="36516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699" name="Shape 699"/>
          <p:cNvSpPr txBox="1">
            <a:spLocks noGrp="1"/>
          </p:cNvSpPr>
          <p:nvPr>
            <p:ph type="subTitle" idx="3"/>
          </p:nvPr>
        </p:nvSpPr>
        <p:spPr>
          <a:xfrm>
            <a:off x="4699233" y="2305967"/>
            <a:ext cx="30033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700" name="Shape 700"/>
          <p:cNvSpPr txBox="1">
            <a:spLocks noGrp="1"/>
          </p:cNvSpPr>
          <p:nvPr>
            <p:ph type="subTitle" idx="4"/>
          </p:nvPr>
        </p:nvSpPr>
        <p:spPr>
          <a:xfrm>
            <a:off x="8750067" y="2305967"/>
            <a:ext cx="3441900" cy="2746500"/>
          </a:xfrm>
          <a:prstGeom prst="rect">
            <a:avLst/>
          </a:prstGeom>
        </p:spPr>
        <p:txBody>
          <a:bodyPr wrap="square" lIns="121900" tIns="121900" rIns="121900" bIns="121900"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701"/>
        <p:cNvGrpSpPr/>
        <p:nvPr/>
      </p:nvGrpSpPr>
      <p:grpSpPr>
        <a:xfrm>
          <a:off x="0" y="0"/>
          <a:ext cx="0" cy="0"/>
          <a:chOff x="0" y="0"/>
          <a:chExt cx="0" cy="0"/>
        </a:xfrm>
      </p:grpSpPr>
      <p:sp>
        <p:nvSpPr>
          <p:cNvPr id="702" name="Shape 702"/>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sz="1900"/>
              <a:t>‹#›</a:t>
            </a:fld>
            <a:endParaRPr lang="en-US" sz="1900"/>
          </a:p>
        </p:txBody>
      </p:sp>
      <p:sp>
        <p:nvSpPr>
          <p:cNvPr id="703" name="Shape 703"/>
          <p:cNvSpPr txBox="1">
            <a:spLocks noGrp="1"/>
          </p:cNvSpPr>
          <p:nvPr>
            <p:ph type="body" idx="1"/>
          </p:nvPr>
        </p:nvSpPr>
        <p:spPr>
          <a:xfrm>
            <a:off x="6579633" y="2731900"/>
            <a:ext cx="4509900" cy="2607300"/>
          </a:xfrm>
          <a:prstGeom prst="rect">
            <a:avLst/>
          </a:prstGeom>
        </p:spPr>
        <p:txBody>
          <a:bodyPr wrap="square" lIns="121900" tIns="121900" rIns="121900" bIns="121900"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704" name="Shape 704"/>
          <p:cNvSpPr txBox="1">
            <a:spLocks noGrp="1"/>
          </p:cNvSpPr>
          <p:nvPr>
            <p:ph type="subTitle" idx="2"/>
          </p:nvPr>
        </p:nvSpPr>
        <p:spPr>
          <a:xfrm>
            <a:off x="6591100" y="2446000"/>
            <a:ext cx="4509900" cy="438300"/>
          </a:xfrm>
          <a:prstGeom prst="rect">
            <a:avLst/>
          </a:prstGeom>
        </p:spPr>
        <p:txBody>
          <a:bodyPr wrap="square" lIns="121900" tIns="121900" rIns="121900" bIns="121900"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705" name="Shape 705"/>
          <p:cNvSpPr txBox="1">
            <a:spLocks noGrp="1"/>
          </p:cNvSpPr>
          <p:nvPr>
            <p:ph type="subTitle" idx="3"/>
          </p:nvPr>
        </p:nvSpPr>
        <p:spPr>
          <a:xfrm>
            <a:off x="1102200" y="3500419"/>
            <a:ext cx="4150500" cy="1771500"/>
          </a:xfrm>
          <a:prstGeom prst="rect">
            <a:avLst/>
          </a:prstGeom>
        </p:spPr>
        <p:txBody>
          <a:bodyPr wrap="square" lIns="121900" tIns="121900" rIns="121900" bIns="121900"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706" name="Shape 706"/>
          <p:cNvSpPr txBox="1">
            <a:spLocks noGrp="1"/>
          </p:cNvSpPr>
          <p:nvPr>
            <p:ph type="title"/>
          </p:nvPr>
        </p:nvSpPr>
        <p:spPr>
          <a:xfrm>
            <a:off x="1102200" y="0"/>
            <a:ext cx="9987600" cy="1417500"/>
          </a:xfrm>
          <a:prstGeom prst="rect">
            <a:avLst/>
          </a:prstGeom>
        </p:spPr>
        <p:txBody>
          <a:bodyPr wrap="square" lIns="121900" tIns="121900" rIns="121900" bIns="121900"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07" name="Shape 707"/>
          <p:cNvSpPr txBox="1">
            <a:spLocks noGrp="1"/>
          </p:cNvSpPr>
          <p:nvPr>
            <p:ph type="subTitle" idx="4"/>
          </p:nvPr>
        </p:nvSpPr>
        <p:spPr>
          <a:xfrm>
            <a:off x="1102200" y="1239700"/>
            <a:ext cx="9987600" cy="438300"/>
          </a:xfrm>
          <a:prstGeom prst="rect">
            <a:avLst/>
          </a:prstGeom>
        </p:spPr>
        <p:txBody>
          <a:bodyPr wrap="square" lIns="121900" tIns="121900" rIns="121900" bIns="121900"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image" Target="../media/image6.png"/><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theme" Target="../theme/theme10.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image" Target="../media/image27.png"/><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image" Target="../media/image1.png"/><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image" Target="../media/image6.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image" Target="../media/image1.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9.xml"/><Relationship Id="rId7"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2.png"/><Relationship Id="rId4" Type="http://schemas.openxmlformats.org/officeDocument/2006/relationships/slideLayout" Target="../slideLayouts/slideLayout40.xml"/><Relationship Id="rId9"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image" Target="../media/image11.png"/><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6.pn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heme" Target="../theme/theme5.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image" Target="../media/image1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theme" Target="../theme/theme6.xml"/><Relationship Id="rId3" Type="http://schemas.openxmlformats.org/officeDocument/2006/relationships/slideLayout" Target="../slideLayouts/slideLayout68.xml"/><Relationship Id="rId21" Type="http://schemas.openxmlformats.org/officeDocument/2006/relationships/image" Target="../media/image2.png"/><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image" Target="../media/image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image" Target="../media/image6.png"/><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theme" Target="../theme/theme7.xml"/><Relationship Id="rId3" Type="http://schemas.openxmlformats.org/officeDocument/2006/relationships/slideLayout" Target="../slideLayouts/slideLayout85.xml"/><Relationship Id="rId21" Type="http://schemas.openxmlformats.org/officeDocument/2006/relationships/image" Target="../media/image2.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image" Target="../media/image1.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image" Target="../media/image6.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1.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image" Target="../media/image6.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8.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image" Target="../media/image1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image" Target="../media/image6.pn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theme" Target="../theme/theme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image" Target="../media/image16.png"/><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image" Target="../media/image11.png"/><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grpSp>
        <p:nvGrpSpPr>
          <p:cNvPr id="10" name="Shape 10"/>
          <p:cNvGrpSpPr/>
          <p:nvPr/>
        </p:nvGrpSpPr>
        <p:grpSpPr>
          <a:xfrm>
            <a:off x="9206826" y="2963333"/>
            <a:ext cx="2982002" cy="3209011"/>
            <a:chOff x="9206826" y="2963333"/>
            <a:chExt cx="2982002" cy="3209011"/>
          </a:xfrm>
        </p:grpSpPr>
        <p:cxnSp>
          <p:nvCxnSpPr>
            <p:cNvPr id="11" name="Shape 11"/>
            <p:cNvCxnSpPr/>
            <p:nvPr/>
          </p:nvCxnSpPr>
          <p:spPr>
            <a:xfrm flipH="1">
              <a:off x="11275926" y="2963333"/>
              <a:ext cx="912900" cy="912900"/>
            </a:xfrm>
            <a:prstGeom prst="straightConnector1">
              <a:avLst/>
            </a:prstGeom>
            <a:noFill/>
            <a:ln w="9525" cap="flat" cmpd="sng">
              <a:solidFill>
                <a:schemeClr val="lt1"/>
              </a:solidFill>
              <a:prstDash val="solid"/>
              <a:round/>
              <a:headEnd type="none" w="med" len="med"/>
              <a:tailEnd type="none" w="med" len="med"/>
            </a:ln>
          </p:spPr>
        </p:cxnSp>
        <p:cxnSp>
          <p:nvCxnSpPr>
            <p:cNvPr id="12" name="Shape 12"/>
            <p:cNvCxnSpPr/>
            <p:nvPr/>
          </p:nvCxnSpPr>
          <p:spPr>
            <a:xfrm flipH="1">
              <a:off x="9206826" y="3190344"/>
              <a:ext cx="2982000" cy="2982000"/>
            </a:xfrm>
            <a:prstGeom prst="straightConnector1">
              <a:avLst/>
            </a:prstGeom>
            <a:noFill/>
            <a:ln w="9525" cap="flat" cmpd="sng">
              <a:solidFill>
                <a:schemeClr val="lt1"/>
              </a:solidFill>
              <a:prstDash val="solid"/>
              <a:round/>
              <a:headEnd type="none" w="med" len="med"/>
              <a:tailEnd type="none" w="med" len="med"/>
            </a:ln>
          </p:spPr>
        </p:cxnSp>
        <p:cxnSp>
          <p:nvCxnSpPr>
            <p:cNvPr id="13" name="Shape 13"/>
            <p:cNvCxnSpPr/>
            <p:nvPr/>
          </p:nvCxnSpPr>
          <p:spPr>
            <a:xfrm flipH="1">
              <a:off x="10292226" y="3285067"/>
              <a:ext cx="1896600" cy="1896600"/>
            </a:xfrm>
            <a:prstGeom prst="straightConnector1">
              <a:avLst/>
            </a:prstGeom>
            <a:noFill/>
            <a:ln w="9525" cap="flat" cmpd="sng">
              <a:solidFill>
                <a:schemeClr val="lt1"/>
              </a:solidFill>
              <a:prstDash val="solid"/>
              <a:round/>
              <a:headEnd type="none" w="med" len="med"/>
              <a:tailEnd type="none" w="med" len="med"/>
            </a:ln>
          </p:spPr>
        </p:cxnSp>
        <p:cxnSp>
          <p:nvCxnSpPr>
            <p:cNvPr id="14" name="Shape 14"/>
            <p:cNvCxnSpPr/>
            <p:nvPr/>
          </p:nvCxnSpPr>
          <p:spPr>
            <a:xfrm flipH="1">
              <a:off x="10443125" y="3131080"/>
              <a:ext cx="1745700" cy="1745700"/>
            </a:xfrm>
            <a:prstGeom prst="straightConnector1">
              <a:avLst/>
            </a:prstGeom>
            <a:noFill/>
            <a:ln w="28575" cap="flat" cmpd="sng">
              <a:solidFill>
                <a:schemeClr val="lt1"/>
              </a:solidFill>
              <a:prstDash val="solid"/>
              <a:round/>
              <a:headEnd type="none" w="med" len="med"/>
              <a:tailEnd type="none" w="med" len="med"/>
            </a:ln>
          </p:spPr>
        </p:cxnSp>
        <p:cxnSp>
          <p:nvCxnSpPr>
            <p:cNvPr id="15" name="Shape 15"/>
            <p:cNvCxnSpPr/>
            <p:nvPr/>
          </p:nvCxnSpPr>
          <p:spPr>
            <a:xfrm flipH="1">
              <a:off x="10918927" y="3683001"/>
              <a:ext cx="1269900" cy="1269900"/>
            </a:xfrm>
            <a:prstGeom prst="straightConnector1">
              <a:avLst/>
            </a:prstGeom>
            <a:noFill/>
            <a:ln w="28575" cap="flat" cmpd="sng">
              <a:solidFill>
                <a:schemeClr val="lt1"/>
              </a:solidFill>
              <a:prstDash val="solid"/>
              <a:round/>
              <a:headEnd type="none" w="med" len="med"/>
              <a:tailEnd type="none" w="med" len="med"/>
            </a:ln>
          </p:spPr>
        </p:cxnSp>
      </p:grpSp>
      <p:sp>
        <p:nvSpPr>
          <p:cNvPr id="16" name="Shape 16"/>
          <p:cNvSpPr txBox="1">
            <a:spLocks noGrp="1"/>
          </p:cNvSpPr>
          <p:nvPr>
            <p:ph type="title"/>
          </p:nvPr>
        </p:nvSpPr>
        <p:spPr>
          <a:xfrm>
            <a:off x="684212" y="4487332"/>
            <a:ext cx="8534400" cy="15072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entury Gothic"/>
              <a:buNone/>
              <a:defRPr sz="36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7" name="Shape 17"/>
          <p:cNvSpPr txBox="1">
            <a:spLocks noGrp="1"/>
          </p:cNvSpPr>
          <p:nvPr>
            <p:ph type="body" idx="1"/>
          </p:nvPr>
        </p:nvSpPr>
        <p:spPr>
          <a:xfrm>
            <a:off x="684212" y="685800"/>
            <a:ext cx="8534400" cy="3615300"/>
          </a:xfrm>
          <a:prstGeom prst="rect">
            <a:avLst/>
          </a:prstGeom>
          <a:noFill/>
          <a:ln>
            <a:noFill/>
          </a:ln>
        </p:spPr>
        <p:txBody>
          <a:bodyPr wrap="square" lIns="91425" tIns="91425" rIns="91425" bIns="91425" anchor="ctr" anchorCtr="0"/>
          <a:lstStyle>
            <a:lvl1pPr marL="285750" marR="0" lvl="0" indent="-184150" algn="l" rtl="0">
              <a:spcBef>
                <a:spcPts val="400"/>
              </a:spcBef>
              <a:spcAft>
                <a:spcPts val="600"/>
              </a:spcAft>
              <a:buClr>
                <a:schemeClr val="lt1"/>
              </a:buClr>
              <a:buSzPct val="800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742950" marR="0" lvl="1" indent="-194309" algn="l" rtl="0">
              <a:spcBef>
                <a:spcPts val="360"/>
              </a:spcBef>
              <a:spcAft>
                <a:spcPts val="600"/>
              </a:spcAft>
              <a:buClr>
                <a:schemeClr val="lt1"/>
              </a:buClr>
              <a:buSzPct val="79999"/>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200150" marR="0" lvl="2" indent="-204469" algn="l" rtl="0">
              <a:spcBef>
                <a:spcPts val="320"/>
              </a:spcBef>
              <a:spcAft>
                <a:spcPts val="600"/>
              </a:spcAft>
              <a:buClr>
                <a:schemeClr val="lt1"/>
              </a:buClr>
              <a:buSzPct val="8000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543050" marR="0" lvl="3" indent="-100330"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000250" marR="0" lvl="4" indent="-10032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514600" marR="0" lvl="5"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2971800" marR="0" lvl="6"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429000" marR="0" lvl="7"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3886200" marR="0" lvl="8" indent="-157479" algn="l" rtl="0">
              <a:spcBef>
                <a:spcPts val="280"/>
              </a:spcBef>
              <a:spcAft>
                <a:spcPts val="600"/>
              </a:spcAft>
              <a:buClr>
                <a:schemeClr val="lt1"/>
              </a:buClr>
              <a:buSzPct val="8000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18" name="Shape 18"/>
          <p:cNvSpPr txBox="1">
            <a:spLocks noGrp="1"/>
          </p:cNvSpPr>
          <p:nvPr>
            <p:ph type="sldNum" idx="12"/>
          </p:nvPr>
        </p:nvSpPr>
        <p:spPr>
          <a:xfrm>
            <a:off x="247100" y="6256800"/>
            <a:ext cx="437100" cy="3651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000" b="0" i="0" u="none" strike="noStrike" cap="none">
                <a:solidFill>
                  <a:srgbClr val="09304A"/>
                </a:solidFill>
                <a:latin typeface="Century Gothic"/>
                <a:ea typeface="Century Gothic"/>
                <a:cs typeface="Century Gothic"/>
                <a:sym typeface="Century Gothic"/>
              </a:rPr>
              <a:t>‹#›</a:t>
            </a:fld>
            <a:endParaRPr lang="en-US" sz="1000" b="0" i="0" u="none" strike="noStrike" cap="none">
              <a:solidFill>
                <a:srgbClr val="09304A"/>
              </a:solidFill>
              <a:latin typeface="Century Gothic"/>
              <a:ea typeface="Century Gothic"/>
              <a:cs typeface="Century Gothic"/>
              <a:sym typeface="Century Gothic"/>
            </a:endParaRPr>
          </a:p>
        </p:txBody>
      </p:sp>
      <p:sp>
        <p:nvSpPr>
          <p:cNvPr id="19" name="Shape 19"/>
          <p:cNvSpPr txBox="1"/>
          <p:nvPr/>
        </p:nvSpPr>
        <p:spPr>
          <a:xfrm>
            <a:off x="923175" y="6369175"/>
            <a:ext cx="5830200" cy="300900"/>
          </a:xfrm>
          <a:prstGeom prst="rect">
            <a:avLst/>
          </a:prstGeom>
          <a:noFill/>
          <a:ln>
            <a:noFill/>
          </a:ln>
        </p:spPr>
        <p:txBody>
          <a:bodyPr wrap="square" lIns="91425" tIns="91425" rIns="91425" bIns="91425" anchor="t" anchorCtr="0">
            <a:noAutofit/>
          </a:bodyPr>
          <a:lstStyle/>
          <a:p>
            <a:pPr lvl="0">
              <a:spcBef>
                <a:spcPts val="0"/>
              </a:spcBef>
              <a:buNone/>
            </a:pPr>
            <a:r>
              <a:rPr lang="en-US" sz="1000">
                <a:latin typeface="Overpass"/>
                <a:ea typeface="Overpass"/>
                <a:cs typeface="Overpass"/>
                <a:sym typeface="Overpass"/>
              </a:rPr>
              <a:t>OpenStack Summit Sydney November 2017</a:t>
            </a:r>
          </a:p>
        </p:txBody>
      </p:sp>
      <p:pic>
        <p:nvPicPr>
          <p:cNvPr id="20" name="Shape 20"/>
          <p:cNvPicPr preferRelativeResize="0"/>
          <p:nvPr/>
        </p:nvPicPr>
        <p:blipFill>
          <a:blip r:embed="rId19">
            <a:alphaModFix/>
          </a:blip>
          <a:stretch>
            <a:fillRect/>
          </a:stretch>
        </p:blipFill>
        <p:spPr>
          <a:xfrm>
            <a:off x="11132747" y="6489610"/>
            <a:ext cx="932554" cy="300900"/>
          </a:xfrm>
          <a:prstGeom prst="rect">
            <a:avLst/>
          </a:prstGeom>
          <a:noFill/>
          <a:ln>
            <a:noFill/>
          </a:ln>
        </p:spPr>
      </p:pic>
      <p:pic>
        <p:nvPicPr>
          <p:cNvPr id="21" name="Shape 21"/>
          <p:cNvPicPr preferRelativeResize="0"/>
          <p:nvPr/>
        </p:nvPicPr>
        <p:blipFill>
          <a:blip r:embed="rId20">
            <a:alphaModFix/>
          </a:blip>
          <a:stretch>
            <a:fillRect/>
          </a:stretch>
        </p:blipFill>
        <p:spPr>
          <a:xfrm>
            <a:off x="9891462" y="6416213"/>
            <a:ext cx="1076325" cy="4476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1">
          <a:blip r:embed="rId18">
            <a:alphaModFix/>
          </a:blip>
          <a:stretch>
            <a:fillRect/>
          </a:stretch>
        </a:blipFill>
        <a:effectLst/>
      </p:bgPr>
    </p:bg>
    <p:spTree>
      <p:nvGrpSpPr>
        <p:cNvPr id="1" name="Shape 961"/>
        <p:cNvGrpSpPr/>
        <p:nvPr/>
      </p:nvGrpSpPr>
      <p:grpSpPr>
        <a:xfrm>
          <a:off x="0" y="0"/>
          <a:ext cx="0" cy="0"/>
          <a:chOff x="0" y="0"/>
          <a:chExt cx="0" cy="0"/>
        </a:xfrm>
      </p:grpSpPr>
      <p:sp>
        <p:nvSpPr>
          <p:cNvPr id="962" name="Shape 962"/>
          <p:cNvSpPr txBox="1">
            <a:spLocks noGrp="1"/>
          </p:cNvSpPr>
          <p:nvPr>
            <p:ph type="body" idx="1"/>
          </p:nvPr>
        </p:nvSpPr>
        <p:spPr>
          <a:xfrm>
            <a:off x="1102200" y="1813625"/>
            <a:ext cx="9987600" cy="4082700"/>
          </a:xfrm>
          <a:prstGeom prst="rect">
            <a:avLst/>
          </a:prstGeom>
          <a:noFill/>
          <a:ln>
            <a:noFill/>
          </a:ln>
        </p:spPr>
        <p:txBody>
          <a:bodyPr wrap="square" lIns="91425" tIns="91425" rIns="91425" bIns="91425" anchor="t" anchorCtr="0"/>
          <a:lstStyle>
            <a:lvl1pPr marL="0" marR="0" lvl="0" indent="120650" algn="l" rtl="0">
              <a:lnSpc>
                <a:spcPct val="115000"/>
              </a:lnSpc>
              <a:spcBef>
                <a:spcPts val="8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0" marR="0" lvl="1" indent="120650" algn="l" rtl="0">
              <a:lnSpc>
                <a:spcPct val="115000"/>
              </a:lnSpc>
              <a:spcBef>
                <a:spcPts val="6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0" marR="0" lvl="2" indent="120650" algn="l" rtl="0">
              <a:lnSpc>
                <a:spcPct val="115000"/>
              </a:lnSpc>
              <a:spcBef>
                <a:spcPts val="6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0" marR="0" lvl="3" indent="12065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0" marR="0" lvl="4" indent="12065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0" marR="0" lvl="5" indent="12065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0" marR="0" lvl="6" indent="12065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0" marR="0" lvl="7" indent="12065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0" marR="0" lvl="8" indent="12065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963" name="Shape 963"/>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69850" algn="r" rtl="0">
              <a:spcBef>
                <a:spcPts val="0"/>
              </a:spcBef>
              <a:buClr>
                <a:schemeClr val="dk1"/>
              </a:buClr>
              <a:buSzPct val="100000"/>
              <a:buFont typeface="Proxima Nova"/>
              <a:buNone/>
            </a:pPr>
            <a:fld id="{00000000-1234-1234-1234-123412341234}" type="slidenum">
              <a:rPr lang="en-US" sz="1100" b="0" i="0" u="none" strike="noStrike" cap="none">
                <a:solidFill>
                  <a:schemeClr val="dk1"/>
                </a:solidFill>
                <a:latin typeface="Proxima Nova"/>
                <a:ea typeface="Proxima Nova"/>
                <a:cs typeface="Proxima Nova"/>
                <a:sym typeface="Proxima Nova"/>
              </a:rPr>
              <a:t>‹#›</a:t>
            </a:fld>
            <a:endParaRPr lang="en-US" sz="1100" b="0" i="0" u="none" strike="noStrike" cap="none">
              <a:solidFill>
                <a:schemeClr val="dk1"/>
              </a:solidFill>
              <a:latin typeface="Proxima Nova"/>
              <a:ea typeface="Proxima Nova"/>
              <a:cs typeface="Proxima Nova"/>
              <a:sym typeface="Proxima Nova"/>
            </a:endParaRPr>
          </a:p>
        </p:txBody>
      </p:sp>
      <p:sp>
        <p:nvSpPr>
          <p:cNvPr id="964" name="Shape 964"/>
          <p:cNvSpPr txBox="1"/>
          <p:nvPr/>
        </p:nvSpPr>
        <p:spPr>
          <a:xfrm>
            <a:off x="550733" y="6311925"/>
            <a:ext cx="10212300" cy="524700"/>
          </a:xfrm>
          <a:prstGeom prst="rect">
            <a:avLst/>
          </a:prstGeom>
          <a:noFill/>
          <a:ln>
            <a:noFill/>
          </a:ln>
        </p:spPr>
        <p:txBody>
          <a:bodyPr wrap="square" lIns="121900" tIns="121900" rIns="121900" bIns="121900" anchor="ctr" anchorCtr="0">
            <a:noAutofit/>
          </a:bodyPr>
          <a:lstStyle/>
          <a:p>
            <a:pPr marL="0" marR="0" lvl="0" indent="-69850" algn="l" rtl="0">
              <a:spcBef>
                <a:spcPts val="0"/>
              </a:spcBef>
              <a:buClr>
                <a:schemeClr val="dk2"/>
              </a:buClr>
              <a:buSzPct val="100000"/>
              <a:buFont typeface="Proxima Nova"/>
              <a:buNone/>
            </a:pPr>
            <a:r>
              <a:rPr lang="en-US" sz="1100" b="0" i="0" u="none" strike="noStrike" cap="none">
                <a:solidFill>
                  <a:schemeClr val="dk2"/>
                </a:solidFill>
                <a:latin typeface="Proxima Nova"/>
                <a:ea typeface="Proxima Nova"/>
                <a:cs typeface="Proxima Nova"/>
                <a:sym typeface="Proxima Nova"/>
              </a:rPr>
              <a:t>Openstack Summit Sydney November 2017</a:t>
            </a:r>
          </a:p>
        </p:txBody>
      </p:sp>
      <p:sp>
        <p:nvSpPr>
          <p:cNvPr id="965" name="Shape 965"/>
          <p:cNvSpPr txBox="1">
            <a:spLocks noGrp="1"/>
          </p:cNvSpPr>
          <p:nvPr>
            <p:ph type="title"/>
          </p:nvPr>
        </p:nvSpPr>
        <p:spPr>
          <a:xfrm>
            <a:off x="1102200" y="0"/>
            <a:ext cx="9987600" cy="1417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9pPr>
          </a:lstStyle>
          <a:p>
            <a:endParaRPr/>
          </a:p>
        </p:txBody>
      </p:sp>
      <p:pic>
        <p:nvPicPr>
          <p:cNvPr id="966" name="Shape 966"/>
          <p:cNvPicPr preferRelativeResize="0"/>
          <p:nvPr/>
        </p:nvPicPr>
        <p:blipFill rotWithShape="1">
          <a:blip r:embed="rId19">
            <a:alphaModFix/>
          </a:blip>
          <a:srcRect/>
          <a:stretch/>
        </p:blipFill>
        <p:spPr>
          <a:xfrm>
            <a:off x="11142797" y="6423822"/>
            <a:ext cx="925094" cy="300323"/>
          </a:xfrm>
          <a:prstGeom prst="rect">
            <a:avLst/>
          </a:prstGeom>
          <a:noFill/>
          <a:ln>
            <a:noFill/>
          </a:ln>
        </p:spPr>
      </p:pic>
      <p:pic>
        <p:nvPicPr>
          <p:cNvPr id="967" name="Shape 967"/>
          <p:cNvPicPr preferRelativeResize="0"/>
          <p:nvPr/>
        </p:nvPicPr>
        <p:blipFill rotWithShape="1">
          <a:blip r:embed="rId20">
            <a:alphaModFix/>
          </a:blip>
          <a:srcRect/>
          <a:stretch/>
        </p:blipFill>
        <p:spPr>
          <a:xfrm>
            <a:off x="9808799" y="6311925"/>
            <a:ext cx="1333464" cy="54689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130"/>
        <p:cNvGrpSpPr/>
        <p:nvPr/>
      </p:nvGrpSpPr>
      <p:grpSpPr>
        <a:xfrm>
          <a:off x="0" y="0"/>
          <a:ext cx="0" cy="0"/>
          <a:chOff x="0" y="0"/>
          <a:chExt cx="0" cy="0"/>
        </a:xfrm>
      </p:grpSpPr>
      <p:sp>
        <p:nvSpPr>
          <p:cNvPr id="131" name="Shape 131"/>
          <p:cNvSpPr txBox="1">
            <a:spLocks noGrp="1"/>
          </p:cNvSpPr>
          <p:nvPr>
            <p:ph type="sldNum" idx="12"/>
          </p:nvPr>
        </p:nvSpPr>
        <p:spPr>
          <a:xfrm>
            <a:off x="11409045" y="6333134"/>
            <a:ext cx="731700" cy="525000"/>
          </a:xfrm>
          <a:prstGeom prst="rect">
            <a:avLst/>
          </a:prstGeom>
          <a:noFill/>
          <a:ln>
            <a:noFill/>
          </a:ln>
        </p:spPr>
        <p:txBody>
          <a:bodyPr wrap="square" lIns="91425" tIns="91425" rIns="91425" bIns="91425" anchor="t" anchorCtr="0">
            <a:noAutofit/>
          </a:bodyPr>
          <a:lstStyle/>
          <a:p>
            <a:pPr lvl="0" algn="r" rtl="0">
              <a:spcBef>
                <a:spcPts val="0"/>
              </a:spcBef>
              <a:buNone/>
            </a:pPr>
            <a:fld id="{00000000-1234-1234-1234-123412341234}" type="slidenum">
              <a:rPr lang="en-US" sz="1300">
                <a:solidFill>
                  <a:schemeClr val="tx1"/>
                </a:solidFill>
              </a:rPr>
              <a:t>‹#›</a:t>
            </a:fld>
            <a:endParaRPr lang="en-US" sz="1300">
              <a:solidFill>
                <a:schemeClr val="tx1"/>
              </a:solidFil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blipFill>
          <a:blip r:embed="rId18">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1102200" y="1813625"/>
            <a:ext cx="9987600" cy="4082700"/>
          </a:xfrm>
          <a:prstGeom prst="rect">
            <a:avLst/>
          </a:prstGeom>
          <a:noFill/>
          <a:ln>
            <a:noFill/>
          </a:ln>
        </p:spPr>
        <p:txBody>
          <a:bodyPr wrap="square" lIns="121900" tIns="121900" rIns="121900" bIns="121900" anchor="t" anchorCtr="0"/>
          <a:lstStyle>
            <a:lvl1pPr lvl="0" rtl="0">
              <a:lnSpc>
                <a:spcPct val="115000"/>
              </a:lnSpc>
              <a:spcBef>
                <a:spcPts val="800"/>
              </a:spcBef>
              <a:buClr>
                <a:schemeClr val="dk1"/>
              </a:buClr>
              <a:buSzPct val="100000"/>
              <a:buFont typeface="Proxima Nova"/>
              <a:buChar char="●"/>
              <a:defRPr sz="1900">
                <a:solidFill>
                  <a:schemeClr val="dk1"/>
                </a:solidFill>
                <a:latin typeface="Proxima Nova"/>
                <a:ea typeface="Proxima Nova"/>
                <a:cs typeface="Proxima Nova"/>
                <a:sym typeface="Proxima Nova"/>
              </a:defRPr>
            </a:lvl1pPr>
            <a:lvl2pPr lvl="1" rtl="0">
              <a:lnSpc>
                <a:spcPct val="115000"/>
              </a:lnSpc>
              <a:spcBef>
                <a:spcPts val="600"/>
              </a:spcBef>
              <a:buClr>
                <a:schemeClr val="dk1"/>
              </a:buClr>
              <a:buSzPct val="100000"/>
              <a:buFont typeface="Proxima Nova"/>
              <a:buChar char="○"/>
              <a:defRPr sz="1900">
                <a:solidFill>
                  <a:schemeClr val="dk1"/>
                </a:solidFill>
                <a:latin typeface="Proxima Nova"/>
                <a:ea typeface="Proxima Nova"/>
                <a:cs typeface="Proxima Nova"/>
                <a:sym typeface="Proxima Nova"/>
              </a:defRPr>
            </a:lvl2pPr>
            <a:lvl3pPr lvl="2" rtl="0">
              <a:lnSpc>
                <a:spcPct val="115000"/>
              </a:lnSpc>
              <a:spcBef>
                <a:spcPts val="600"/>
              </a:spcBef>
              <a:buClr>
                <a:schemeClr val="dk1"/>
              </a:buClr>
              <a:buSzPct val="100000"/>
              <a:buFont typeface="Proxima Nova"/>
              <a:buChar char="■"/>
              <a:defRPr sz="1900">
                <a:solidFill>
                  <a:schemeClr val="dk1"/>
                </a:solidFill>
                <a:latin typeface="Proxima Nova"/>
                <a:ea typeface="Proxima Nova"/>
                <a:cs typeface="Proxima Nova"/>
                <a:sym typeface="Proxima Nova"/>
              </a:defRPr>
            </a:lvl3pPr>
            <a:lvl4pPr lvl="3"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4pPr>
            <a:lvl5pPr lvl="4"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5pPr>
            <a:lvl6pPr lvl="5"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6pPr>
            <a:lvl7pPr lvl="6"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7pPr>
            <a:lvl8pPr lvl="7"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8pPr>
            <a:lvl9pPr lvl="8"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9pPr>
          </a:lstStyle>
          <a:p>
            <a:endParaRPr/>
          </a:p>
        </p:txBody>
      </p:sp>
      <p:sp>
        <p:nvSpPr>
          <p:cNvPr id="149" name="Shape 149"/>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lvl="0" algn="r" rtl="0">
              <a:spcBef>
                <a:spcPts val="0"/>
              </a:spcBef>
              <a:buNone/>
            </a:pPr>
            <a:fld id="{00000000-1234-1234-1234-123412341234}" type="slidenum">
              <a:rPr lang="en-US" sz="1100">
                <a:latin typeface="Proxima Nova"/>
                <a:ea typeface="Proxima Nova"/>
                <a:cs typeface="Proxima Nova"/>
                <a:sym typeface="Proxima Nova"/>
              </a:rPr>
              <a:t>‹#›</a:t>
            </a:fld>
            <a:endParaRPr lang="en-US" sz="1100">
              <a:latin typeface="Proxima Nova"/>
              <a:ea typeface="Proxima Nova"/>
              <a:cs typeface="Proxima Nova"/>
              <a:sym typeface="Proxima Nova"/>
            </a:endParaRPr>
          </a:p>
        </p:txBody>
      </p:sp>
      <p:sp>
        <p:nvSpPr>
          <p:cNvPr id="150" name="Shape 150"/>
          <p:cNvSpPr txBox="1"/>
          <p:nvPr/>
        </p:nvSpPr>
        <p:spPr>
          <a:xfrm>
            <a:off x="550733" y="6311925"/>
            <a:ext cx="10212300" cy="524700"/>
          </a:xfrm>
          <a:prstGeom prst="rect">
            <a:avLst/>
          </a:prstGeom>
          <a:noFill/>
          <a:ln>
            <a:noFill/>
          </a:ln>
        </p:spPr>
        <p:txBody>
          <a:bodyPr wrap="square" lIns="121900" tIns="121900" rIns="121900" bIns="121900" anchor="ctr" anchorCtr="0">
            <a:noAutofit/>
          </a:bodyPr>
          <a:lstStyle/>
          <a:p>
            <a:pPr lvl="0" rtl="0">
              <a:spcBef>
                <a:spcPts val="0"/>
              </a:spcBef>
              <a:buNone/>
            </a:pPr>
            <a:r>
              <a:rPr lang="en-US" sz="1100">
                <a:solidFill>
                  <a:schemeClr val="dk2"/>
                </a:solidFill>
                <a:latin typeface="Proxima Nova"/>
                <a:ea typeface="Proxima Nova"/>
                <a:cs typeface="Proxima Nova"/>
                <a:sym typeface="Proxima Nova"/>
              </a:rPr>
              <a:t>Openstack Summit Sydney November 2017</a:t>
            </a:r>
          </a:p>
        </p:txBody>
      </p:sp>
      <p:sp>
        <p:nvSpPr>
          <p:cNvPr id="151" name="Shape 151"/>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lvl="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9pPr>
          </a:lstStyle>
          <a:p>
            <a:endParaRPr/>
          </a:p>
        </p:txBody>
      </p:sp>
      <p:pic>
        <p:nvPicPr>
          <p:cNvPr id="152" name="Shape 152"/>
          <p:cNvPicPr preferRelativeResize="0"/>
          <p:nvPr/>
        </p:nvPicPr>
        <p:blipFill>
          <a:blip r:embed="rId19">
            <a:alphaModFix/>
          </a:blip>
          <a:stretch>
            <a:fillRect/>
          </a:stretch>
        </p:blipFill>
        <p:spPr>
          <a:xfrm>
            <a:off x="11142797" y="6423822"/>
            <a:ext cx="932554" cy="300900"/>
          </a:xfrm>
          <a:prstGeom prst="rect">
            <a:avLst/>
          </a:prstGeom>
          <a:noFill/>
          <a:ln>
            <a:noFill/>
          </a:ln>
        </p:spPr>
      </p:pic>
      <p:pic>
        <p:nvPicPr>
          <p:cNvPr id="153" name="Shape 153"/>
          <p:cNvPicPr preferRelativeResize="0"/>
          <p:nvPr/>
        </p:nvPicPr>
        <p:blipFill>
          <a:blip r:embed="rId20">
            <a:alphaModFix/>
          </a:blip>
          <a:stretch>
            <a:fillRect/>
          </a:stretch>
        </p:blipFill>
        <p:spPr>
          <a:xfrm>
            <a:off x="9564575" y="6356338"/>
            <a:ext cx="1300950" cy="435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1102200" y="1813625"/>
            <a:ext cx="9987600" cy="4082700"/>
          </a:xfrm>
          <a:prstGeom prst="rect">
            <a:avLst/>
          </a:prstGeom>
          <a:noFill/>
          <a:ln>
            <a:noFill/>
          </a:ln>
        </p:spPr>
        <p:txBody>
          <a:bodyPr wrap="square" lIns="121900" tIns="121900" rIns="121900" bIns="121900" anchor="t" anchorCtr="0"/>
          <a:lstStyle>
            <a:lvl1pPr lvl="0" rtl="0">
              <a:lnSpc>
                <a:spcPct val="115000"/>
              </a:lnSpc>
              <a:spcBef>
                <a:spcPts val="800"/>
              </a:spcBef>
              <a:buClr>
                <a:schemeClr val="dk1"/>
              </a:buClr>
              <a:buSzPct val="100000"/>
              <a:buFont typeface="Proxima Nova"/>
              <a:buChar char="●"/>
              <a:defRPr sz="1900">
                <a:solidFill>
                  <a:schemeClr val="dk1"/>
                </a:solidFill>
                <a:latin typeface="Proxima Nova"/>
                <a:ea typeface="Proxima Nova"/>
                <a:cs typeface="Proxima Nova"/>
                <a:sym typeface="Proxima Nova"/>
              </a:defRPr>
            </a:lvl1pPr>
            <a:lvl2pPr lvl="1" rtl="0">
              <a:lnSpc>
                <a:spcPct val="115000"/>
              </a:lnSpc>
              <a:spcBef>
                <a:spcPts val="700"/>
              </a:spcBef>
              <a:buClr>
                <a:schemeClr val="dk1"/>
              </a:buClr>
              <a:buSzPct val="100000"/>
              <a:buFont typeface="Proxima Nova"/>
              <a:buChar char="○"/>
              <a:defRPr sz="1900">
                <a:solidFill>
                  <a:schemeClr val="dk1"/>
                </a:solidFill>
                <a:latin typeface="Proxima Nova"/>
                <a:ea typeface="Proxima Nova"/>
                <a:cs typeface="Proxima Nova"/>
                <a:sym typeface="Proxima Nova"/>
              </a:defRPr>
            </a:lvl2pPr>
            <a:lvl3pPr lvl="2" rtl="0">
              <a:lnSpc>
                <a:spcPct val="115000"/>
              </a:lnSpc>
              <a:spcBef>
                <a:spcPts val="700"/>
              </a:spcBef>
              <a:buClr>
                <a:schemeClr val="dk1"/>
              </a:buClr>
              <a:buSzPct val="100000"/>
              <a:buFont typeface="Proxima Nova"/>
              <a:buChar char="■"/>
              <a:defRPr sz="1900">
                <a:solidFill>
                  <a:schemeClr val="dk1"/>
                </a:solidFill>
                <a:latin typeface="Proxima Nova"/>
                <a:ea typeface="Proxima Nova"/>
                <a:cs typeface="Proxima Nova"/>
                <a:sym typeface="Proxima Nova"/>
              </a:defRPr>
            </a:lvl3pPr>
            <a:lvl4pPr lvl="3"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4pPr>
            <a:lvl5pPr lvl="4"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5pPr>
            <a:lvl6pPr lvl="5"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6pPr>
            <a:lvl7pPr lvl="6"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7pPr>
            <a:lvl8pPr lvl="7"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8pPr>
            <a:lvl9pPr lvl="8"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9pPr>
          </a:lstStyle>
          <a:p>
            <a:endParaRPr/>
          </a:p>
        </p:txBody>
      </p:sp>
      <p:sp>
        <p:nvSpPr>
          <p:cNvPr id="267" name="Shape 267"/>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lvl="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4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4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4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4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4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4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4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4800">
                <a:solidFill>
                  <a:schemeClr val="dk1"/>
                </a:solidFill>
                <a:latin typeface="Proxima Nova"/>
                <a:ea typeface="Proxima Nova"/>
                <a:cs typeface="Proxima Nova"/>
                <a:sym typeface="Proxima Nova"/>
              </a:defRPr>
            </a:lvl9pPr>
          </a:lstStyle>
          <a:p>
            <a:endParaRPr/>
          </a:p>
        </p:txBody>
      </p:sp>
      <p:pic>
        <p:nvPicPr>
          <p:cNvPr id="268" name="Shape 268" descr="logo_interior_black.png"/>
          <p:cNvPicPr preferRelativeResize="0"/>
          <p:nvPr/>
        </p:nvPicPr>
        <p:blipFill rotWithShape="1">
          <a:blip r:embed="rId9">
            <a:alphaModFix/>
          </a:blip>
          <a:srcRect t="396" b="386"/>
          <a:stretch/>
        </p:blipFill>
        <p:spPr>
          <a:xfrm>
            <a:off x="11103267" y="6426033"/>
            <a:ext cx="872900" cy="278667"/>
          </a:xfrm>
          <a:prstGeom prst="rect">
            <a:avLst/>
          </a:prstGeom>
          <a:noFill/>
          <a:ln>
            <a:noFill/>
          </a:ln>
        </p:spPr>
      </p:pic>
      <p:sp>
        <p:nvSpPr>
          <p:cNvPr id="269" name="Shape 269"/>
          <p:cNvSpPr txBox="1"/>
          <p:nvPr/>
        </p:nvSpPr>
        <p:spPr>
          <a:xfrm>
            <a:off x="573726" y="6359500"/>
            <a:ext cx="8928900" cy="463500"/>
          </a:xfrm>
          <a:prstGeom prst="rect">
            <a:avLst/>
          </a:prstGeom>
          <a:noFill/>
          <a:ln>
            <a:noFill/>
          </a:ln>
        </p:spPr>
        <p:txBody>
          <a:bodyPr wrap="square" lIns="121900" tIns="121900" rIns="121900" bIns="121900" anchor="ctr" anchorCtr="0">
            <a:noAutofit/>
          </a:bodyPr>
          <a:lstStyle/>
          <a:p>
            <a:pPr lvl="0" rtl="0">
              <a:spcBef>
                <a:spcPts val="0"/>
              </a:spcBef>
              <a:buClr>
                <a:schemeClr val="dk1"/>
              </a:buClr>
              <a:buSzPct val="136363"/>
              <a:buFont typeface="Arial"/>
              <a:buNone/>
            </a:pPr>
            <a:r>
              <a:rPr lang="en-US" sz="1100">
                <a:solidFill>
                  <a:schemeClr val="dk2"/>
                </a:solidFill>
                <a:latin typeface="Proxima Nova"/>
                <a:ea typeface="Proxima Nova"/>
                <a:cs typeface="Proxima Nova"/>
                <a:sym typeface="Proxima Nova"/>
              </a:rPr>
              <a:t>OpenStack Summit Sydney November 2017</a:t>
            </a:r>
          </a:p>
        </p:txBody>
      </p:sp>
      <p:sp>
        <p:nvSpPr>
          <p:cNvPr id="270" name="Shape 270"/>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lvl="0" rtl="0">
              <a:spcBef>
                <a:spcPts val="0"/>
              </a:spcBef>
              <a:buNone/>
            </a:pPr>
            <a:fld id="{00000000-1234-1234-1234-123412341234}" type="slidenum">
              <a:rPr lang="en-US" sz="1900">
                <a:latin typeface="Proxima Nova"/>
                <a:ea typeface="Proxima Nova"/>
                <a:cs typeface="Proxima Nova"/>
                <a:sym typeface="Proxima Nova"/>
              </a:rPr>
              <a:t>‹#›</a:t>
            </a:fld>
            <a:endParaRPr lang="en-US" sz="1900">
              <a:latin typeface="Proxima Nova"/>
              <a:ea typeface="Proxima Nova"/>
              <a:cs typeface="Proxima Nova"/>
              <a:sym typeface="Proxima Nova"/>
            </a:endParaRPr>
          </a:p>
        </p:txBody>
      </p:sp>
      <p:pic>
        <p:nvPicPr>
          <p:cNvPr id="271" name="Shape 271"/>
          <p:cNvPicPr preferRelativeResize="0"/>
          <p:nvPr/>
        </p:nvPicPr>
        <p:blipFill>
          <a:blip r:embed="rId10">
            <a:alphaModFix/>
          </a:blip>
          <a:stretch>
            <a:fillRect/>
          </a:stretch>
        </p:blipFill>
        <p:spPr>
          <a:xfrm>
            <a:off x="9870625" y="6373313"/>
            <a:ext cx="1047993" cy="435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25">
            <a:alphaModFix/>
          </a:blip>
          <a:stretch>
            <a:fillRect/>
          </a:stretch>
        </a:blipFill>
        <a:effectLst/>
      </p:bgPr>
    </p:bg>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1102200" y="1813624"/>
            <a:ext cx="9987600" cy="4082700"/>
          </a:xfrm>
          <a:prstGeom prst="rect">
            <a:avLst/>
          </a:prstGeom>
          <a:noFill/>
          <a:ln>
            <a:noFill/>
          </a:ln>
        </p:spPr>
        <p:txBody>
          <a:bodyPr wrap="square" lIns="121900" tIns="121900" rIns="121900" bIns="121900" anchor="t" anchorCtr="0"/>
          <a:lstStyle>
            <a:lvl1pPr marL="0" marR="0" lvl="0" indent="114300" algn="l" rtl="0">
              <a:lnSpc>
                <a:spcPct val="115000"/>
              </a:lnSpc>
              <a:spcBef>
                <a:spcPts val="8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7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7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pic>
        <p:nvPicPr>
          <p:cNvPr id="324" name="Shape 324" descr="logo_interior_black.png"/>
          <p:cNvPicPr preferRelativeResize="0"/>
          <p:nvPr/>
        </p:nvPicPr>
        <p:blipFill rotWithShape="1">
          <a:blip r:embed="rId26">
            <a:alphaModFix/>
          </a:blip>
          <a:srcRect t="396" b="386"/>
          <a:stretch/>
        </p:blipFill>
        <p:spPr>
          <a:xfrm>
            <a:off x="11103267" y="6426033"/>
            <a:ext cx="872700" cy="278700"/>
          </a:xfrm>
          <a:prstGeom prst="rect">
            <a:avLst/>
          </a:prstGeom>
          <a:noFill/>
          <a:ln>
            <a:noFill/>
          </a:ln>
        </p:spPr>
      </p:pic>
      <p:sp>
        <p:nvSpPr>
          <p:cNvPr id="325" name="Shape 325"/>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SzPct val="51351"/>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9pPr>
          </a:lstStyle>
          <a:p>
            <a:endParaRPr/>
          </a:p>
        </p:txBody>
      </p:sp>
      <p:sp>
        <p:nvSpPr>
          <p:cNvPr id="326" name="Shape 326"/>
          <p:cNvSpPr txBox="1"/>
          <p:nvPr/>
        </p:nvSpPr>
        <p:spPr>
          <a:xfrm>
            <a:off x="550733" y="6413525"/>
            <a:ext cx="10212300" cy="524700"/>
          </a:xfrm>
          <a:prstGeom prst="rect">
            <a:avLst/>
          </a:prstGeom>
          <a:noFill/>
          <a:ln>
            <a:noFill/>
          </a:ln>
        </p:spPr>
        <p:txBody>
          <a:bodyPr wrap="square" lIns="121900" tIns="121900" rIns="121900" bIns="121900" anchor="ctr" anchorCtr="0">
            <a:noAutofit/>
          </a:bodyPr>
          <a:lstStyle/>
          <a:p>
            <a:pPr lvl="0" rtl="0">
              <a:spcBef>
                <a:spcPts val="0"/>
              </a:spcBef>
              <a:buNone/>
            </a:pPr>
            <a:r>
              <a:rPr lang="en-US" sz="1100">
                <a:solidFill>
                  <a:schemeClr val="dk2"/>
                </a:solidFill>
                <a:latin typeface="Proxima Nova"/>
                <a:ea typeface="Proxima Nova"/>
                <a:cs typeface="Proxima Nova"/>
                <a:sym typeface="Proxima Nova"/>
              </a:rPr>
              <a:t>OpenStack Summit November 2017</a:t>
            </a:r>
          </a:p>
          <a:p>
            <a:pPr lvl="0" rtl="0">
              <a:spcBef>
                <a:spcPts val="0"/>
              </a:spcBef>
              <a:buNone/>
            </a:pPr>
            <a:endParaRPr sz="1100">
              <a:solidFill>
                <a:schemeClr val="dk2"/>
              </a:solidFill>
              <a:latin typeface="Proxima Nova"/>
              <a:ea typeface="Proxima Nova"/>
              <a:cs typeface="Proxima Nova"/>
              <a:sym typeface="Proxima Nova"/>
            </a:endParaRPr>
          </a:p>
        </p:txBody>
      </p:sp>
      <p:sp>
        <p:nvSpPr>
          <p:cNvPr id="327" name="Shape 327"/>
          <p:cNvSpPr txBox="1">
            <a:spLocks noGrp="1"/>
          </p:cNvSpPr>
          <p:nvPr>
            <p:ph type="sldNum" idx="12"/>
          </p:nvPr>
        </p:nvSpPr>
        <p:spPr>
          <a:xfrm>
            <a:off x="337836" y="6282407"/>
            <a:ext cx="4809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666666"/>
                </a:solidFill>
                <a:latin typeface="Arial"/>
                <a:ea typeface="Arial"/>
                <a:cs typeface="Arial"/>
                <a:sym typeface="Arial"/>
              </a:rPr>
              <a:t>‹#›</a:t>
            </a:fld>
            <a:endParaRPr lang="en-US" b="0" i="0" u="none" strike="noStrike" cap="none">
              <a:solidFill>
                <a:srgbClr val="666666"/>
              </a:solidFill>
              <a:latin typeface="Arial"/>
              <a:ea typeface="Arial"/>
              <a:cs typeface="Arial"/>
              <a:sym typeface="Arial"/>
            </a:endParaRPr>
          </a:p>
        </p:txBody>
      </p:sp>
      <p:pic>
        <p:nvPicPr>
          <p:cNvPr id="328" name="Shape 328"/>
          <p:cNvPicPr preferRelativeResize="0"/>
          <p:nvPr/>
        </p:nvPicPr>
        <p:blipFill>
          <a:blip r:embed="rId27">
            <a:alphaModFix/>
          </a:blip>
          <a:stretch>
            <a:fillRect/>
          </a:stretch>
        </p:blipFill>
        <p:spPr>
          <a:xfrm>
            <a:off x="9723850" y="6292449"/>
            <a:ext cx="1262837" cy="524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
    <p:bg>
      <p:bgPr>
        <a:blipFill>
          <a:blip r:embed="rId19">
            <a:alphaModFix/>
          </a:blip>
          <a:stretch>
            <a:fillRect/>
          </a:stretch>
        </a:blipFill>
        <a:effectLst/>
      </p:bgPr>
    </p:bg>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1102200" y="1813625"/>
            <a:ext cx="9987600" cy="4082700"/>
          </a:xfrm>
          <a:prstGeom prst="rect">
            <a:avLst/>
          </a:prstGeom>
          <a:noFill/>
          <a:ln>
            <a:noFill/>
          </a:ln>
        </p:spPr>
        <p:txBody>
          <a:bodyPr wrap="square" lIns="121900" tIns="121900" rIns="121900" bIns="121900" anchor="t" anchorCtr="0"/>
          <a:lstStyle>
            <a:lvl1pPr lvl="0" rtl="0">
              <a:lnSpc>
                <a:spcPct val="115000"/>
              </a:lnSpc>
              <a:spcBef>
                <a:spcPts val="800"/>
              </a:spcBef>
              <a:buClr>
                <a:schemeClr val="dk1"/>
              </a:buClr>
              <a:buSzPct val="100000"/>
              <a:buFont typeface="Proxima Nova"/>
              <a:buChar char="●"/>
              <a:defRPr sz="1900">
                <a:solidFill>
                  <a:schemeClr val="dk1"/>
                </a:solidFill>
                <a:latin typeface="Proxima Nova"/>
                <a:ea typeface="Proxima Nova"/>
                <a:cs typeface="Proxima Nova"/>
                <a:sym typeface="Proxima Nova"/>
              </a:defRPr>
            </a:lvl1pPr>
            <a:lvl2pPr lvl="1" rtl="0">
              <a:lnSpc>
                <a:spcPct val="115000"/>
              </a:lnSpc>
              <a:spcBef>
                <a:spcPts val="700"/>
              </a:spcBef>
              <a:buClr>
                <a:schemeClr val="dk1"/>
              </a:buClr>
              <a:buSzPct val="100000"/>
              <a:buFont typeface="Proxima Nova"/>
              <a:buChar char="○"/>
              <a:defRPr sz="1900">
                <a:solidFill>
                  <a:schemeClr val="dk1"/>
                </a:solidFill>
                <a:latin typeface="Proxima Nova"/>
                <a:ea typeface="Proxima Nova"/>
                <a:cs typeface="Proxima Nova"/>
                <a:sym typeface="Proxima Nova"/>
              </a:defRPr>
            </a:lvl2pPr>
            <a:lvl3pPr lvl="2" rtl="0">
              <a:lnSpc>
                <a:spcPct val="115000"/>
              </a:lnSpc>
              <a:spcBef>
                <a:spcPts val="700"/>
              </a:spcBef>
              <a:buClr>
                <a:schemeClr val="dk1"/>
              </a:buClr>
              <a:buSzPct val="100000"/>
              <a:buFont typeface="Proxima Nova"/>
              <a:buChar char="■"/>
              <a:defRPr sz="1900">
                <a:solidFill>
                  <a:schemeClr val="dk1"/>
                </a:solidFill>
                <a:latin typeface="Proxima Nova"/>
                <a:ea typeface="Proxima Nova"/>
                <a:cs typeface="Proxima Nova"/>
                <a:sym typeface="Proxima Nova"/>
              </a:defRPr>
            </a:lvl3pPr>
            <a:lvl4pPr lvl="3"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4pPr>
            <a:lvl5pPr lvl="4"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5pPr>
            <a:lvl6pPr lvl="5"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6pPr>
            <a:lvl7pPr lvl="6"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7pPr>
            <a:lvl8pPr lvl="7"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8pPr>
            <a:lvl9pPr lvl="8"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9pPr>
          </a:lstStyle>
          <a:p>
            <a:endParaRPr/>
          </a:p>
        </p:txBody>
      </p:sp>
      <p:sp>
        <p:nvSpPr>
          <p:cNvPr id="460" name="Shape 460"/>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lvl="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9pPr>
          </a:lstStyle>
          <a:p>
            <a:endParaRPr/>
          </a:p>
        </p:txBody>
      </p:sp>
      <p:sp>
        <p:nvSpPr>
          <p:cNvPr id="461" name="Shape 461"/>
          <p:cNvSpPr txBox="1"/>
          <p:nvPr/>
        </p:nvSpPr>
        <p:spPr>
          <a:xfrm>
            <a:off x="573725" y="6359500"/>
            <a:ext cx="9142500" cy="463500"/>
          </a:xfrm>
          <a:prstGeom prst="rect">
            <a:avLst/>
          </a:prstGeom>
          <a:noFill/>
          <a:ln>
            <a:noFill/>
          </a:ln>
        </p:spPr>
        <p:txBody>
          <a:bodyPr wrap="square" lIns="121900" tIns="121900" rIns="121900" bIns="121900" anchor="ctr" anchorCtr="0">
            <a:noAutofit/>
          </a:bodyPr>
          <a:lstStyle/>
          <a:p>
            <a:pPr lvl="0" rtl="0">
              <a:spcBef>
                <a:spcPts val="0"/>
              </a:spcBef>
              <a:buNone/>
            </a:pPr>
            <a:r>
              <a:rPr lang="en-US" sz="1300">
                <a:solidFill>
                  <a:srgbClr val="999999"/>
                </a:solidFill>
                <a:latin typeface="Proxima Nova"/>
                <a:ea typeface="Proxima Nova"/>
                <a:cs typeface="Proxima Nova"/>
                <a:sym typeface="Proxima Nova"/>
              </a:rPr>
              <a:t>Openstack Summit Sydney November 2017</a:t>
            </a:r>
          </a:p>
        </p:txBody>
      </p:sp>
      <p:sp>
        <p:nvSpPr>
          <p:cNvPr id="462" name="Shape 462"/>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lvl="0" rtl="0">
              <a:spcBef>
                <a:spcPts val="0"/>
              </a:spcBef>
              <a:buNone/>
            </a:pPr>
            <a:fld id="{00000000-1234-1234-1234-123412341234}" type="slidenum">
              <a:rPr lang="en-US">
                <a:latin typeface="Proxima Nova"/>
                <a:ea typeface="Proxima Nova"/>
                <a:cs typeface="Proxima Nova"/>
                <a:sym typeface="Proxima Nova"/>
              </a:rPr>
              <a:t>‹#›</a:t>
            </a:fld>
            <a:endParaRPr lang="en-US">
              <a:latin typeface="Proxima Nova"/>
              <a:ea typeface="Proxima Nova"/>
              <a:cs typeface="Proxima Nova"/>
              <a:sym typeface="Proxima Nova"/>
            </a:endParaRPr>
          </a:p>
        </p:txBody>
      </p:sp>
      <p:pic>
        <p:nvPicPr>
          <p:cNvPr id="463" name="Shape 463"/>
          <p:cNvPicPr preferRelativeResize="0"/>
          <p:nvPr/>
        </p:nvPicPr>
        <p:blipFill>
          <a:blip r:embed="rId20">
            <a:alphaModFix/>
          </a:blip>
          <a:stretch>
            <a:fillRect/>
          </a:stretch>
        </p:blipFill>
        <p:spPr>
          <a:xfrm>
            <a:off x="11156997" y="6359922"/>
            <a:ext cx="932554" cy="300900"/>
          </a:xfrm>
          <a:prstGeom prst="rect">
            <a:avLst/>
          </a:prstGeom>
          <a:noFill/>
          <a:ln>
            <a:noFill/>
          </a:ln>
        </p:spPr>
      </p:pic>
      <p:pic>
        <p:nvPicPr>
          <p:cNvPr id="464" name="Shape 464"/>
          <p:cNvPicPr preferRelativeResize="0"/>
          <p:nvPr/>
        </p:nvPicPr>
        <p:blipFill>
          <a:blip r:embed="rId21">
            <a:alphaModFix/>
          </a:blip>
          <a:stretch>
            <a:fillRect/>
          </a:stretch>
        </p:blipFill>
        <p:spPr>
          <a:xfrm>
            <a:off x="9859663" y="6351288"/>
            <a:ext cx="1153900" cy="47992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
    <p:bg>
      <p:bgPr>
        <a:blipFill>
          <a:blip r:embed="rId19">
            <a:alphaModFix/>
          </a:blip>
          <a:stretch>
            <a:fillRect/>
          </a:stretch>
        </a:blipFill>
        <a:effectLst/>
      </p:bgPr>
    </p:bg>
    <p:spTree>
      <p:nvGrpSpPr>
        <p:cNvPr id="1" name="Shape 583"/>
        <p:cNvGrpSpPr/>
        <p:nvPr/>
      </p:nvGrpSpPr>
      <p:grpSpPr>
        <a:xfrm>
          <a:off x="0" y="0"/>
          <a:ext cx="0" cy="0"/>
          <a:chOff x="0" y="0"/>
          <a:chExt cx="0" cy="0"/>
        </a:xfrm>
      </p:grpSpPr>
      <p:sp>
        <p:nvSpPr>
          <p:cNvPr id="584" name="Shape 584"/>
          <p:cNvSpPr txBox="1">
            <a:spLocks noGrp="1"/>
          </p:cNvSpPr>
          <p:nvPr>
            <p:ph type="body" idx="1"/>
          </p:nvPr>
        </p:nvSpPr>
        <p:spPr>
          <a:xfrm>
            <a:off x="1102200" y="1813625"/>
            <a:ext cx="9987600" cy="4082700"/>
          </a:xfrm>
          <a:prstGeom prst="rect">
            <a:avLst/>
          </a:prstGeom>
          <a:noFill/>
          <a:ln>
            <a:noFill/>
          </a:ln>
        </p:spPr>
        <p:txBody>
          <a:bodyPr wrap="square" lIns="121900" tIns="121900" rIns="121900" bIns="121900" anchor="t" anchorCtr="0"/>
          <a:lstStyle>
            <a:lvl1pPr lvl="0" rtl="0">
              <a:lnSpc>
                <a:spcPct val="115000"/>
              </a:lnSpc>
              <a:spcBef>
                <a:spcPts val="800"/>
              </a:spcBef>
              <a:buClr>
                <a:schemeClr val="dk1"/>
              </a:buClr>
              <a:buSzPct val="100000"/>
              <a:buFont typeface="Proxima Nova"/>
              <a:buChar char="●"/>
              <a:defRPr sz="1900">
                <a:solidFill>
                  <a:schemeClr val="dk1"/>
                </a:solidFill>
                <a:latin typeface="Proxima Nova"/>
                <a:ea typeface="Proxima Nova"/>
                <a:cs typeface="Proxima Nova"/>
                <a:sym typeface="Proxima Nova"/>
              </a:defRPr>
            </a:lvl1pPr>
            <a:lvl2pPr lvl="1" rtl="0">
              <a:lnSpc>
                <a:spcPct val="115000"/>
              </a:lnSpc>
              <a:spcBef>
                <a:spcPts val="700"/>
              </a:spcBef>
              <a:buClr>
                <a:schemeClr val="dk1"/>
              </a:buClr>
              <a:buSzPct val="100000"/>
              <a:buFont typeface="Proxima Nova"/>
              <a:buChar char="○"/>
              <a:defRPr sz="1900">
                <a:solidFill>
                  <a:schemeClr val="dk1"/>
                </a:solidFill>
                <a:latin typeface="Proxima Nova"/>
                <a:ea typeface="Proxima Nova"/>
                <a:cs typeface="Proxima Nova"/>
                <a:sym typeface="Proxima Nova"/>
              </a:defRPr>
            </a:lvl2pPr>
            <a:lvl3pPr lvl="2" rtl="0">
              <a:lnSpc>
                <a:spcPct val="115000"/>
              </a:lnSpc>
              <a:spcBef>
                <a:spcPts val="700"/>
              </a:spcBef>
              <a:buClr>
                <a:schemeClr val="dk1"/>
              </a:buClr>
              <a:buSzPct val="100000"/>
              <a:buFont typeface="Proxima Nova"/>
              <a:buChar char="■"/>
              <a:defRPr sz="1900">
                <a:solidFill>
                  <a:schemeClr val="dk1"/>
                </a:solidFill>
                <a:latin typeface="Proxima Nova"/>
                <a:ea typeface="Proxima Nova"/>
                <a:cs typeface="Proxima Nova"/>
                <a:sym typeface="Proxima Nova"/>
              </a:defRPr>
            </a:lvl3pPr>
            <a:lvl4pPr lvl="3"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4pPr>
            <a:lvl5pPr lvl="4"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5pPr>
            <a:lvl6pPr lvl="5"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6pPr>
            <a:lvl7pPr lvl="6"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7pPr>
            <a:lvl8pPr lvl="7"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8pPr>
            <a:lvl9pPr lvl="8"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9pPr>
          </a:lstStyle>
          <a:p>
            <a:endParaRPr/>
          </a:p>
        </p:txBody>
      </p:sp>
      <p:sp>
        <p:nvSpPr>
          <p:cNvPr id="585" name="Shape 585"/>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lvl="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9pPr>
          </a:lstStyle>
          <a:p>
            <a:endParaRPr/>
          </a:p>
        </p:txBody>
      </p:sp>
      <p:sp>
        <p:nvSpPr>
          <p:cNvPr id="586" name="Shape 586"/>
          <p:cNvSpPr txBox="1"/>
          <p:nvPr/>
        </p:nvSpPr>
        <p:spPr>
          <a:xfrm>
            <a:off x="573726" y="6359500"/>
            <a:ext cx="8954400" cy="463500"/>
          </a:xfrm>
          <a:prstGeom prst="rect">
            <a:avLst/>
          </a:prstGeom>
          <a:noFill/>
          <a:ln>
            <a:noFill/>
          </a:ln>
        </p:spPr>
        <p:txBody>
          <a:bodyPr wrap="square" lIns="121900" tIns="121900" rIns="121900" bIns="121900" anchor="ctr" anchorCtr="0">
            <a:noAutofit/>
          </a:bodyPr>
          <a:lstStyle/>
          <a:p>
            <a:pPr lvl="0" rtl="0">
              <a:spcBef>
                <a:spcPts val="0"/>
              </a:spcBef>
              <a:buNone/>
            </a:pPr>
            <a:r>
              <a:rPr lang="en-US" sz="1300">
                <a:solidFill>
                  <a:srgbClr val="999999"/>
                </a:solidFill>
                <a:latin typeface="Proxima Nova"/>
                <a:ea typeface="Proxima Nova"/>
                <a:cs typeface="Proxima Nova"/>
                <a:sym typeface="Proxima Nova"/>
              </a:rPr>
              <a:t>OpenStack Summit Sydney November 2017</a:t>
            </a:r>
          </a:p>
        </p:txBody>
      </p:sp>
      <p:sp>
        <p:nvSpPr>
          <p:cNvPr id="587" name="Shape 587"/>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lvl="0" rtl="0">
              <a:spcBef>
                <a:spcPts val="0"/>
              </a:spcBef>
              <a:buNone/>
            </a:pPr>
            <a:fld id="{00000000-1234-1234-1234-123412341234}" type="slidenum">
              <a:rPr lang="en-US" sz="1900">
                <a:latin typeface="Proxima Nova"/>
                <a:ea typeface="Proxima Nova"/>
                <a:cs typeface="Proxima Nova"/>
                <a:sym typeface="Proxima Nova"/>
              </a:rPr>
              <a:t>‹#›</a:t>
            </a:fld>
            <a:endParaRPr lang="en-US" sz="1900">
              <a:latin typeface="Proxima Nova"/>
              <a:ea typeface="Proxima Nova"/>
              <a:cs typeface="Proxima Nova"/>
              <a:sym typeface="Proxima Nova"/>
            </a:endParaRPr>
          </a:p>
        </p:txBody>
      </p:sp>
      <p:pic>
        <p:nvPicPr>
          <p:cNvPr id="588" name="Shape 588"/>
          <p:cNvPicPr preferRelativeResize="0"/>
          <p:nvPr/>
        </p:nvPicPr>
        <p:blipFill>
          <a:blip r:embed="rId20">
            <a:alphaModFix/>
          </a:blip>
          <a:stretch>
            <a:fillRect/>
          </a:stretch>
        </p:blipFill>
        <p:spPr>
          <a:xfrm>
            <a:off x="11124197" y="6423822"/>
            <a:ext cx="932554" cy="300900"/>
          </a:xfrm>
          <a:prstGeom prst="rect">
            <a:avLst/>
          </a:prstGeom>
          <a:noFill/>
          <a:ln>
            <a:noFill/>
          </a:ln>
        </p:spPr>
      </p:pic>
      <p:pic>
        <p:nvPicPr>
          <p:cNvPr id="589" name="Shape 589"/>
          <p:cNvPicPr preferRelativeResize="0"/>
          <p:nvPr/>
        </p:nvPicPr>
        <p:blipFill>
          <a:blip r:embed="rId21">
            <a:alphaModFix/>
          </a:blip>
          <a:stretch>
            <a:fillRect/>
          </a:stretch>
        </p:blipFill>
        <p:spPr>
          <a:xfrm>
            <a:off x="9883550" y="6359500"/>
            <a:ext cx="1114412" cy="463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1">
          <a:blip r:embed="rId25">
            <a:alphaModFix/>
          </a:blip>
          <a:stretch>
            <a:fillRect/>
          </a:stretch>
        </a:blipFill>
        <a:effectLst/>
      </p:bgPr>
    </p:bg>
    <p:spTree>
      <p:nvGrpSpPr>
        <p:cNvPr id="1" name="Shape 708"/>
        <p:cNvGrpSpPr/>
        <p:nvPr/>
      </p:nvGrpSpPr>
      <p:grpSpPr>
        <a:xfrm>
          <a:off x="0" y="0"/>
          <a:ext cx="0" cy="0"/>
          <a:chOff x="0" y="0"/>
          <a:chExt cx="0" cy="0"/>
        </a:xfrm>
      </p:grpSpPr>
      <p:sp>
        <p:nvSpPr>
          <p:cNvPr id="709" name="Shape 709"/>
          <p:cNvSpPr txBox="1">
            <a:spLocks noGrp="1"/>
          </p:cNvSpPr>
          <p:nvPr>
            <p:ph type="body" idx="1"/>
          </p:nvPr>
        </p:nvSpPr>
        <p:spPr>
          <a:xfrm>
            <a:off x="1102200" y="1813624"/>
            <a:ext cx="9987600" cy="4082700"/>
          </a:xfrm>
          <a:prstGeom prst="rect">
            <a:avLst/>
          </a:prstGeom>
          <a:noFill/>
          <a:ln>
            <a:noFill/>
          </a:ln>
        </p:spPr>
        <p:txBody>
          <a:bodyPr wrap="square" lIns="121900" tIns="121900" rIns="121900" bIns="121900" anchor="t" anchorCtr="0"/>
          <a:lstStyle>
            <a:lvl1pPr marL="0" marR="0" lvl="0" indent="114300" algn="l" rtl="0">
              <a:lnSpc>
                <a:spcPct val="115000"/>
              </a:lnSpc>
              <a:spcBef>
                <a:spcPts val="8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1pPr>
            <a:lvl2pPr marL="609600" marR="0" lvl="1" indent="114300" algn="l" rtl="0">
              <a:lnSpc>
                <a:spcPct val="115000"/>
              </a:lnSpc>
              <a:spcBef>
                <a:spcPts val="7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2pPr>
            <a:lvl3pPr marL="1219200" marR="0" lvl="2" indent="114300" algn="l" rtl="0">
              <a:lnSpc>
                <a:spcPct val="115000"/>
              </a:lnSpc>
              <a:spcBef>
                <a:spcPts val="7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3pPr>
            <a:lvl4pPr marL="1828800" marR="0" lvl="3"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4pPr>
            <a:lvl5pPr marL="2438400" marR="0" lvl="4"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5pPr>
            <a:lvl6pPr marL="3048000" marR="0" lvl="5"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6pPr>
            <a:lvl7pPr marL="3657600" marR="0" lvl="6"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7pPr>
            <a:lvl8pPr marL="4267200" marR="0" lvl="7"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8pPr>
            <a:lvl9pPr marL="4876800" marR="0" lvl="8" indent="114300" algn="l" rtl="0">
              <a:lnSpc>
                <a:spcPct val="115000"/>
              </a:lnSpc>
              <a:spcBef>
                <a:spcPts val="500"/>
              </a:spcBef>
              <a:spcAft>
                <a:spcPts val="0"/>
              </a:spcAft>
              <a:buClr>
                <a:schemeClr val="dk1"/>
              </a:buClr>
              <a:buSzPct val="100000"/>
              <a:buFont typeface="Proxima Nova"/>
              <a:buChar char="■"/>
              <a:defRPr sz="1900" b="0" i="0" u="none" strike="noStrike" cap="none">
                <a:solidFill>
                  <a:schemeClr val="dk1"/>
                </a:solidFill>
                <a:latin typeface="Proxima Nova"/>
                <a:ea typeface="Proxima Nova"/>
                <a:cs typeface="Proxima Nova"/>
                <a:sym typeface="Proxima Nova"/>
              </a:defRPr>
            </a:lvl9pPr>
          </a:lstStyle>
          <a:p>
            <a:endParaRPr/>
          </a:p>
        </p:txBody>
      </p:sp>
      <p:sp>
        <p:nvSpPr>
          <p:cNvPr id="710" name="Shape 710"/>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dk1"/>
              </a:buClr>
              <a:buSzPct val="51351"/>
              <a:buFont typeface="Proxima Nova"/>
              <a:buNone/>
              <a:defRPr sz="3700" b="0" i="0" u="none" strike="noStrike" cap="none">
                <a:solidFill>
                  <a:schemeClr val="dk1"/>
                </a:solidFill>
                <a:latin typeface="Proxima Nova"/>
                <a:ea typeface="Proxima Nova"/>
                <a:cs typeface="Proxima Nova"/>
                <a:sym typeface="Proxima Nova"/>
              </a:defRPr>
            </a:lvl1pPr>
            <a:lvl2pPr lvl="1"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2pPr>
            <a:lvl3pPr lvl="2"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3pPr>
            <a:lvl4pPr lvl="3"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4pPr>
            <a:lvl5pPr lvl="4"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5pPr>
            <a:lvl6pPr lvl="5"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6pPr>
            <a:lvl7pPr lvl="6"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7pPr>
            <a:lvl8pPr lvl="7"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8pPr>
            <a:lvl9pPr lvl="8" indent="0" rtl="0">
              <a:spcBef>
                <a:spcPts val="0"/>
              </a:spcBef>
              <a:buClr>
                <a:schemeClr val="dk1"/>
              </a:buClr>
              <a:buSzPct val="51351"/>
              <a:buFont typeface="Proxima Nova"/>
              <a:buNone/>
              <a:defRPr sz="3700">
                <a:solidFill>
                  <a:schemeClr val="dk1"/>
                </a:solidFill>
                <a:latin typeface="Proxima Nova"/>
                <a:ea typeface="Proxima Nova"/>
                <a:cs typeface="Proxima Nova"/>
                <a:sym typeface="Proxima Nova"/>
              </a:defRPr>
            </a:lvl9pPr>
          </a:lstStyle>
          <a:p>
            <a:endParaRPr/>
          </a:p>
        </p:txBody>
      </p:sp>
      <p:pic>
        <p:nvPicPr>
          <p:cNvPr id="711" name="Shape 711"/>
          <p:cNvPicPr preferRelativeResize="0"/>
          <p:nvPr/>
        </p:nvPicPr>
        <p:blipFill>
          <a:blip r:embed="rId26">
            <a:alphaModFix/>
          </a:blip>
          <a:stretch>
            <a:fillRect/>
          </a:stretch>
        </p:blipFill>
        <p:spPr>
          <a:xfrm>
            <a:off x="11124197" y="6423822"/>
            <a:ext cx="932554" cy="300900"/>
          </a:xfrm>
          <a:prstGeom prst="rect">
            <a:avLst/>
          </a:prstGeom>
          <a:noFill/>
          <a:ln>
            <a:noFill/>
          </a:ln>
        </p:spPr>
      </p:pic>
      <p:pic>
        <p:nvPicPr>
          <p:cNvPr id="712" name="Shape 712"/>
          <p:cNvPicPr preferRelativeResize="0"/>
          <p:nvPr/>
        </p:nvPicPr>
        <p:blipFill>
          <a:blip r:embed="rId27">
            <a:alphaModFix/>
          </a:blip>
          <a:stretch>
            <a:fillRect/>
          </a:stretch>
        </p:blipFill>
        <p:spPr>
          <a:xfrm>
            <a:off x="9800550" y="6334550"/>
            <a:ext cx="1153900" cy="47943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name="simple-light">
    <p:bg>
      <p:bgPr>
        <a:blipFill>
          <a:blip r:embed="rId18">
            <a:alphaModFix/>
          </a:blip>
          <a:stretch>
            <a:fillRect/>
          </a:stretch>
        </a:blipFill>
        <a:effectLst/>
      </p:bgPr>
    </p:bg>
    <p:spTree>
      <p:nvGrpSpPr>
        <p:cNvPr id="1" name="Shape 843"/>
        <p:cNvGrpSpPr/>
        <p:nvPr/>
      </p:nvGrpSpPr>
      <p:grpSpPr>
        <a:xfrm>
          <a:off x="0" y="0"/>
          <a:ext cx="0" cy="0"/>
          <a:chOff x="0" y="0"/>
          <a:chExt cx="0" cy="0"/>
        </a:xfrm>
      </p:grpSpPr>
      <p:sp>
        <p:nvSpPr>
          <p:cNvPr id="844" name="Shape 844"/>
          <p:cNvSpPr txBox="1">
            <a:spLocks noGrp="1"/>
          </p:cNvSpPr>
          <p:nvPr>
            <p:ph type="body" idx="1"/>
          </p:nvPr>
        </p:nvSpPr>
        <p:spPr>
          <a:xfrm>
            <a:off x="1102200" y="1813625"/>
            <a:ext cx="9987600" cy="4082700"/>
          </a:xfrm>
          <a:prstGeom prst="rect">
            <a:avLst/>
          </a:prstGeom>
          <a:noFill/>
          <a:ln>
            <a:noFill/>
          </a:ln>
        </p:spPr>
        <p:txBody>
          <a:bodyPr wrap="square" lIns="121900" tIns="121900" rIns="121900" bIns="121900" anchor="t" anchorCtr="0"/>
          <a:lstStyle>
            <a:lvl1pPr lvl="0" rtl="0">
              <a:lnSpc>
                <a:spcPct val="115000"/>
              </a:lnSpc>
              <a:spcBef>
                <a:spcPts val="800"/>
              </a:spcBef>
              <a:buClr>
                <a:schemeClr val="dk1"/>
              </a:buClr>
              <a:buSzPct val="100000"/>
              <a:buFont typeface="Proxima Nova"/>
              <a:buChar char="●"/>
              <a:defRPr sz="1900">
                <a:solidFill>
                  <a:schemeClr val="dk1"/>
                </a:solidFill>
                <a:latin typeface="Proxima Nova"/>
                <a:ea typeface="Proxima Nova"/>
                <a:cs typeface="Proxima Nova"/>
                <a:sym typeface="Proxima Nova"/>
              </a:defRPr>
            </a:lvl1pPr>
            <a:lvl2pPr lvl="1" rtl="0">
              <a:lnSpc>
                <a:spcPct val="115000"/>
              </a:lnSpc>
              <a:spcBef>
                <a:spcPts val="600"/>
              </a:spcBef>
              <a:buClr>
                <a:schemeClr val="dk1"/>
              </a:buClr>
              <a:buSzPct val="100000"/>
              <a:buFont typeface="Proxima Nova"/>
              <a:buChar char="○"/>
              <a:defRPr sz="1900">
                <a:solidFill>
                  <a:schemeClr val="dk1"/>
                </a:solidFill>
                <a:latin typeface="Proxima Nova"/>
                <a:ea typeface="Proxima Nova"/>
                <a:cs typeface="Proxima Nova"/>
                <a:sym typeface="Proxima Nova"/>
              </a:defRPr>
            </a:lvl2pPr>
            <a:lvl3pPr lvl="2" rtl="0">
              <a:lnSpc>
                <a:spcPct val="115000"/>
              </a:lnSpc>
              <a:spcBef>
                <a:spcPts val="600"/>
              </a:spcBef>
              <a:buClr>
                <a:schemeClr val="dk1"/>
              </a:buClr>
              <a:buSzPct val="100000"/>
              <a:buFont typeface="Proxima Nova"/>
              <a:buChar char="■"/>
              <a:defRPr sz="1900">
                <a:solidFill>
                  <a:schemeClr val="dk1"/>
                </a:solidFill>
                <a:latin typeface="Proxima Nova"/>
                <a:ea typeface="Proxima Nova"/>
                <a:cs typeface="Proxima Nova"/>
                <a:sym typeface="Proxima Nova"/>
              </a:defRPr>
            </a:lvl3pPr>
            <a:lvl4pPr lvl="3"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4pPr>
            <a:lvl5pPr lvl="4"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5pPr>
            <a:lvl6pPr lvl="5"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6pPr>
            <a:lvl7pPr lvl="6"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7pPr>
            <a:lvl8pPr lvl="7"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8pPr>
            <a:lvl9pPr lvl="8" rtl="0">
              <a:lnSpc>
                <a:spcPct val="115000"/>
              </a:lnSpc>
              <a:spcBef>
                <a:spcPts val="500"/>
              </a:spcBef>
              <a:buClr>
                <a:schemeClr val="dk1"/>
              </a:buClr>
              <a:buSzPct val="100000"/>
              <a:buFont typeface="Proxima Nova"/>
              <a:buChar char="■"/>
              <a:defRPr sz="1900">
                <a:solidFill>
                  <a:schemeClr val="dk1"/>
                </a:solidFill>
                <a:latin typeface="Proxima Nova"/>
                <a:ea typeface="Proxima Nova"/>
                <a:cs typeface="Proxima Nova"/>
                <a:sym typeface="Proxima Nova"/>
              </a:defRPr>
            </a:lvl9pPr>
          </a:lstStyle>
          <a:p>
            <a:endParaRPr/>
          </a:p>
        </p:txBody>
      </p:sp>
      <p:sp>
        <p:nvSpPr>
          <p:cNvPr id="845" name="Shape 845"/>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lvl="0" algn="r" rtl="0">
              <a:spcBef>
                <a:spcPts val="0"/>
              </a:spcBef>
              <a:buNone/>
            </a:pPr>
            <a:fld id="{00000000-1234-1234-1234-123412341234}" type="slidenum">
              <a:rPr lang="en-US" sz="1100">
                <a:latin typeface="Proxima Nova"/>
                <a:ea typeface="Proxima Nova"/>
                <a:cs typeface="Proxima Nova"/>
                <a:sym typeface="Proxima Nova"/>
              </a:rPr>
              <a:t>‹#›</a:t>
            </a:fld>
            <a:endParaRPr lang="en-US" sz="1100">
              <a:latin typeface="Proxima Nova"/>
              <a:ea typeface="Proxima Nova"/>
              <a:cs typeface="Proxima Nova"/>
              <a:sym typeface="Proxima Nova"/>
            </a:endParaRPr>
          </a:p>
        </p:txBody>
      </p:sp>
      <p:sp>
        <p:nvSpPr>
          <p:cNvPr id="846" name="Shape 846"/>
          <p:cNvSpPr txBox="1"/>
          <p:nvPr/>
        </p:nvSpPr>
        <p:spPr>
          <a:xfrm>
            <a:off x="550733" y="6311925"/>
            <a:ext cx="10212300" cy="524700"/>
          </a:xfrm>
          <a:prstGeom prst="rect">
            <a:avLst/>
          </a:prstGeom>
          <a:noFill/>
          <a:ln>
            <a:noFill/>
          </a:ln>
        </p:spPr>
        <p:txBody>
          <a:bodyPr wrap="square" lIns="121900" tIns="121900" rIns="121900" bIns="121900" anchor="ctr" anchorCtr="0">
            <a:noAutofit/>
          </a:bodyPr>
          <a:lstStyle/>
          <a:p>
            <a:pPr lvl="0" rtl="0">
              <a:spcBef>
                <a:spcPts val="0"/>
              </a:spcBef>
              <a:buNone/>
            </a:pPr>
            <a:r>
              <a:rPr lang="en-US" sz="1100">
                <a:solidFill>
                  <a:schemeClr val="dk2"/>
                </a:solidFill>
                <a:latin typeface="Proxima Nova"/>
                <a:ea typeface="Proxima Nova"/>
                <a:cs typeface="Proxima Nova"/>
                <a:sym typeface="Proxima Nova"/>
              </a:rPr>
              <a:t>OpenStack Summit Sydney 2017</a:t>
            </a:r>
          </a:p>
        </p:txBody>
      </p:sp>
      <p:pic>
        <p:nvPicPr>
          <p:cNvPr id="847" name="Shape 847" descr="logo_interior_black.png"/>
          <p:cNvPicPr preferRelativeResize="0"/>
          <p:nvPr/>
        </p:nvPicPr>
        <p:blipFill rotWithShape="1">
          <a:blip r:embed="rId19">
            <a:alphaModFix/>
          </a:blip>
          <a:srcRect t="396" b="386"/>
          <a:stretch/>
        </p:blipFill>
        <p:spPr>
          <a:xfrm>
            <a:off x="11103267" y="6426033"/>
            <a:ext cx="872900" cy="278667"/>
          </a:xfrm>
          <a:prstGeom prst="rect">
            <a:avLst/>
          </a:prstGeom>
          <a:noFill/>
          <a:ln>
            <a:noFill/>
          </a:ln>
        </p:spPr>
      </p:pic>
      <p:sp>
        <p:nvSpPr>
          <p:cNvPr id="848" name="Shape 848"/>
          <p:cNvSpPr txBox="1">
            <a:spLocks noGrp="1"/>
          </p:cNvSpPr>
          <p:nvPr>
            <p:ph type="title"/>
          </p:nvPr>
        </p:nvSpPr>
        <p:spPr>
          <a:xfrm>
            <a:off x="1102200" y="0"/>
            <a:ext cx="9987600" cy="1417500"/>
          </a:xfrm>
          <a:prstGeom prst="rect">
            <a:avLst/>
          </a:prstGeom>
          <a:noFill/>
          <a:ln>
            <a:noFill/>
          </a:ln>
        </p:spPr>
        <p:txBody>
          <a:bodyPr wrap="square" lIns="121900" tIns="121900" rIns="121900" bIns="121900" anchor="b" anchorCtr="0"/>
          <a:lstStyle>
            <a:lvl1pPr lvl="0"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3700">
                <a:solidFill>
                  <a:schemeClr val="dk1"/>
                </a:solidFill>
                <a:latin typeface="Proxima Nova"/>
                <a:ea typeface="Proxima Nova"/>
                <a:cs typeface="Proxima Nova"/>
                <a:sym typeface="Proxima Nova"/>
              </a:defRPr>
            </a:lvl9pPr>
          </a:lstStyle>
          <a:p>
            <a:endParaRPr/>
          </a:p>
        </p:txBody>
      </p:sp>
      <p:pic>
        <p:nvPicPr>
          <p:cNvPr id="849" name="Shape 849"/>
          <p:cNvPicPr preferRelativeResize="0"/>
          <p:nvPr/>
        </p:nvPicPr>
        <p:blipFill>
          <a:blip r:embed="rId20">
            <a:alphaModFix/>
          </a:blip>
          <a:stretch>
            <a:fillRect/>
          </a:stretch>
        </p:blipFill>
        <p:spPr>
          <a:xfrm>
            <a:off x="9647950" y="6292449"/>
            <a:ext cx="1262837" cy="524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85.xml"/><Relationship Id="rId5" Type="http://schemas.openxmlformats.org/officeDocument/2006/relationships/image" Target="../media/image51.png"/><Relationship Id="rId4" Type="http://schemas.openxmlformats.org/officeDocument/2006/relationships/image" Target="../media/image50.jp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5.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hyperlink" Target="http://ark.intel.com/products/81061/Intel-Xeon-Processor-E5-2699-v3-45M-Cache-2_30-GHz" TargetMode="External"/><Relationship Id="rId2" Type="http://schemas.openxmlformats.org/officeDocument/2006/relationships/notesSlide" Target="../notesSlides/notesSlide23.xml"/><Relationship Id="rId1" Type="http://schemas.openxmlformats.org/officeDocument/2006/relationships/slideLayout" Target="../slideLayouts/slideLayout68.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hyperlink" Target="https://specs.openstack.org/openstack/nova-specs/specs/pike/approved/libvirt-emulator-threads-policy.html" TargetMode="External"/><Relationship Id="rId2" Type="http://schemas.openxmlformats.org/officeDocument/2006/relationships/notesSlide" Target="../notesSlides/notesSlide24.xml"/><Relationship Id="rId1" Type="http://schemas.openxmlformats.org/officeDocument/2006/relationships/slideLayout" Target="../slideLayouts/slideLayout105.xml"/><Relationship Id="rId5" Type="http://schemas.openxmlformats.org/officeDocument/2006/relationships/image" Target="../media/image53.png"/><Relationship Id="rId4" Type="http://schemas.openxmlformats.org/officeDocument/2006/relationships/hyperlink" Target="https://bugzilla.redhat.com/show_bug.cgi?id=1468004#c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48.xml"/><Relationship Id="rId5" Type="http://schemas.openxmlformats.org/officeDocument/2006/relationships/hyperlink" Target="https://blueprints.launchpad.net/nova/+spec/reserve-numa-with-pci" TargetMode="Externa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25.xml"/><Relationship Id="rId6" Type="http://schemas.openxmlformats.org/officeDocument/2006/relationships/image" Target="../media/image50.jpg"/><Relationship Id="rId5" Type="http://schemas.openxmlformats.org/officeDocument/2006/relationships/image" Target="../media/image51.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hyperlink" Target="http://ark.intel.com/products/81061/Intel-Xeon-Processor-E5-2699-v3-45M-Cache-2_30-GHz" TargetMode="External"/><Relationship Id="rId2" Type="http://schemas.openxmlformats.org/officeDocument/2006/relationships/notesSlide" Target="../notesSlides/notesSlide27.xml"/><Relationship Id="rId1" Type="http://schemas.openxmlformats.org/officeDocument/2006/relationships/slideLayout" Target="../slideLayouts/slideLayout125.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85.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39.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39.xml"/></Relationships>
</file>

<file path=ppt/slides/_rels/slide36.xml.rels><?xml version="1.0" encoding="UTF-8" standalone="yes"?>
<Relationships xmlns="http://schemas.openxmlformats.org/package/2006/relationships"><Relationship Id="rId8" Type="http://schemas.openxmlformats.org/officeDocument/2006/relationships/hyperlink" Target="https://blueprints.launchpad.net/nova/+spec/reserve-numa-with-pci" TargetMode="External"/><Relationship Id="rId3" Type="http://schemas.openxmlformats.org/officeDocument/2006/relationships/hyperlink" Target="https://blueprints.launchpad.net/neutron/+spec/txqueuelen-configuration-on-tap" TargetMode="External"/><Relationship Id="rId7" Type="http://schemas.openxmlformats.org/officeDocument/2006/relationships/hyperlink" Target="https://blueprints.launchpad.net/nova/+spec/pci-extra-info"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hyperlink" Target="https://blueprints.launchpad.net/horizon/+spec/pci-stats-in-horizon" TargetMode="External"/><Relationship Id="rId5" Type="http://schemas.openxmlformats.org/officeDocument/2006/relationships/hyperlink" Target="https://blueprints.launchpad.net/nova/+spec/sriov-trusted-vfs" TargetMode="External"/><Relationship Id="rId4" Type="http://schemas.openxmlformats.org/officeDocument/2006/relationships/hyperlink" Target="https://blueprints.launchpad.net/nova/+spec/libvirt-emulator-threads-polic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153"/>
        </a:solidFill>
        <a:effectLst/>
      </p:bgPr>
    </p:bg>
    <p:spTree>
      <p:nvGrpSpPr>
        <p:cNvPr id="1" name="Shape 1082"/>
        <p:cNvGrpSpPr/>
        <p:nvPr/>
      </p:nvGrpSpPr>
      <p:grpSpPr>
        <a:xfrm>
          <a:off x="0" y="0"/>
          <a:ext cx="0" cy="0"/>
          <a:chOff x="0" y="0"/>
          <a:chExt cx="0" cy="0"/>
        </a:xfrm>
      </p:grpSpPr>
      <p:sp>
        <p:nvSpPr>
          <p:cNvPr id="1083" name="Shape 1083"/>
          <p:cNvSpPr txBox="1">
            <a:spLocks noGrp="1"/>
          </p:cNvSpPr>
          <p:nvPr>
            <p:ph type="title"/>
          </p:nvPr>
        </p:nvSpPr>
        <p:spPr>
          <a:xfrm>
            <a:off x="622867" y="808633"/>
            <a:ext cx="10348500" cy="1322700"/>
          </a:xfrm>
          <a:prstGeom prst="rect">
            <a:avLst/>
          </a:prstGeom>
        </p:spPr>
        <p:txBody>
          <a:bodyPr wrap="square" lIns="121900" tIns="121900" rIns="121900" bIns="121900" anchor="b" anchorCtr="0">
            <a:noAutofit/>
          </a:bodyPr>
          <a:lstStyle/>
          <a:p>
            <a:pPr lvl="0" rtl="0">
              <a:spcBef>
                <a:spcPts val="0"/>
              </a:spcBef>
              <a:buClr>
                <a:schemeClr val="dk1"/>
              </a:buClr>
              <a:buSzPct val="111111"/>
              <a:buFont typeface="Century Gothic"/>
              <a:buNone/>
            </a:pPr>
            <a:r>
              <a:rPr lang="en-US" sz="3600">
                <a:solidFill>
                  <a:srgbClr val="FFFFFF"/>
                </a:solidFill>
                <a:latin typeface="Overpass"/>
                <a:ea typeface="Overpass"/>
                <a:cs typeface="Overpass"/>
                <a:sym typeface="Overpass"/>
              </a:rPr>
              <a:t>SECRETS FOR APPROACHING BARE-METAL PERFORMANCE WITH REAL-TIME NFV</a:t>
            </a:r>
          </a:p>
        </p:txBody>
      </p:sp>
      <p:sp>
        <p:nvSpPr>
          <p:cNvPr id="1084" name="Shape 1084"/>
          <p:cNvSpPr txBox="1">
            <a:spLocks noGrp="1"/>
          </p:cNvSpPr>
          <p:nvPr>
            <p:ph type="subTitle" idx="2"/>
          </p:nvPr>
        </p:nvSpPr>
        <p:spPr>
          <a:xfrm>
            <a:off x="7729850" y="4193017"/>
            <a:ext cx="4131900" cy="730800"/>
          </a:xfrm>
          <a:prstGeom prst="rect">
            <a:avLst/>
          </a:prstGeom>
        </p:spPr>
        <p:txBody>
          <a:bodyPr wrap="square" lIns="121900" tIns="121900" rIns="121900" bIns="121900" anchor="t" anchorCtr="0">
            <a:noAutofit/>
          </a:bodyPr>
          <a:lstStyle/>
          <a:p>
            <a:pPr lvl="0" algn="ctr" rtl="0">
              <a:spcBef>
                <a:spcPts val="0"/>
              </a:spcBef>
              <a:buNone/>
            </a:pPr>
            <a:r>
              <a:rPr lang="en-US" sz="1900"/>
              <a:t>Anita Tragler</a:t>
            </a:r>
          </a:p>
          <a:p>
            <a:pPr lvl="0" algn="ctr" rtl="0">
              <a:spcBef>
                <a:spcPts val="0"/>
              </a:spcBef>
              <a:buNone/>
            </a:pPr>
            <a:r>
              <a:rPr lang="en-US" sz="1900"/>
              <a:t>Product Manager Networking &amp; NFV</a:t>
            </a:r>
          </a:p>
          <a:p>
            <a:pPr lvl="0" algn="ctr" rtl="0">
              <a:spcBef>
                <a:spcPts val="0"/>
              </a:spcBef>
              <a:buNone/>
            </a:pPr>
            <a:endParaRPr sz="1900"/>
          </a:p>
        </p:txBody>
      </p:sp>
      <p:pic>
        <p:nvPicPr>
          <p:cNvPr id="1085" name="Shape 1085" descr="logo_large.png"/>
          <p:cNvPicPr preferRelativeResize="0"/>
          <p:nvPr/>
        </p:nvPicPr>
        <p:blipFill>
          <a:blip r:embed="rId3">
            <a:alphaModFix/>
          </a:blip>
          <a:stretch>
            <a:fillRect/>
          </a:stretch>
        </p:blipFill>
        <p:spPr>
          <a:xfrm>
            <a:off x="8749434" y="4933675"/>
            <a:ext cx="1940333" cy="627367"/>
          </a:xfrm>
          <a:prstGeom prst="rect">
            <a:avLst/>
          </a:prstGeom>
          <a:noFill/>
          <a:ln>
            <a:noFill/>
          </a:ln>
        </p:spPr>
      </p:pic>
      <p:sp>
        <p:nvSpPr>
          <p:cNvPr id="1086" name="Shape 1086"/>
          <p:cNvSpPr txBox="1">
            <a:spLocks noGrp="1"/>
          </p:cNvSpPr>
          <p:nvPr>
            <p:ph type="subTitle" idx="2"/>
          </p:nvPr>
        </p:nvSpPr>
        <p:spPr>
          <a:xfrm>
            <a:off x="4094708" y="4202883"/>
            <a:ext cx="3558900" cy="730800"/>
          </a:xfrm>
          <a:prstGeom prst="rect">
            <a:avLst/>
          </a:prstGeom>
        </p:spPr>
        <p:txBody>
          <a:bodyPr wrap="square" lIns="121900" tIns="121900" rIns="121900" bIns="121900" anchor="t" anchorCtr="0">
            <a:noAutofit/>
          </a:bodyPr>
          <a:lstStyle/>
          <a:p>
            <a:pPr marL="0" lvl="0" indent="0" algn="ctr" rtl="0">
              <a:spcBef>
                <a:spcPts val="0"/>
              </a:spcBef>
              <a:buNone/>
            </a:pPr>
            <a:r>
              <a:rPr lang="en-US" sz="1900"/>
              <a:t>Souvik Dey</a:t>
            </a:r>
          </a:p>
          <a:p>
            <a:pPr lvl="0" algn="ctr" rtl="0">
              <a:spcBef>
                <a:spcPts val="0"/>
              </a:spcBef>
              <a:buNone/>
            </a:pPr>
            <a:r>
              <a:rPr lang="en-US" sz="1900"/>
              <a:t>Principal Software Engineer</a:t>
            </a:r>
          </a:p>
          <a:p>
            <a:pPr lvl="0" algn="ctr" rtl="0">
              <a:spcBef>
                <a:spcPts val="0"/>
              </a:spcBef>
              <a:buNone/>
            </a:pPr>
            <a:endParaRPr sz="1900"/>
          </a:p>
        </p:txBody>
      </p:sp>
      <p:sp>
        <p:nvSpPr>
          <p:cNvPr id="1087" name="Shape 1087"/>
          <p:cNvSpPr txBox="1">
            <a:spLocks noGrp="1"/>
          </p:cNvSpPr>
          <p:nvPr>
            <p:ph type="subTitle" idx="2"/>
          </p:nvPr>
        </p:nvSpPr>
        <p:spPr>
          <a:xfrm>
            <a:off x="373308" y="4243817"/>
            <a:ext cx="3558900" cy="730800"/>
          </a:xfrm>
          <a:prstGeom prst="rect">
            <a:avLst/>
          </a:prstGeom>
        </p:spPr>
        <p:txBody>
          <a:bodyPr wrap="square" lIns="121900" tIns="121900" rIns="121900" bIns="121900" anchor="t" anchorCtr="0">
            <a:noAutofit/>
          </a:bodyPr>
          <a:lstStyle/>
          <a:p>
            <a:pPr lvl="0" algn="ctr" rtl="0">
              <a:spcBef>
                <a:spcPts val="0"/>
              </a:spcBef>
              <a:buNone/>
            </a:pPr>
            <a:r>
              <a:rPr lang="en-US" sz="1800">
                <a:solidFill>
                  <a:srgbClr val="FFFFFF"/>
                </a:solidFill>
                <a:latin typeface="Overpass"/>
                <a:ea typeface="Overpass"/>
                <a:cs typeface="Overpass"/>
                <a:sym typeface="Overpass"/>
              </a:rPr>
              <a:t>Suyash Karmarkar</a:t>
            </a:r>
          </a:p>
          <a:p>
            <a:pPr lvl="0" algn="ctr" rtl="0">
              <a:spcBef>
                <a:spcPts val="0"/>
              </a:spcBef>
              <a:buNone/>
            </a:pPr>
            <a:r>
              <a:rPr lang="en-US" sz="1800">
                <a:latin typeface="Overpass"/>
                <a:ea typeface="Overpass"/>
                <a:cs typeface="Overpass"/>
                <a:sym typeface="Overpass"/>
              </a:rPr>
              <a:t>Principal Software Engineer</a:t>
            </a:r>
          </a:p>
        </p:txBody>
      </p:sp>
      <p:pic>
        <p:nvPicPr>
          <p:cNvPr id="1088" name="Shape 1088" descr="at105-crop.jpg"/>
          <p:cNvPicPr preferRelativeResize="0"/>
          <p:nvPr/>
        </p:nvPicPr>
        <p:blipFill rotWithShape="1">
          <a:blip r:embed="rId4">
            <a:alphaModFix/>
          </a:blip>
          <a:srcRect t="2042" b="2042"/>
          <a:stretch/>
        </p:blipFill>
        <p:spPr>
          <a:xfrm>
            <a:off x="9064450" y="2572025"/>
            <a:ext cx="1471500" cy="1574299"/>
          </a:xfrm>
          <a:prstGeom prst="rect">
            <a:avLst/>
          </a:prstGeom>
          <a:noFill/>
          <a:ln>
            <a:noFill/>
          </a:ln>
        </p:spPr>
      </p:pic>
      <p:sp>
        <p:nvSpPr>
          <p:cNvPr id="1089" name="Shape 1089"/>
          <p:cNvSpPr txBox="1"/>
          <p:nvPr/>
        </p:nvSpPr>
        <p:spPr>
          <a:xfrm>
            <a:off x="463767" y="6080000"/>
            <a:ext cx="6213300" cy="777900"/>
          </a:xfrm>
          <a:prstGeom prst="rect">
            <a:avLst/>
          </a:prstGeom>
          <a:noFill/>
          <a:ln>
            <a:noFill/>
          </a:ln>
        </p:spPr>
        <p:txBody>
          <a:bodyPr wrap="square" lIns="121900" tIns="121900" rIns="121900" bIns="121900" anchor="t" anchorCtr="0">
            <a:noAutofit/>
          </a:bodyPr>
          <a:lstStyle/>
          <a:p>
            <a:pPr lvl="0" rtl="0">
              <a:spcBef>
                <a:spcPts val="0"/>
              </a:spcBef>
              <a:buNone/>
            </a:pPr>
            <a:r>
              <a:rPr lang="en-US" sz="2100">
                <a:solidFill>
                  <a:srgbClr val="FFFFFF"/>
                </a:solidFill>
              </a:rPr>
              <a:t>OpenStack Summit - Sydney, Nov 6th 2017</a:t>
            </a:r>
          </a:p>
        </p:txBody>
      </p:sp>
      <p:sp>
        <p:nvSpPr>
          <p:cNvPr id="1090" name="Shape 1090"/>
          <p:cNvSpPr txBox="1">
            <a:spLocks noGrp="1"/>
          </p:cNvSpPr>
          <p:nvPr>
            <p:ph type="sldNum" idx="12"/>
          </p:nvPr>
        </p:nvSpPr>
        <p:spPr>
          <a:xfrm>
            <a:off x="11409045" y="6333134"/>
            <a:ext cx="731700" cy="5250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US"/>
              <a:t>1</a:t>
            </a:fld>
            <a:endParaRPr lang="en-US"/>
          </a:p>
        </p:txBody>
      </p:sp>
      <p:pic>
        <p:nvPicPr>
          <p:cNvPr id="1091" name="Shape 1091" descr="3418d62.jpg"/>
          <p:cNvPicPr preferRelativeResize="0"/>
          <p:nvPr/>
        </p:nvPicPr>
        <p:blipFill>
          <a:blip r:embed="rId5">
            <a:alphaModFix/>
          </a:blip>
          <a:stretch>
            <a:fillRect/>
          </a:stretch>
        </p:blipFill>
        <p:spPr>
          <a:xfrm>
            <a:off x="1170875" y="2611625"/>
            <a:ext cx="1574300" cy="1574300"/>
          </a:xfrm>
          <a:prstGeom prst="rect">
            <a:avLst/>
          </a:prstGeom>
          <a:noFill/>
          <a:ln>
            <a:noFill/>
          </a:ln>
        </p:spPr>
      </p:pic>
      <p:pic>
        <p:nvPicPr>
          <p:cNvPr id="1092" name="Shape 1092"/>
          <p:cNvPicPr preferRelativeResize="0"/>
          <p:nvPr/>
        </p:nvPicPr>
        <p:blipFill>
          <a:blip r:embed="rId6">
            <a:alphaModFix/>
          </a:blip>
          <a:stretch>
            <a:fillRect/>
          </a:stretch>
        </p:blipFill>
        <p:spPr>
          <a:xfrm>
            <a:off x="5162000" y="2611625"/>
            <a:ext cx="1270248" cy="1574300"/>
          </a:xfrm>
          <a:prstGeom prst="rect">
            <a:avLst/>
          </a:prstGeom>
          <a:noFill/>
          <a:ln>
            <a:noFill/>
          </a:ln>
        </p:spPr>
      </p:pic>
      <p:pic>
        <p:nvPicPr>
          <p:cNvPr id="1093" name="Shape 1093"/>
          <p:cNvPicPr preferRelativeResize="0"/>
          <p:nvPr/>
        </p:nvPicPr>
        <p:blipFill>
          <a:blip r:embed="rId7">
            <a:alphaModFix/>
          </a:blip>
          <a:stretch>
            <a:fillRect/>
          </a:stretch>
        </p:blipFill>
        <p:spPr>
          <a:xfrm>
            <a:off x="4651425" y="4950625"/>
            <a:ext cx="2291400" cy="627375"/>
          </a:xfrm>
          <a:prstGeom prst="rect">
            <a:avLst/>
          </a:prstGeom>
          <a:noFill/>
          <a:ln>
            <a:noFill/>
          </a:ln>
        </p:spPr>
      </p:pic>
      <p:pic>
        <p:nvPicPr>
          <p:cNvPr id="1094" name="Shape 1094"/>
          <p:cNvPicPr preferRelativeResize="0"/>
          <p:nvPr/>
        </p:nvPicPr>
        <p:blipFill>
          <a:blip r:embed="rId7">
            <a:alphaModFix/>
          </a:blip>
          <a:stretch>
            <a:fillRect/>
          </a:stretch>
        </p:blipFill>
        <p:spPr>
          <a:xfrm>
            <a:off x="1007038" y="4950625"/>
            <a:ext cx="2291425" cy="627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Shape 116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10</a:t>
            </a:fld>
            <a:endParaRPr lang="en-US"/>
          </a:p>
        </p:txBody>
      </p:sp>
      <p:sp>
        <p:nvSpPr>
          <p:cNvPr id="1166" name="Shape 1166"/>
          <p:cNvSpPr txBox="1">
            <a:spLocks noGrp="1"/>
          </p:cNvSpPr>
          <p:nvPr>
            <p:ph type="title"/>
          </p:nvPr>
        </p:nvSpPr>
        <p:spPr>
          <a:xfrm>
            <a:off x="366825" y="-170475"/>
            <a:ext cx="9987600" cy="524700"/>
          </a:xfrm>
          <a:prstGeom prst="rect">
            <a:avLst/>
          </a:prstGeom>
        </p:spPr>
        <p:txBody>
          <a:bodyPr wrap="square" lIns="121900" tIns="121900" rIns="121900" bIns="121900" anchor="t" anchorCtr="0">
            <a:noAutofit/>
          </a:bodyPr>
          <a:lstStyle/>
          <a:p>
            <a:pPr lvl="0">
              <a:spcBef>
                <a:spcPts val="0"/>
              </a:spcBef>
              <a:buNone/>
            </a:pPr>
            <a:r>
              <a:rPr lang="en-US" b="1">
                <a:solidFill>
                  <a:srgbClr val="073763"/>
                </a:solidFill>
              </a:rPr>
              <a:t>Performance tests of SBC NFV</a:t>
            </a:r>
          </a:p>
        </p:txBody>
      </p:sp>
      <p:pic>
        <p:nvPicPr>
          <p:cNvPr id="1167" name="Shape 1167"/>
          <p:cNvPicPr preferRelativeResize="0"/>
          <p:nvPr/>
        </p:nvPicPr>
        <p:blipFill>
          <a:blip r:embed="rId3">
            <a:alphaModFix/>
          </a:blip>
          <a:stretch>
            <a:fillRect/>
          </a:stretch>
        </p:blipFill>
        <p:spPr>
          <a:xfrm>
            <a:off x="366825" y="577575"/>
            <a:ext cx="11732125" cy="5642675"/>
          </a:xfrm>
          <a:prstGeom prst="rect">
            <a:avLst/>
          </a:prstGeom>
          <a:noFill/>
          <a:ln>
            <a:noFill/>
          </a:ln>
        </p:spPr>
      </p:pic>
      <p:sp>
        <p:nvSpPr>
          <p:cNvPr id="1168" name="Shape 1168"/>
          <p:cNvSpPr txBox="1"/>
          <p:nvPr/>
        </p:nvSpPr>
        <p:spPr>
          <a:xfrm>
            <a:off x="10014850" y="742200"/>
            <a:ext cx="1959300" cy="1108500"/>
          </a:xfrm>
          <a:prstGeom prst="rect">
            <a:avLst/>
          </a:prstGeom>
          <a:noFill/>
          <a:ln>
            <a:noFill/>
          </a:ln>
        </p:spPr>
        <p:txBody>
          <a:bodyPr wrap="square" lIns="91425" tIns="91425" rIns="91425" bIns="91425" anchor="t" anchorCtr="0">
            <a:noAutofit/>
          </a:bodyPr>
          <a:lstStyle/>
          <a:p>
            <a:pPr lvl="0">
              <a:spcBef>
                <a:spcPts val="0"/>
              </a:spcBef>
              <a:buNone/>
            </a:pPr>
            <a:r>
              <a:rPr lang="en-US" b="1">
                <a:solidFill>
                  <a:srgbClr val="073763"/>
                </a:solidFill>
                <a:latin typeface="Proxima Nova"/>
                <a:ea typeface="Proxima Nova"/>
                <a:cs typeface="Proxima Nova"/>
                <a:sym typeface="Proxima Nova"/>
              </a:rPr>
              <a:t>Compute on Which the SBC NFV is hosted</a:t>
            </a:r>
          </a:p>
        </p:txBody>
      </p:sp>
      <p:sp>
        <p:nvSpPr>
          <p:cNvPr id="1169" name="Shape 1169"/>
          <p:cNvSpPr txBox="1"/>
          <p:nvPr/>
        </p:nvSpPr>
        <p:spPr>
          <a:xfrm>
            <a:off x="489850" y="742200"/>
            <a:ext cx="1959300" cy="1207200"/>
          </a:xfrm>
          <a:prstGeom prst="rect">
            <a:avLst/>
          </a:prstGeom>
          <a:noFill/>
          <a:ln>
            <a:noFill/>
          </a:ln>
        </p:spPr>
        <p:txBody>
          <a:bodyPr wrap="square" lIns="91425" tIns="91425" rIns="91425" bIns="91425" anchor="t" anchorCtr="0">
            <a:noAutofit/>
          </a:bodyPr>
          <a:lstStyle/>
          <a:p>
            <a:pPr lvl="0" rtl="0">
              <a:spcBef>
                <a:spcPts val="0"/>
              </a:spcBef>
              <a:buNone/>
            </a:pPr>
            <a:r>
              <a:rPr lang="en-US" b="1">
                <a:solidFill>
                  <a:srgbClr val="073763"/>
                </a:solidFill>
                <a:latin typeface="Proxima Nova"/>
                <a:ea typeface="Proxima Nova"/>
                <a:cs typeface="Proxima Nova"/>
                <a:sym typeface="Proxima Nova"/>
              </a:rPr>
              <a:t>Redhat Openstack 10 cloud with controllers and redundant ceph storage </a:t>
            </a:r>
          </a:p>
        </p:txBody>
      </p:sp>
      <p:sp>
        <p:nvSpPr>
          <p:cNvPr id="1170" name="Shape 1170"/>
          <p:cNvSpPr txBox="1"/>
          <p:nvPr/>
        </p:nvSpPr>
        <p:spPr>
          <a:xfrm>
            <a:off x="4733475" y="5880275"/>
            <a:ext cx="2607600" cy="524700"/>
          </a:xfrm>
          <a:prstGeom prst="rect">
            <a:avLst/>
          </a:prstGeom>
          <a:noFill/>
          <a:ln>
            <a:noFill/>
          </a:ln>
        </p:spPr>
        <p:txBody>
          <a:bodyPr wrap="square" lIns="91425" tIns="91425" rIns="91425" bIns="91425" anchor="t" anchorCtr="0">
            <a:noAutofit/>
          </a:bodyPr>
          <a:lstStyle/>
          <a:p>
            <a:pPr lvl="0" rtl="0">
              <a:spcBef>
                <a:spcPts val="0"/>
              </a:spcBef>
              <a:buNone/>
            </a:pPr>
            <a:r>
              <a:rPr lang="en-US" b="1">
                <a:solidFill>
                  <a:srgbClr val="073763"/>
                </a:solidFill>
                <a:latin typeface="Proxima Nova"/>
                <a:ea typeface="Proxima Nova"/>
                <a:cs typeface="Proxima Nova"/>
                <a:sym typeface="Proxima Nova"/>
              </a:rPr>
              <a:t>Test Equipment to Pump calls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Shape 1176"/>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11</a:t>
            </a:fld>
            <a:endParaRPr lang="en-US"/>
          </a:p>
        </p:txBody>
      </p:sp>
      <p:sp>
        <p:nvSpPr>
          <p:cNvPr id="1177" name="Shape 1177"/>
          <p:cNvSpPr txBox="1">
            <a:spLocks noGrp="1"/>
          </p:cNvSpPr>
          <p:nvPr>
            <p:ph type="body" idx="1"/>
          </p:nvPr>
        </p:nvSpPr>
        <p:spPr>
          <a:xfrm>
            <a:off x="846500" y="889900"/>
            <a:ext cx="9987600" cy="5274300"/>
          </a:xfrm>
          <a:prstGeom prst="rect">
            <a:avLst/>
          </a:prstGeom>
        </p:spPr>
        <p:txBody>
          <a:bodyPr wrap="square" lIns="121900" tIns="121900" rIns="121900" bIns="121900" anchor="t" anchorCtr="0">
            <a:noAutofit/>
          </a:bodyPr>
          <a:lstStyle/>
          <a:p>
            <a:pPr marL="285750" lvl="0" indent="-285750" rtl="0">
              <a:lnSpc>
                <a:spcPct val="100000"/>
              </a:lnSpc>
              <a:spcBef>
                <a:spcPts val="0"/>
              </a:spcBef>
              <a:buClr>
                <a:srgbClr val="146194"/>
              </a:buClr>
              <a:buSzPct val="80000"/>
              <a:buFont typeface="Noto Sans Symbols"/>
            </a:pPr>
            <a:r>
              <a:rPr lang="en-US" sz="2400" b="1">
                <a:solidFill>
                  <a:srgbClr val="073763"/>
                </a:solidFill>
              </a:rPr>
              <a:t>Guarantee </a:t>
            </a:r>
            <a:br>
              <a:rPr lang="en-US" sz="2000" b="1">
                <a:solidFill>
                  <a:srgbClr val="052F61"/>
                </a:solidFill>
              </a:rPr>
            </a:br>
            <a:r>
              <a:rPr lang="en-US" sz="2000" b="1">
                <a:solidFill>
                  <a:srgbClr val="0F486F"/>
                </a:solidFill>
              </a:rPr>
              <a:t>Ensure application response time.</a:t>
            </a:r>
          </a:p>
          <a:p>
            <a:pPr marL="285750" lvl="0" indent="-285750" rtl="0">
              <a:lnSpc>
                <a:spcPct val="100000"/>
              </a:lnSpc>
              <a:spcBef>
                <a:spcPts val="2400"/>
              </a:spcBef>
              <a:buClr>
                <a:srgbClr val="146194"/>
              </a:buClr>
              <a:buSzPct val="80000"/>
              <a:buFont typeface="Noto Sans Symbols"/>
            </a:pPr>
            <a:r>
              <a:rPr lang="en-US" sz="2400" b="1">
                <a:solidFill>
                  <a:srgbClr val="073763"/>
                </a:solidFill>
              </a:rPr>
              <a:t>Low Latency and Jitter</a:t>
            </a:r>
            <a:br>
              <a:rPr lang="en-US" sz="2000" b="1">
                <a:solidFill>
                  <a:srgbClr val="14967C"/>
                </a:solidFill>
              </a:rPr>
            </a:br>
            <a:r>
              <a:rPr lang="en-US" sz="2000" b="1">
                <a:solidFill>
                  <a:srgbClr val="0F486F"/>
                </a:solidFill>
              </a:rPr>
              <a:t>Pre-defined constraints dictate throughput and capacity for a given VM configuration.</a:t>
            </a:r>
          </a:p>
          <a:p>
            <a:pPr marL="285750" lvl="0" indent="-285750" rtl="0">
              <a:lnSpc>
                <a:spcPct val="100000"/>
              </a:lnSpc>
              <a:spcBef>
                <a:spcPts val="2400"/>
              </a:spcBef>
              <a:buClr>
                <a:srgbClr val="146194"/>
              </a:buClr>
              <a:buSzPct val="80000"/>
              <a:buFont typeface="Noto Sans Symbols"/>
            </a:pPr>
            <a:r>
              <a:rPr lang="en-US" sz="2400" b="1">
                <a:solidFill>
                  <a:srgbClr val="073763"/>
                </a:solidFill>
              </a:rPr>
              <a:t>Deterministic</a:t>
            </a:r>
            <a:br>
              <a:rPr lang="en-US" sz="2000" b="1">
                <a:solidFill>
                  <a:srgbClr val="E87D37"/>
                </a:solidFill>
              </a:rPr>
            </a:br>
            <a:r>
              <a:rPr lang="en-US" sz="2000" b="1">
                <a:solidFill>
                  <a:srgbClr val="0F486F"/>
                </a:solidFill>
              </a:rPr>
              <a:t>RTC demands predictive performance.  </a:t>
            </a:r>
          </a:p>
          <a:p>
            <a:pPr marL="285750" lvl="0" indent="-285750" rtl="0">
              <a:lnSpc>
                <a:spcPct val="100000"/>
              </a:lnSpc>
              <a:spcBef>
                <a:spcPts val="2400"/>
              </a:spcBef>
              <a:buClr>
                <a:srgbClr val="146194"/>
              </a:buClr>
              <a:buSzPct val="80000"/>
              <a:buFont typeface="Noto Sans Symbols"/>
            </a:pPr>
            <a:r>
              <a:rPr lang="en-US" sz="2400" b="1">
                <a:solidFill>
                  <a:srgbClr val="073763"/>
                </a:solidFill>
              </a:rPr>
              <a:t>Optimized</a:t>
            </a:r>
            <a:br>
              <a:rPr lang="en-US" sz="2000" b="1">
                <a:solidFill>
                  <a:srgbClr val="073763"/>
                </a:solidFill>
              </a:rPr>
            </a:br>
            <a:r>
              <a:rPr lang="en-US" sz="2000" b="1">
                <a:solidFill>
                  <a:srgbClr val="0F486F"/>
                </a:solidFill>
              </a:rPr>
              <a:t>Tuning OpenStack parameters to reduce latency has positive impact on throughput and capacity.</a:t>
            </a:r>
          </a:p>
          <a:p>
            <a:pPr marL="285750" lvl="0" indent="-285750" rtl="0">
              <a:lnSpc>
                <a:spcPct val="100000"/>
              </a:lnSpc>
              <a:spcBef>
                <a:spcPts val="1680"/>
              </a:spcBef>
              <a:buClr>
                <a:srgbClr val="146194"/>
              </a:buClr>
              <a:buSzPct val="96000"/>
              <a:buFont typeface="Noto Sans Symbols"/>
            </a:pPr>
            <a:r>
              <a:rPr lang="en-US" sz="2000" b="1">
                <a:solidFill>
                  <a:srgbClr val="0F486F"/>
                </a:solidFill>
              </a:rPr>
              <a:t> </a:t>
            </a:r>
            <a:r>
              <a:rPr lang="en-US" sz="2400" b="1">
                <a:solidFill>
                  <a:srgbClr val="073763"/>
                </a:solidFill>
              </a:rPr>
              <a:t>Packet Loss</a:t>
            </a:r>
            <a:br>
              <a:rPr lang="en-US" sz="2400" b="1">
                <a:solidFill>
                  <a:srgbClr val="073763"/>
                </a:solidFill>
              </a:rPr>
            </a:br>
            <a:r>
              <a:rPr lang="en-US" sz="2000" b="1">
                <a:solidFill>
                  <a:srgbClr val="0F486F"/>
                </a:solidFill>
              </a:rPr>
              <a:t>Zero Packet Loss so the quality of RT traffic is maintained.</a:t>
            </a:r>
          </a:p>
          <a:p>
            <a:pPr lvl="0">
              <a:spcBef>
                <a:spcPts val="0"/>
              </a:spcBef>
              <a:buNone/>
            </a:pPr>
            <a:endParaRPr/>
          </a:p>
        </p:txBody>
      </p:sp>
      <p:sp>
        <p:nvSpPr>
          <p:cNvPr id="1178" name="Shape 1178"/>
          <p:cNvSpPr txBox="1">
            <a:spLocks noGrp="1"/>
          </p:cNvSpPr>
          <p:nvPr>
            <p:ph type="title"/>
          </p:nvPr>
        </p:nvSpPr>
        <p:spPr>
          <a:xfrm>
            <a:off x="1102200" y="0"/>
            <a:ext cx="9987600" cy="825900"/>
          </a:xfrm>
          <a:prstGeom prst="rect">
            <a:avLst/>
          </a:prstGeom>
        </p:spPr>
        <p:txBody>
          <a:bodyPr wrap="square" lIns="121900" tIns="121900" rIns="121900" bIns="121900" anchor="t" anchorCtr="0">
            <a:noAutofit/>
          </a:bodyPr>
          <a:lstStyle/>
          <a:p>
            <a:pPr lvl="0">
              <a:spcBef>
                <a:spcPts val="0"/>
              </a:spcBef>
              <a:buNone/>
            </a:pPr>
            <a:r>
              <a:rPr lang="en-US" b="1">
                <a:solidFill>
                  <a:srgbClr val="073763"/>
                </a:solidFill>
              </a:rPr>
              <a:t>Performance Requirements of an SBC NFV</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Shape 118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12</a:t>
            </a:fld>
            <a:endParaRPr lang="en-US"/>
          </a:p>
        </p:txBody>
      </p:sp>
      <p:sp>
        <p:nvSpPr>
          <p:cNvPr id="1185" name="Shape 1185"/>
          <p:cNvSpPr txBox="1">
            <a:spLocks noGrp="1"/>
          </p:cNvSpPr>
          <p:nvPr>
            <p:ph type="body" idx="1"/>
          </p:nvPr>
        </p:nvSpPr>
        <p:spPr>
          <a:xfrm>
            <a:off x="618675" y="1515400"/>
            <a:ext cx="11147400" cy="4796400"/>
          </a:xfrm>
          <a:prstGeom prst="rect">
            <a:avLst/>
          </a:prstGeom>
        </p:spPr>
        <p:txBody>
          <a:bodyPr wrap="square" lIns="121900" tIns="121900" rIns="121900" bIns="121900" anchor="t" anchorCtr="0">
            <a:noAutofit/>
          </a:bodyPr>
          <a:lstStyle/>
          <a:p>
            <a:pPr marL="742950" lvl="1" indent="-283210" rtl="0">
              <a:lnSpc>
                <a:spcPct val="90000"/>
              </a:lnSpc>
              <a:spcBef>
                <a:spcPts val="960"/>
              </a:spcBef>
              <a:buClr>
                <a:srgbClr val="146194"/>
              </a:buClr>
              <a:buSzPct val="77777"/>
              <a:buFont typeface="Noto Sans Symbols"/>
            </a:pPr>
            <a:r>
              <a:rPr lang="en-US" sz="1800" b="1">
                <a:solidFill>
                  <a:srgbClr val="0F486F"/>
                </a:solidFill>
                <a:latin typeface="Century Gothic"/>
                <a:ea typeface="Century Gothic"/>
                <a:cs typeface="Century Gothic"/>
                <a:sym typeface="Century Gothic"/>
              </a:rPr>
              <a:t>CPU - Sharing with variable VNF loads</a:t>
            </a:r>
            <a:br>
              <a:rPr lang="en-US" sz="1800" b="1">
                <a:solidFill>
                  <a:srgbClr val="0F486F"/>
                </a:solidFill>
                <a:latin typeface="Century Gothic"/>
                <a:ea typeface="Century Gothic"/>
                <a:cs typeface="Century Gothic"/>
                <a:sym typeface="Century Gothic"/>
              </a:rPr>
            </a:br>
            <a:r>
              <a:rPr lang="en-US" sz="1200">
                <a:solidFill>
                  <a:srgbClr val="0F486F"/>
                </a:solidFill>
                <a:latin typeface="Century Gothic"/>
                <a:ea typeface="Century Gothic"/>
                <a:cs typeface="Century Gothic"/>
                <a:sym typeface="Century Gothic"/>
              </a:rPr>
              <a:t>The Virtual CPU in the Guest VM runs as Qemu threads on the Compute Host which are treated as normal processes in the Host. This threads can be scheduled in any physical core which increases cache misses hampering performance. Features like CPU pinning helps in reducing the hit.</a:t>
            </a:r>
          </a:p>
          <a:p>
            <a:pPr marL="457200" lvl="0" indent="0" rtl="0">
              <a:lnSpc>
                <a:spcPct val="90000"/>
              </a:lnSpc>
              <a:spcBef>
                <a:spcPts val="960"/>
              </a:spcBef>
              <a:buNone/>
            </a:pPr>
            <a:endParaRPr sz="1200">
              <a:solidFill>
                <a:srgbClr val="0F486F"/>
              </a:solidFill>
              <a:latin typeface="Century Gothic"/>
              <a:ea typeface="Century Gothic"/>
              <a:cs typeface="Century Gothic"/>
              <a:sym typeface="Century Gothic"/>
            </a:endParaRPr>
          </a:p>
          <a:p>
            <a:pPr marL="742950" lvl="1" indent="-283210" rtl="0">
              <a:lnSpc>
                <a:spcPct val="90000"/>
              </a:lnSpc>
              <a:spcBef>
                <a:spcPts val="960"/>
              </a:spcBef>
              <a:buClr>
                <a:srgbClr val="146194"/>
              </a:buClr>
              <a:buSzPct val="77777"/>
              <a:buFont typeface="Noto Sans Symbols"/>
            </a:pPr>
            <a:r>
              <a:rPr lang="en-US" sz="1800" b="1">
                <a:solidFill>
                  <a:srgbClr val="0F486F"/>
                </a:solidFill>
                <a:latin typeface="Century Gothic"/>
                <a:ea typeface="Century Gothic"/>
                <a:cs typeface="Century Gothic"/>
                <a:sym typeface="Century Gothic"/>
              </a:rPr>
              <a:t>Memory - Small Memory Pages coming from different sockets</a:t>
            </a:r>
            <a:br>
              <a:rPr lang="en-US" sz="1800" b="1">
                <a:solidFill>
                  <a:srgbClr val="0F486F"/>
                </a:solidFill>
                <a:latin typeface="Century Gothic"/>
                <a:ea typeface="Century Gothic"/>
                <a:cs typeface="Century Gothic"/>
                <a:sym typeface="Century Gothic"/>
              </a:rPr>
            </a:br>
            <a:r>
              <a:rPr lang="en-US" sz="1200">
                <a:solidFill>
                  <a:srgbClr val="0F486F"/>
                </a:solidFill>
                <a:latin typeface="Century Gothic"/>
                <a:ea typeface="Century Gothic"/>
                <a:cs typeface="Century Gothic"/>
                <a:sym typeface="Century Gothic"/>
              </a:rPr>
              <a:t>The virtual memory can get allocated from any NUMA node, and in cases where the memory and the cpu/nic is from different NUMA, the data needs to traverse the QPI links increasing I/O latency. Also TLB misses due to small kernel memory page sizes increases Hypervisor overhead. NUMA Awareness and Hugepages helps in minimizing the effects</a:t>
            </a:r>
          </a:p>
          <a:p>
            <a:pPr marL="457200" lvl="0" indent="0" rtl="0">
              <a:lnSpc>
                <a:spcPct val="90000"/>
              </a:lnSpc>
              <a:spcBef>
                <a:spcPts val="960"/>
              </a:spcBef>
              <a:buNone/>
            </a:pPr>
            <a:endParaRPr sz="1200">
              <a:solidFill>
                <a:srgbClr val="0F486F"/>
              </a:solidFill>
              <a:latin typeface="Century Gothic"/>
              <a:ea typeface="Century Gothic"/>
              <a:cs typeface="Century Gothic"/>
              <a:sym typeface="Century Gothic"/>
            </a:endParaRPr>
          </a:p>
          <a:p>
            <a:pPr marL="742950" lvl="1" indent="-283210" rtl="0">
              <a:lnSpc>
                <a:spcPct val="90000"/>
              </a:lnSpc>
              <a:spcBef>
                <a:spcPts val="960"/>
              </a:spcBef>
              <a:buClr>
                <a:srgbClr val="146194"/>
              </a:buClr>
              <a:buSzPct val="77777"/>
              <a:buFont typeface="Noto Sans Symbols"/>
            </a:pPr>
            <a:r>
              <a:rPr lang="en-US" sz="1800" b="1">
                <a:solidFill>
                  <a:srgbClr val="0F486F"/>
                </a:solidFill>
                <a:latin typeface="Century Gothic"/>
                <a:ea typeface="Century Gothic"/>
                <a:cs typeface="Century Gothic"/>
                <a:sym typeface="Century Gothic"/>
              </a:rPr>
              <a:t>Network - Throughput and Latency for small packets </a:t>
            </a:r>
            <a:br>
              <a:rPr lang="en-US" sz="1400">
                <a:solidFill>
                  <a:srgbClr val="0F486F"/>
                </a:solidFill>
                <a:latin typeface="Century Gothic"/>
                <a:ea typeface="Century Gothic"/>
                <a:cs typeface="Century Gothic"/>
                <a:sym typeface="Century Gothic"/>
              </a:rPr>
            </a:br>
            <a:r>
              <a:rPr lang="en-US" sz="1200">
                <a:solidFill>
                  <a:srgbClr val="0F486F"/>
                </a:solidFill>
                <a:latin typeface="Century Gothic"/>
                <a:ea typeface="Century Gothic"/>
                <a:cs typeface="Century Gothic"/>
                <a:sym typeface="Century Gothic"/>
              </a:rPr>
              <a:t>The network traffic coming into the Compute Host physical NICs needs to be copied to the tap devices by the emulator threads which is passed to the guest. This increases network latency and induces packet drops. Introduction of SR-IOV and OVS-DPDK helps the cause.</a:t>
            </a:r>
          </a:p>
          <a:p>
            <a:pPr marL="457200" lvl="0" indent="0" rtl="0">
              <a:lnSpc>
                <a:spcPct val="90000"/>
              </a:lnSpc>
              <a:spcBef>
                <a:spcPts val="960"/>
              </a:spcBef>
              <a:buNone/>
            </a:pPr>
            <a:endParaRPr sz="1200">
              <a:solidFill>
                <a:srgbClr val="0F486F"/>
              </a:solidFill>
              <a:latin typeface="Century Gothic"/>
              <a:ea typeface="Century Gothic"/>
              <a:cs typeface="Century Gothic"/>
              <a:sym typeface="Century Gothic"/>
            </a:endParaRPr>
          </a:p>
          <a:p>
            <a:pPr marL="742950" lvl="1" indent="-285750" rtl="0">
              <a:lnSpc>
                <a:spcPct val="90000"/>
              </a:lnSpc>
              <a:spcBef>
                <a:spcPts val="960"/>
              </a:spcBef>
              <a:buClr>
                <a:srgbClr val="146194"/>
              </a:buClr>
              <a:buSzPct val="79999"/>
              <a:buFont typeface="Noto Sans Symbols"/>
            </a:pPr>
            <a:r>
              <a:rPr lang="en-US" sz="1800" b="1">
                <a:solidFill>
                  <a:srgbClr val="0F486F"/>
                </a:solidFill>
                <a:latin typeface="Century Gothic"/>
                <a:ea typeface="Century Gothic"/>
                <a:cs typeface="Century Gothic"/>
                <a:sym typeface="Century Gothic"/>
              </a:rPr>
              <a:t>Hypervisor/BIOS Settings - Overhead, eliminate interrupts, prevent preemption</a:t>
            </a:r>
            <a:br>
              <a:rPr lang="en-US" sz="1400">
                <a:solidFill>
                  <a:srgbClr val="0F486F"/>
                </a:solidFill>
                <a:latin typeface="Century Gothic"/>
                <a:ea typeface="Century Gothic"/>
                <a:cs typeface="Century Gothic"/>
                <a:sym typeface="Century Gothic"/>
              </a:rPr>
            </a:br>
            <a:r>
              <a:rPr lang="en-US" sz="1200">
                <a:solidFill>
                  <a:srgbClr val="0F486F"/>
                </a:solidFill>
                <a:latin typeface="Century Gothic"/>
                <a:ea typeface="Century Gothic"/>
                <a:cs typeface="Century Gothic"/>
                <a:sym typeface="Century Gothic"/>
              </a:rPr>
              <a:t>Any interrupts raised by the Guest to the host results in VM entry and exit calls increasing the overhead of the hypervisor. Host OS tuning helps in reducing the overhead.</a:t>
            </a:r>
            <a:br>
              <a:rPr lang="en-US" sz="1200">
                <a:solidFill>
                  <a:srgbClr val="0F486F"/>
                </a:solidFill>
                <a:latin typeface="Century Gothic"/>
                <a:ea typeface="Century Gothic"/>
                <a:cs typeface="Century Gothic"/>
                <a:sym typeface="Century Gothic"/>
              </a:rPr>
            </a:br>
            <a:endParaRPr lang="en-US" sz="1200">
              <a:solidFill>
                <a:srgbClr val="0F486F"/>
              </a:solidFill>
              <a:latin typeface="Century Gothic"/>
              <a:ea typeface="Century Gothic"/>
              <a:cs typeface="Century Gothic"/>
              <a:sym typeface="Century Gothic"/>
            </a:endParaRPr>
          </a:p>
        </p:txBody>
      </p:sp>
      <p:sp>
        <p:nvSpPr>
          <p:cNvPr id="1186" name="Shape 1186"/>
          <p:cNvSpPr txBox="1">
            <a:spLocks noGrp="1"/>
          </p:cNvSpPr>
          <p:nvPr>
            <p:ph type="title"/>
          </p:nvPr>
        </p:nvSpPr>
        <p:spPr>
          <a:xfrm>
            <a:off x="1102200" y="0"/>
            <a:ext cx="9987600" cy="6342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Performance Bottlenecks in Openstack</a:t>
            </a:r>
          </a:p>
        </p:txBody>
      </p:sp>
      <p:sp>
        <p:nvSpPr>
          <p:cNvPr id="1187" name="Shape 1187"/>
          <p:cNvSpPr txBox="1">
            <a:spLocks noGrp="1"/>
          </p:cNvSpPr>
          <p:nvPr>
            <p:ph type="subTitle" idx="2"/>
          </p:nvPr>
        </p:nvSpPr>
        <p:spPr>
          <a:xfrm>
            <a:off x="1102200" y="639700"/>
            <a:ext cx="9987600" cy="875700"/>
          </a:xfrm>
          <a:prstGeom prst="rect">
            <a:avLst/>
          </a:prstGeom>
        </p:spPr>
        <p:txBody>
          <a:bodyPr wrap="square" lIns="121900" tIns="121900" rIns="121900" bIns="121900" anchor="t" anchorCtr="0">
            <a:noAutofit/>
          </a:bodyPr>
          <a:lstStyle/>
          <a:p>
            <a:pPr lvl="0" rtl="0">
              <a:spcBef>
                <a:spcPts val="0"/>
              </a:spcBef>
              <a:buClr>
                <a:schemeClr val="dk1"/>
              </a:buClr>
              <a:buSzPct val="45833"/>
              <a:buFont typeface="Arial"/>
              <a:buNone/>
            </a:pPr>
            <a:r>
              <a:rPr lang="en-US" sz="2400" b="1">
                <a:solidFill>
                  <a:srgbClr val="073763"/>
                </a:solidFill>
              </a:rPr>
              <a:t>The Major Attributes which Govern Performance and Deterministic behavior</a:t>
            </a:r>
            <a:r>
              <a:rPr lang="en-US" sz="2400"/>
              <a:t> </a:t>
            </a:r>
          </a:p>
          <a:p>
            <a:pPr lvl="0" rtl="0">
              <a:spcBef>
                <a:spcPts val="0"/>
              </a:spcBef>
              <a:buNone/>
            </a:pPr>
            <a:endParaRPr sz="1400">
              <a:solidFill>
                <a:srgbClr val="0F486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Shape 1193"/>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13</a:t>
            </a:fld>
            <a:endParaRPr lang="en-US"/>
          </a:p>
        </p:txBody>
      </p:sp>
      <p:sp>
        <p:nvSpPr>
          <p:cNvPr id="1194" name="Shape 1194"/>
          <p:cNvSpPr txBox="1">
            <a:spLocks noGrp="1"/>
          </p:cNvSpPr>
          <p:nvPr>
            <p:ph type="body" idx="1"/>
          </p:nvPr>
        </p:nvSpPr>
        <p:spPr>
          <a:xfrm>
            <a:off x="1102200" y="1016900"/>
            <a:ext cx="9987600" cy="3569700"/>
          </a:xfrm>
          <a:prstGeom prst="rect">
            <a:avLst/>
          </a:prstGeom>
        </p:spPr>
        <p:txBody>
          <a:bodyPr wrap="square" lIns="121900" tIns="121900" rIns="121900" bIns="121900" anchor="t" anchorCtr="0">
            <a:noAutofit/>
          </a:bodyPr>
          <a:lstStyle/>
          <a:p>
            <a:pPr marL="457200" lvl="0" indent="-381000" rtl="0">
              <a:spcBef>
                <a:spcPts val="0"/>
              </a:spcBef>
              <a:buClr>
                <a:srgbClr val="073763"/>
              </a:buClr>
              <a:buSzPct val="100000"/>
            </a:pPr>
            <a:r>
              <a:rPr lang="en-US" sz="2400" b="1">
                <a:solidFill>
                  <a:srgbClr val="073763"/>
                </a:solidFill>
              </a:rPr>
              <a:t>Isolate cores for Fast Path Traffic, Slow Path Traffic and OAM.</a:t>
            </a:r>
          </a:p>
          <a:p>
            <a:pPr marL="457200" lvl="0" indent="-381000" rtl="0">
              <a:spcBef>
                <a:spcPts val="0"/>
              </a:spcBef>
              <a:buClr>
                <a:srgbClr val="073763"/>
              </a:buClr>
              <a:buSzPct val="100000"/>
            </a:pPr>
            <a:r>
              <a:rPr lang="en-US" sz="2400" b="1">
                <a:solidFill>
                  <a:srgbClr val="073763"/>
                </a:solidFill>
              </a:rPr>
              <a:t>Use of Poll Mode Drivers for Network Traffic</a:t>
            </a:r>
          </a:p>
          <a:p>
            <a:pPr marL="914400" lvl="1" indent="-381000" rtl="0">
              <a:spcBef>
                <a:spcPts val="0"/>
              </a:spcBef>
              <a:buClr>
                <a:srgbClr val="073763"/>
              </a:buClr>
              <a:buSzPct val="100000"/>
            </a:pPr>
            <a:r>
              <a:rPr lang="en-US" sz="2400" b="1">
                <a:solidFill>
                  <a:srgbClr val="073763"/>
                </a:solidFill>
              </a:rPr>
              <a:t>DPDK</a:t>
            </a:r>
          </a:p>
          <a:p>
            <a:pPr marL="914400" lvl="1" indent="-381000" rtl="0">
              <a:spcBef>
                <a:spcPts val="0"/>
              </a:spcBef>
              <a:buClr>
                <a:srgbClr val="073763"/>
              </a:buClr>
              <a:buSzPct val="100000"/>
            </a:pPr>
            <a:r>
              <a:rPr lang="en-US" sz="2400" b="1">
                <a:solidFill>
                  <a:srgbClr val="073763"/>
                </a:solidFill>
              </a:rPr>
              <a:t>PF-RING</a:t>
            </a:r>
          </a:p>
          <a:p>
            <a:pPr marL="457200" lvl="0" indent="-381000" rtl="0">
              <a:spcBef>
                <a:spcPts val="0"/>
              </a:spcBef>
              <a:buClr>
                <a:srgbClr val="073763"/>
              </a:buClr>
              <a:buSzPct val="100000"/>
            </a:pPr>
            <a:r>
              <a:rPr lang="en-US" sz="2400" b="1">
                <a:solidFill>
                  <a:srgbClr val="073763"/>
                </a:solidFill>
              </a:rPr>
              <a:t>Use HugePages for DPDK Threads</a:t>
            </a:r>
          </a:p>
          <a:p>
            <a:pPr marL="457200" lvl="0" indent="-381000" rtl="0">
              <a:spcBef>
                <a:spcPts val="0"/>
              </a:spcBef>
              <a:buClr>
                <a:srgbClr val="073763"/>
              </a:buClr>
              <a:buSzPct val="100000"/>
            </a:pPr>
            <a:r>
              <a:rPr lang="en-US" sz="2400" b="1">
                <a:solidFill>
                  <a:srgbClr val="073763"/>
                </a:solidFill>
              </a:rPr>
              <a:t>Do Proper Sizing of VNF Based on WorkLoad.</a:t>
            </a:r>
          </a:p>
          <a:p>
            <a:pPr marR="0" lvl="0" algn="l" rtl="0">
              <a:lnSpc>
                <a:spcPct val="115000"/>
              </a:lnSpc>
              <a:spcBef>
                <a:spcPts val="800"/>
              </a:spcBef>
              <a:spcAft>
                <a:spcPts val="0"/>
              </a:spcAft>
              <a:buNone/>
            </a:pPr>
            <a:endParaRPr sz="2400" b="1">
              <a:solidFill>
                <a:srgbClr val="073763"/>
              </a:solidFill>
            </a:endParaRPr>
          </a:p>
        </p:txBody>
      </p:sp>
      <p:sp>
        <p:nvSpPr>
          <p:cNvPr id="1195" name="Shape 1195"/>
          <p:cNvSpPr txBox="1">
            <a:spLocks noGrp="1"/>
          </p:cNvSpPr>
          <p:nvPr>
            <p:ph type="title"/>
          </p:nvPr>
        </p:nvSpPr>
        <p:spPr>
          <a:xfrm>
            <a:off x="1102200" y="0"/>
            <a:ext cx="9987600" cy="8259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Performance tuning for VNF(Guest)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Shape 1201"/>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14</a:t>
            </a:fld>
            <a:endParaRPr lang="en-US"/>
          </a:p>
        </p:txBody>
      </p:sp>
      <p:sp>
        <p:nvSpPr>
          <p:cNvPr id="1202" name="Shape 1202"/>
          <p:cNvSpPr txBox="1">
            <a:spLocks noGrp="1"/>
          </p:cNvSpPr>
          <p:nvPr>
            <p:ph type="title"/>
          </p:nvPr>
        </p:nvSpPr>
        <p:spPr>
          <a:xfrm>
            <a:off x="264000" y="0"/>
            <a:ext cx="9987600" cy="953700"/>
          </a:xfrm>
          <a:prstGeom prst="rect">
            <a:avLst/>
          </a:prstGeom>
        </p:spPr>
        <p:txBody>
          <a:bodyPr wrap="square" lIns="121900" tIns="121900" rIns="121900" bIns="121900" anchor="t" anchorCtr="0">
            <a:noAutofit/>
          </a:bodyPr>
          <a:lstStyle/>
          <a:p>
            <a:pPr lvl="0">
              <a:spcBef>
                <a:spcPts val="0"/>
              </a:spcBef>
              <a:buClr>
                <a:schemeClr val="dk1"/>
              </a:buClr>
              <a:buSzPct val="29729"/>
              <a:buFont typeface="Arial"/>
              <a:buNone/>
            </a:pPr>
            <a:r>
              <a:rPr lang="en-US" b="1">
                <a:solidFill>
                  <a:srgbClr val="073763"/>
                </a:solidFill>
              </a:rPr>
              <a:t>Ways to Increase Performance</a:t>
            </a:r>
          </a:p>
        </p:txBody>
      </p:sp>
      <p:sp>
        <p:nvSpPr>
          <p:cNvPr id="1203" name="Shape 1203"/>
          <p:cNvSpPr txBox="1">
            <a:spLocks noGrp="1"/>
          </p:cNvSpPr>
          <p:nvPr>
            <p:ph type="subTitle" idx="2"/>
          </p:nvPr>
        </p:nvSpPr>
        <p:spPr>
          <a:xfrm>
            <a:off x="1102200" y="1239700"/>
            <a:ext cx="9987600" cy="875700"/>
          </a:xfrm>
          <a:prstGeom prst="rect">
            <a:avLst/>
          </a:prstGeom>
        </p:spPr>
        <p:txBody>
          <a:bodyPr wrap="square" lIns="121900" tIns="121900" rIns="121900" bIns="121900" anchor="t" anchorCtr="0">
            <a:noAutofit/>
          </a:bodyPr>
          <a:lstStyle/>
          <a:p>
            <a:pPr lvl="0">
              <a:spcBef>
                <a:spcPts val="0"/>
              </a:spcBef>
              <a:buNone/>
            </a:pPr>
            <a:r>
              <a:rPr lang="en-US" sz="2600" b="1">
                <a:solidFill>
                  <a:srgbClr val="073763"/>
                </a:solidFill>
              </a:rPr>
              <a:t>     CPU , NUMA , I/O Pinning and Topology Awareness</a:t>
            </a:r>
          </a:p>
          <a:p>
            <a:pPr lvl="0">
              <a:spcBef>
                <a:spcPts val="0"/>
              </a:spcBef>
              <a:buNone/>
            </a:pPr>
            <a:endParaRPr/>
          </a:p>
        </p:txBody>
      </p:sp>
      <p:pic>
        <p:nvPicPr>
          <p:cNvPr id="1204" name="Shape 1204"/>
          <p:cNvPicPr preferRelativeResize="0"/>
          <p:nvPr/>
        </p:nvPicPr>
        <p:blipFill>
          <a:blip r:embed="rId3">
            <a:alphaModFix/>
          </a:blip>
          <a:stretch>
            <a:fillRect/>
          </a:stretch>
        </p:blipFill>
        <p:spPr>
          <a:xfrm>
            <a:off x="137775" y="686525"/>
            <a:ext cx="11956850" cy="5625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Shape 121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15</a:t>
            </a:fld>
            <a:endParaRPr lang="en-US"/>
          </a:p>
        </p:txBody>
      </p:sp>
      <p:sp>
        <p:nvSpPr>
          <p:cNvPr id="1211" name="Shape 1211"/>
          <p:cNvSpPr txBox="1">
            <a:spLocks noGrp="1"/>
          </p:cNvSpPr>
          <p:nvPr>
            <p:ph type="title"/>
          </p:nvPr>
        </p:nvSpPr>
        <p:spPr>
          <a:xfrm>
            <a:off x="447600" y="0"/>
            <a:ext cx="10989600" cy="1299900"/>
          </a:xfrm>
          <a:prstGeom prst="rect">
            <a:avLst/>
          </a:prstGeom>
        </p:spPr>
        <p:txBody>
          <a:bodyPr wrap="square" lIns="121900" tIns="121900" rIns="121900" bIns="121900" anchor="t" anchorCtr="0">
            <a:noAutofit/>
          </a:bodyPr>
          <a:lstStyle/>
          <a:p>
            <a:pPr lvl="0" rtl="0">
              <a:spcBef>
                <a:spcPts val="0"/>
              </a:spcBef>
              <a:buClr>
                <a:srgbClr val="146194"/>
              </a:buClr>
              <a:buSzPct val="87567"/>
              <a:buFont typeface="Century Gothic"/>
              <a:buNone/>
            </a:pPr>
            <a:r>
              <a:rPr lang="en-US" b="1">
                <a:solidFill>
                  <a:srgbClr val="073763"/>
                </a:solidFill>
              </a:rPr>
              <a:t>PERFORMANCE GAIN WITH CONFIG CHANGES and Optimized NFV</a:t>
            </a:r>
          </a:p>
        </p:txBody>
      </p:sp>
      <p:pic>
        <p:nvPicPr>
          <p:cNvPr id="1212" name="Shape 1212"/>
          <p:cNvPicPr preferRelativeResize="0"/>
          <p:nvPr/>
        </p:nvPicPr>
        <p:blipFill>
          <a:blip r:embed="rId3">
            <a:alphaModFix/>
          </a:blip>
          <a:stretch>
            <a:fillRect/>
          </a:stretch>
        </p:blipFill>
        <p:spPr>
          <a:xfrm>
            <a:off x="447600" y="1299900"/>
            <a:ext cx="10989600" cy="490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Shape 1218"/>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16</a:t>
            </a:fld>
            <a:endParaRPr lang="en-US"/>
          </a:p>
        </p:txBody>
      </p:sp>
      <p:sp>
        <p:nvSpPr>
          <p:cNvPr id="1219" name="Shape 1219"/>
          <p:cNvSpPr txBox="1">
            <a:spLocks noGrp="1"/>
          </p:cNvSpPr>
          <p:nvPr>
            <p:ph type="title"/>
          </p:nvPr>
        </p:nvSpPr>
        <p:spPr>
          <a:xfrm>
            <a:off x="419775" y="213675"/>
            <a:ext cx="11258700" cy="1128300"/>
          </a:xfrm>
          <a:prstGeom prst="rect">
            <a:avLst/>
          </a:prstGeom>
        </p:spPr>
        <p:txBody>
          <a:bodyPr wrap="square" lIns="121900" tIns="121900" rIns="121900" bIns="121900" anchor="b" anchorCtr="0">
            <a:noAutofit/>
          </a:bodyPr>
          <a:lstStyle/>
          <a:p>
            <a:pPr lvl="0" rtl="0">
              <a:spcBef>
                <a:spcPts val="0"/>
              </a:spcBef>
              <a:buClr>
                <a:schemeClr val="dk1"/>
              </a:buClr>
              <a:buSzPct val="29729"/>
              <a:buFont typeface="Arial"/>
              <a:buNone/>
            </a:pPr>
            <a:endParaRPr b="1">
              <a:solidFill>
                <a:srgbClr val="073763"/>
              </a:solidFill>
            </a:endParaRPr>
          </a:p>
          <a:p>
            <a:pPr lvl="0" rtl="0">
              <a:spcBef>
                <a:spcPts val="0"/>
              </a:spcBef>
              <a:buClr>
                <a:schemeClr val="dk1"/>
              </a:buClr>
              <a:buSzPct val="29729"/>
              <a:buFont typeface="Arial"/>
              <a:buNone/>
            </a:pPr>
            <a:endParaRPr b="1">
              <a:solidFill>
                <a:srgbClr val="073763"/>
              </a:solidFill>
            </a:endParaRPr>
          </a:p>
          <a:p>
            <a:pPr lvl="0" rtl="0">
              <a:spcBef>
                <a:spcPts val="0"/>
              </a:spcBef>
              <a:buNone/>
            </a:pPr>
            <a:endParaRPr b="1">
              <a:solidFill>
                <a:srgbClr val="073763"/>
              </a:solidFill>
            </a:endParaRPr>
          </a:p>
          <a:p>
            <a:pPr lvl="0" rtl="0">
              <a:spcBef>
                <a:spcPts val="0"/>
              </a:spcBef>
              <a:buNone/>
            </a:pPr>
            <a:endParaRPr b="1">
              <a:solidFill>
                <a:srgbClr val="073763"/>
              </a:solidFill>
            </a:endParaRPr>
          </a:p>
          <a:p>
            <a:pPr lvl="0" rtl="0">
              <a:spcBef>
                <a:spcPts val="0"/>
              </a:spcBef>
              <a:buNone/>
            </a:pPr>
            <a:endParaRPr b="1">
              <a:solidFill>
                <a:srgbClr val="073763"/>
              </a:solidFill>
            </a:endParaRPr>
          </a:p>
          <a:p>
            <a:pPr lvl="0" rtl="0">
              <a:spcBef>
                <a:spcPts val="0"/>
              </a:spcBef>
              <a:buNone/>
            </a:pPr>
            <a:endParaRPr b="1">
              <a:solidFill>
                <a:srgbClr val="073763"/>
              </a:solidFill>
            </a:endParaRPr>
          </a:p>
          <a:p>
            <a:pPr lvl="0" rtl="0">
              <a:spcBef>
                <a:spcPts val="0"/>
              </a:spcBef>
              <a:buNone/>
            </a:pPr>
            <a:r>
              <a:rPr lang="en-US" sz="3600" b="1">
                <a:solidFill>
                  <a:srgbClr val="073763"/>
                </a:solidFill>
              </a:rPr>
              <a:t>PERFORMANCE GAIN WITH CONFIG CHANGES and Optimized NFV</a:t>
            </a:r>
          </a:p>
        </p:txBody>
      </p:sp>
      <p:pic>
        <p:nvPicPr>
          <p:cNvPr id="1220" name="Shape 1220"/>
          <p:cNvPicPr preferRelativeResize="0"/>
          <p:nvPr/>
        </p:nvPicPr>
        <p:blipFill>
          <a:blip r:embed="rId3">
            <a:alphaModFix/>
          </a:blip>
          <a:stretch>
            <a:fillRect/>
          </a:stretch>
        </p:blipFill>
        <p:spPr>
          <a:xfrm>
            <a:off x="284825" y="1147875"/>
            <a:ext cx="11568775" cy="5164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Shape 1226"/>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17</a:t>
            </a:fld>
            <a:endParaRPr lang="en-US"/>
          </a:p>
        </p:txBody>
      </p:sp>
      <p:sp>
        <p:nvSpPr>
          <p:cNvPr id="1227" name="Shape 1227"/>
          <p:cNvSpPr txBox="1">
            <a:spLocks noGrp="1"/>
          </p:cNvSpPr>
          <p:nvPr>
            <p:ph type="body" idx="1"/>
          </p:nvPr>
        </p:nvSpPr>
        <p:spPr>
          <a:xfrm>
            <a:off x="1166217" y="1144800"/>
            <a:ext cx="9987600" cy="3526500"/>
          </a:xfrm>
          <a:prstGeom prst="rect">
            <a:avLst/>
          </a:prstGeom>
        </p:spPr>
        <p:txBody>
          <a:bodyPr wrap="square" lIns="121900" tIns="121900" rIns="121900" bIns="121900" anchor="t" anchorCtr="0">
            <a:noAutofit/>
          </a:bodyPr>
          <a:lstStyle/>
          <a:p>
            <a:pPr marL="457200" lvl="0" indent="-381000" rtl="0">
              <a:spcBef>
                <a:spcPts val="0"/>
              </a:spcBef>
              <a:buClr>
                <a:srgbClr val="073763"/>
              </a:buClr>
              <a:buSzPct val="100000"/>
            </a:pPr>
            <a:r>
              <a:rPr lang="en-US" sz="2400" b="1">
                <a:solidFill>
                  <a:srgbClr val="073763"/>
                </a:solidFill>
              </a:rPr>
              <a:t>Enable CPU Pinning</a:t>
            </a:r>
          </a:p>
          <a:p>
            <a:pPr marL="457200" lvl="0" indent="-381000" rtl="0">
              <a:spcBef>
                <a:spcPts val="400"/>
              </a:spcBef>
              <a:spcAft>
                <a:spcPts val="600"/>
              </a:spcAft>
              <a:buClr>
                <a:srgbClr val="073763"/>
              </a:buClr>
              <a:buSzPct val="100000"/>
            </a:pPr>
            <a:r>
              <a:rPr lang="en-US" sz="2400" b="1">
                <a:solidFill>
                  <a:srgbClr val="073763"/>
                </a:solidFill>
              </a:rPr>
              <a:t>Exposes CPU instruction set extensions to the Nova scheduler</a:t>
            </a:r>
          </a:p>
          <a:p>
            <a:pPr marL="457200" lvl="0" indent="-381000" rtl="0">
              <a:spcBef>
                <a:spcPts val="0"/>
              </a:spcBef>
              <a:buClr>
                <a:srgbClr val="073763"/>
              </a:buClr>
              <a:buSzPct val="100000"/>
            </a:pPr>
            <a:r>
              <a:rPr lang="en-US" sz="2400" b="1">
                <a:solidFill>
                  <a:srgbClr val="073763"/>
                </a:solidFill>
              </a:rPr>
              <a:t>Configure libvirt to expose the host CPU features to the guest </a:t>
            </a:r>
          </a:p>
          <a:p>
            <a:pPr marL="457200" lvl="0" indent="-381000" rtl="0">
              <a:spcBef>
                <a:spcPts val="400"/>
              </a:spcBef>
              <a:spcAft>
                <a:spcPts val="600"/>
              </a:spcAft>
              <a:buClr>
                <a:srgbClr val="073763"/>
              </a:buClr>
              <a:buSzPct val="100000"/>
            </a:pPr>
            <a:r>
              <a:rPr lang="en-US" sz="2400" b="1">
                <a:solidFill>
                  <a:srgbClr val="073763"/>
                </a:solidFill>
              </a:rPr>
              <a:t>Enable ComputeFilter Nova scheduler filter</a:t>
            </a:r>
          </a:p>
          <a:p>
            <a:pPr marL="457200" lvl="0" indent="-381000" rtl="0">
              <a:spcBef>
                <a:spcPts val="400"/>
              </a:spcBef>
              <a:spcAft>
                <a:spcPts val="600"/>
              </a:spcAft>
              <a:buClr>
                <a:srgbClr val="073763"/>
              </a:buClr>
              <a:buSzPct val="100000"/>
            </a:pPr>
            <a:r>
              <a:rPr lang="en-US" sz="2400" b="1">
                <a:solidFill>
                  <a:srgbClr val="073763"/>
                </a:solidFill>
              </a:rPr>
              <a:t>Remove CPU OverCommit</a:t>
            </a:r>
          </a:p>
          <a:p>
            <a:pPr marL="457200" lvl="0" indent="-381000" rtl="0">
              <a:spcBef>
                <a:spcPts val="400"/>
              </a:spcBef>
              <a:spcAft>
                <a:spcPts val="600"/>
              </a:spcAft>
              <a:buClr>
                <a:srgbClr val="073763"/>
              </a:buClr>
              <a:buSzPct val="100000"/>
            </a:pPr>
            <a:r>
              <a:rPr lang="en-US" sz="2400" b="1">
                <a:solidFill>
                  <a:srgbClr val="073763"/>
                </a:solidFill>
              </a:rPr>
              <a:t>CPU Topology of the Guest</a:t>
            </a:r>
          </a:p>
          <a:p>
            <a:pPr marL="457200" lvl="0" indent="-381000" rtl="0">
              <a:spcBef>
                <a:spcPts val="500"/>
              </a:spcBef>
              <a:spcAft>
                <a:spcPts val="600"/>
              </a:spcAft>
              <a:buClr>
                <a:srgbClr val="073763"/>
              </a:buClr>
              <a:buSzPct val="100000"/>
            </a:pPr>
            <a:r>
              <a:rPr lang="en-US" sz="2400" b="1">
                <a:solidFill>
                  <a:srgbClr val="073763"/>
                </a:solidFill>
              </a:rPr>
              <a:t>Segregate real-time and non real-time workloads to different computes using host aggregates</a:t>
            </a:r>
          </a:p>
          <a:p>
            <a:pPr marL="457200" lvl="0" indent="-381000" rtl="0">
              <a:spcBef>
                <a:spcPts val="400"/>
              </a:spcBef>
              <a:spcAft>
                <a:spcPts val="600"/>
              </a:spcAft>
              <a:buClr>
                <a:srgbClr val="073763"/>
              </a:buClr>
              <a:buSzPct val="100000"/>
            </a:pPr>
            <a:r>
              <a:rPr lang="en-US" sz="2400" b="1">
                <a:solidFill>
                  <a:srgbClr val="073763"/>
                </a:solidFill>
              </a:rPr>
              <a:t>Isolate Host processes from running on pinned CPU</a:t>
            </a:r>
          </a:p>
          <a:p>
            <a:pPr lvl="0" rtl="0">
              <a:spcBef>
                <a:spcPts val="0"/>
              </a:spcBef>
              <a:buNone/>
            </a:pPr>
            <a:endParaRPr sz="2000">
              <a:solidFill>
                <a:srgbClr val="0F496F"/>
              </a:solidFill>
              <a:latin typeface="Century Gothic"/>
              <a:ea typeface="Century Gothic"/>
              <a:cs typeface="Century Gothic"/>
              <a:sym typeface="Century Gothic"/>
            </a:endParaRPr>
          </a:p>
        </p:txBody>
      </p:sp>
      <p:sp>
        <p:nvSpPr>
          <p:cNvPr id="1228" name="Shape 1228"/>
          <p:cNvSpPr txBox="1">
            <a:spLocks noGrp="1"/>
          </p:cNvSpPr>
          <p:nvPr>
            <p:ph type="title"/>
          </p:nvPr>
        </p:nvSpPr>
        <p:spPr>
          <a:xfrm>
            <a:off x="1102200" y="0"/>
            <a:ext cx="9987600" cy="14175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Performance tuning for CPU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Shape 123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18</a:t>
            </a:fld>
            <a:endParaRPr lang="en-US"/>
          </a:p>
        </p:txBody>
      </p:sp>
      <p:sp>
        <p:nvSpPr>
          <p:cNvPr id="1235" name="Shape 1235"/>
          <p:cNvSpPr txBox="1">
            <a:spLocks noGrp="1"/>
          </p:cNvSpPr>
          <p:nvPr>
            <p:ph type="body" idx="1"/>
          </p:nvPr>
        </p:nvSpPr>
        <p:spPr>
          <a:xfrm>
            <a:off x="1102192" y="984925"/>
            <a:ext cx="9987600" cy="3526500"/>
          </a:xfrm>
          <a:prstGeom prst="rect">
            <a:avLst/>
          </a:prstGeom>
        </p:spPr>
        <p:txBody>
          <a:bodyPr wrap="square" lIns="121900" tIns="121900" rIns="121900" bIns="121900" anchor="t" anchorCtr="0">
            <a:noAutofit/>
          </a:bodyPr>
          <a:lstStyle/>
          <a:p>
            <a:pPr marL="457200" lvl="0" indent="-381000">
              <a:spcBef>
                <a:spcPts val="0"/>
              </a:spcBef>
              <a:buClr>
                <a:srgbClr val="073763"/>
              </a:buClr>
              <a:buSzPct val="100000"/>
            </a:pPr>
            <a:r>
              <a:rPr lang="en-US" sz="2400" b="1">
                <a:solidFill>
                  <a:srgbClr val="073763"/>
                </a:solidFill>
              </a:rPr>
              <a:t>NUMA Awareness </a:t>
            </a:r>
          </a:p>
          <a:p>
            <a:pPr marL="914400" lvl="1" indent="-355600" rtl="0">
              <a:spcBef>
                <a:spcPts val="0"/>
              </a:spcBef>
              <a:buClr>
                <a:srgbClr val="073763"/>
              </a:buClr>
              <a:buSzPct val="100000"/>
            </a:pPr>
            <a:r>
              <a:rPr lang="en-US" sz="2000">
                <a:solidFill>
                  <a:srgbClr val="073763"/>
                </a:solidFill>
              </a:rPr>
              <a:t>The key factors driving usage of NUMA are memory bandwidth, efficient cache usage, and locality of PCIe I/O devices.</a:t>
            </a:r>
          </a:p>
          <a:p>
            <a:pPr marL="457200" lvl="0" indent="0" rtl="0">
              <a:spcBef>
                <a:spcPts val="0"/>
              </a:spcBef>
              <a:buNone/>
            </a:pPr>
            <a:endParaRPr sz="2000">
              <a:solidFill>
                <a:srgbClr val="073763"/>
              </a:solidFill>
            </a:endParaRPr>
          </a:p>
          <a:p>
            <a:pPr marL="457200" lvl="0" indent="-381000" rtl="0">
              <a:spcBef>
                <a:spcPts val="0"/>
              </a:spcBef>
              <a:buClr>
                <a:srgbClr val="073763"/>
              </a:buClr>
              <a:buSzPct val="100000"/>
            </a:pPr>
            <a:r>
              <a:rPr lang="en-US" sz="2400" b="1">
                <a:solidFill>
                  <a:srgbClr val="073763"/>
                </a:solidFill>
              </a:rPr>
              <a:t>Hugepages</a:t>
            </a:r>
          </a:p>
          <a:p>
            <a:pPr marL="914400" lvl="1" indent="-355600" rtl="0">
              <a:spcBef>
                <a:spcPts val="400"/>
              </a:spcBef>
              <a:spcAft>
                <a:spcPts val="600"/>
              </a:spcAft>
              <a:buClr>
                <a:srgbClr val="073763"/>
              </a:buClr>
              <a:buSzPct val="100000"/>
            </a:pPr>
            <a:r>
              <a:rPr lang="en-US" sz="2000">
                <a:solidFill>
                  <a:srgbClr val="073763"/>
                </a:solidFill>
              </a:rPr>
              <a:t>The allocation of hugepages reduces the requirement of page allocation at runtime depending on the memory usage. Overall it reduces the hypervisor overhead. The VMs can get the RAM allocated from this THP to boost their performances.</a:t>
            </a:r>
          </a:p>
          <a:p>
            <a:pPr marL="457200" lvl="0" indent="0" rtl="0">
              <a:spcBef>
                <a:spcPts val="400"/>
              </a:spcBef>
              <a:spcAft>
                <a:spcPts val="600"/>
              </a:spcAft>
              <a:buNone/>
            </a:pPr>
            <a:endParaRPr sz="2000">
              <a:solidFill>
                <a:srgbClr val="073763"/>
              </a:solidFill>
            </a:endParaRPr>
          </a:p>
          <a:p>
            <a:pPr marL="457200" lvl="0" indent="-381000" rtl="0">
              <a:spcBef>
                <a:spcPts val="500"/>
              </a:spcBef>
              <a:spcAft>
                <a:spcPts val="600"/>
              </a:spcAft>
              <a:buClr>
                <a:srgbClr val="0F496F"/>
              </a:buClr>
              <a:buSzPct val="100000"/>
            </a:pPr>
            <a:r>
              <a:rPr lang="en-US" sz="2400" b="1">
                <a:solidFill>
                  <a:srgbClr val="0F496F"/>
                </a:solidFill>
              </a:rPr>
              <a:t>Extend Nova scheduler with the NUMA topology filter</a:t>
            </a:r>
          </a:p>
          <a:p>
            <a:pPr marL="457200" lvl="0" indent="-381000" rtl="0">
              <a:spcBef>
                <a:spcPts val="500"/>
              </a:spcBef>
              <a:spcAft>
                <a:spcPts val="600"/>
              </a:spcAft>
              <a:buClr>
                <a:srgbClr val="0F496F"/>
              </a:buClr>
              <a:buSzPct val="100000"/>
            </a:pPr>
            <a:r>
              <a:rPr lang="en-US" sz="2400" b="1">
                <a:solidFill>
                  <a:srgbClr val="0F496F"/>
                </a:solidFill>
              </a:rPr>
              <a:t>Remove Memory OverCommit</a:t>
            </a:r>
          </a:p>
          <a:p>
            <a:pPr lvl="0" rtl="0">
              <a:spcBef>
                <a:spcPts val="0"/>
              </a:spcBef>
              <a:buNone/>
            </a:pPr>
            <a:endParaRPr sz="2000">
              <a:solidFill>
                <a:srgbClr val="0F496F"/>
              </a:solidFill>
              <a:latin typeface="Century Gothic"/>
              <a:ea typeface="Century Gothic"/>
              <a:cs typeface="Century Gothic"/>
              <a:sym typeface="Century Gothic"/>
            </a:endParaRPr>
          </a:p>
        </p:txBody>
      </p:sp>
      <p:sp>
        <p:nvSpPr>
          <p:cNvPr id="1236" name="Shape 1236"/>
          <p:cNvSpPr txBox="1">
            <a:spLocks noGrp="1"/>
          </p:cNvSpPr>
          <p:nvPr>
            <p:ph type="title"/>
          </p:nvPr>
        </p:nvSpPr>
        <p:spPr>
          <a:xfrm>
            <a:off x="1102200" y="0"/>
            <a:ext cx="9987600" cy="14175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Performance tuning for Memory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Shape 1242"/>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19</a:t>
            </a:fld>
            <a:endParaRPr lang="en-US"/>
          </a:p>
        </p:txBody>
      </p:sp>
      <p:sp>
        <p:nvSpPr>
          <p:cNvPr id="1243" name="Shape 1243"/>
          <p:cNvSpPr txBox="1">
            <a:spLocks noGrp="1"/>
          </p:cNvSpPr>
          <p:nvPr>
            <p:ph type="title"/>
          </p:nvPr>
        </p:nvSpPr>
        <p:spPr>
          <a:xfrm>
            <a:off x="1102200" y="0"/>
            <a:ext cx="9987600" cy="14175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Network - Datapath options in OpenStack</a:t>
            </a:r>
          </a:p>
        </p:txBody>
      </p:sp>
      <p:grpSp>
        <p:nvGrpSpPr>
          <p:cNvPr id="1244" name="Shape 1244"/>
          <p:cNvGrpSpPr/>
          <p:nvPr/>
        </p:nvGrpSpPr>
        <p:grpSpPr>
          <a:xfrm>
            <a:off x="8464372" y="2317970"/>
            <a:ext cx="3677546" cy="3521652"/>
            <a:chOff x="2470228" y="671388"/>
            <a:chExt cx="2061058" cy="2921805"/>
          </a:xfrm>
        </p:grpSpPr>
        <p:pic>
          <p:nvPicPr>
            <p:cNvPr id="1245" name="Shape 1245" descr="pic-7.png"/>
            <p:cNvPicPr preferRelativeResize="0"/>
            <p:nvPr/>
          </p:nvPicPr>
          <p:blipFill>
            <a:blip r:embed="rId3">
              <a:alphaModFix/>
            </a:blip>
            <a:stretch>
              <a:fillRect/>
            </a:stretch>
          </p:blipFill>
          <p:spPr>
            <a:xfrm>
              <a:off x="2470228" y="671388"/>
              <a:ext cx="2061058" cy="2921805"/>
            </a:xfrm>
            <a:prstGeom prst="rect">
              <a:avLst/>
            </a:prstGeom>
            <a:noFill/>
            <a:ln>
              <a:noFill/>
            </a:ln>
          </p:spPr>
        </p:pic>
        <p:sp>
          <p:nvSpPr>
            <p:cNvPr id="1246" name="Shape 1246"/>
            <p:cNvSpPr txBox="1"/>
            <p:nvPr/>
          </p:nvSpPr>
          <p:spPr>
            <a:xfrm>
              <a:off x="3021914" y="3016458"/>
              <a:ext cx="416100" cy="207600"/>
            </a:xfrm>
            <a:prstGeom prst="rect">
              <a:avLst/>
            </a:prstGeom>
            <a:solidFill>
              <a:srgbClr val="6FA8DC"/>
            </a:solidFill>
            <a:ln w="9525" cap="flat" cmpd="sng">
              <a:solidFill>
                <a:srgbClr val="000000"/>
              </a:solidFill>
              <a:prstDash val="solid"/>
              <a:round/>
              <a:headEnd type="none" w="med" len="med"/>
              <a:tailEnd type="none" w="med" len="med"/>
            </a:ln>
          </p:spPr>
          <p:txBody>
            <a:bodyPr wrap="square" lIns="121900" tIns="121900" rIns="121900" bIns="121900" anchor="t" anchorCtr="0">
              <a:noAutofit/>
            </a:bodyPr>
            <a:lstStyle/>
            <a:p>
              <a:pPr lvl="0" rtl="0">
                <a:spcBef>
                  <a:spcPts val="0"/>
                </a:spcBef>
                <a:buNone/>
              </a:pPr>
              <a:r>
                <a:rPr lang="en-US" sz="1200"/>
                <a:t>PF1</a:t>
              </a:r>
            </a:p>
          </p:txBody>
        </p:sp>
        <p:sp>
          <p:nvSpPr>
            <p:cNvPr id="1247" name="Shape 1247"/>
            <p:cNvSpPr txBox="1"/>
            <p:nvPr/>
          </p:nvSpPr>
          <p:spPr>
            <a:xfrm>
              <a:off x="3589821" y="3016458"/>
              <a:ext cx="416100" cy="207600"/>
            </a:xfrm>
            <a:prstGeom prst="rect">
              <a:avLst/>
            </a:prstGeom>
            <a:solidFill>
              <a:srgbClr val="93C47D"/>
            </a:solidFill>
            <a:ln w="9525" cap="flat" cmpd="sng">
              <a:solidFill>
                <a:srgbClr val="000000"/>
              </a:solidFill>
              <a:prstDash val="solid"/>
              <a:round/>
              <a:headEnd type="none" w="med" len="med"/>
              <a:tailEnd type="none" w="med" len="med"/>
            </a:ln>
          </p:spPr>
          <p:txBody>
            <a:bodyPr wrap="square" lIns="121900" tIns="121900" rIns="121900" bIns="121900" anchor="t" anchorCtr="0">
              <a:noAutofit/>
            </a:bodyPr>
            <a:lstStyle/>
            <a:p>
              <a:pPr lvl="0" rtl="0">
                <a:spcBef>
                  <a:spcPts val="0"/>
                </a:spcBef>
                <a:buNone/>
              </a:pPr>
              <a:r>
                <a:rPr lang="en-US" sz="1200"/>
                <a:t>PF2</a:t>
              </a:r>
            </a:p>
          </p:txBody>
        </p:sp>
      </p:grpSp>
      <p:pic>
        <p:nvPicPr>
          <p:cNvPr id="1248" name="Shape 1248" descr="pic-6.png"/>
          <p:cNvPicPr preferRelativeResize="0"/>
          <p:nvPr/>
        </p:nvPicPr>
        <p:blipFill>
          <a:blip r:embed="rId4">
            <a:alphaModFix/>
          </a:blip>
          <a:stretch>
            <a:fillRect/>
          </a:stretch>
        </p:blipFill>
        <p:spPr>
          <a:xfrm>
            <a:off x="4316900" y="2338625"/>
            <a:ext cx="4019825" cy="3521650"/>
          </a:xfrm>
          <a:prstGeom prst="rect">
            <a:avLst/>
          </a:prstGeom>
          <a:noFill/>
          <a:ln>
            <a:noFill/>
          </a:ln>
        </p:spPr>
      </p:pic>
      <p:sp>
        <p:nvSpPr>
          <p:cNvPr id="1249" name="Shape 1249"/>
          <p:cNvSpPr txBox="1"/>
          <p:nvPr/>
        </p:nvSpPr>
        <p:spPr>
          <a:xfrm>
            <a:off x="8076768" y="1417513"/>
            <a:ext cx="4243200" cy="3711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2400">
                <a:latin typeface="Overpass"/>
                <a:ea typeface="Overpass"/>
                <a:cs typeface="Overpass"/>
                <a:sym typeface="Overpass"/>
              </a:rPr>
              <a:t>VNF with SR-IOV </a:t>
            </a:r>
          </a:p>
          <a:p>
            <a:pPr lvl="0" algn="ctr" rtl="0">
              <a:spcBef>
                <a:spcPts val="0"/>
              </a:spcBef>
              <a:buNone/>
            </a:pPr>
            <a:r>
              <a:rPr lang="en-US" sz="2400">
                <a:latin typeface="Overpass"/>
                <a:ea typeface="Overpass"/>
                <a:cs typeface="Overpass"/>
                <a:sym typeface="Overpass"/>
              </a:rPr>
              <a:t>Single-Root IO Virtualization</a:t>
            </a:r>
          </a:p>
        </p:txBody>
      </p:sp>
      <p:grpSp>
        <p:nvGrpSpPr>
          <p:cNvPr id="1250" name="Shape 1250"/>
          <p:cNvGrpSpPr/>
          <p:nvPr/>
        </p:nvGrpSpPr>
        <p:grpSpPr>
          <a:xfrm>
            <a:off x="357275" y="2322277"/>
            <a:ext cx="3831931" cy="3530953"/>
            <a:chOff x="5470435" y="1623201"/>
            <a:chExt cx="4086521" cy="3038425"/>
          </a:xfrm>
        </p:grpSpPr>
        <p:pic>
          <p:nvPicPr>
            <p:cNvPr id="1251" name="Shape 1251" descr="pic-2.png"/>
            <p:cNvPicPr preferRelativeResize="0"/>
            <p:nvPr/>
          </p:nvPicPr>
          <p:blipFill>
            <a:blip r:embed="rId5">
              <a:alphaModFix/>
            </a:blip>
            <a:stretch>
              <a:fillRect/>
            </a:stretch>
          </p:blipFill>
          <p:spPr>
            <a:xfrm>
              <a:off x="5470435" y="1623201"/>
              <a:ext cx="4086521" cy="3038425"/>
            </a:xfrm>
            <a:prstGeom prst="rect">
              <a:avLst/>
            </a:prstGeom>
            <a:noFill/>
            <a:ln>
              <a:noFill/>
            </a:ln>
          </p:spPr>
        </p:pic>
        <p:sp>
          <p:nvSpPr>
            <p:cNvPr id="1252" name="Shape 1252"/>
            <p:cNvSpPr txBox="1"/>
            <p:nvPr/>
          </p:nvSpPr>
          <p:spPr>
            <a:xfrm>
              <a:off x="8525556" y="3383800"/>
              <a:ext cx="1031400" cy="393600"/>
            </a:xfrm>
            <a:prstGeom prst="rect">
              <a:avLst/>
            </a:prstGeom>
            <a:noFill/>
            <a:ln>
              <a:noFill/>
            </a:ln>
          </p:spPr>
          <p:txBody>
            <a:bodyPr wrap="square" lIns="121900" tIns="121900" rIns="121900" bIns="121900" anchor="t" anchorCtr="0">
              <a:noAutofit/>
            </a:bodyPr>
            <a:lstStyle/>
            <a:p>
              <a:pPr lvl="0" rtl="0">
                <a:spcBef>
                  <a:spcPts val="0"/>
                </a:spcBef>
                <a:buNone/>
              </a:pPr>
              <a:r>
                <a:rPr lang="en-US" sz="1300" b="1"/>
                <a:t>Kernel space</a:t>
              </a:r>
            </a:p>
          </p:txBody>
        </p:sp>
        <p:sp>
          <p:nvSpPr>
            <p:cNvPr id="1253" name="Shape 1253"/>
            <p:cNvSpPr txBox="1"/>
            <p:nvPr/>
          </p:nvSpPr>
          <p:spPr>
            <a:xfrm>
              <a:off x="8590823" y="3061825"/>
              <a:ext cx="900900" cy="393600"/>
            </a:xfrm>
            <a:prstGeom prst="rect">
              <a:avLst/>
            </a:prstGeom>
            <a:noFill/>
            <a:ln>
              <a:noFill/>
            </a:ln>
          </p:spPr>
          <p:txBody>
            <a:bodyPr wrap="square" lIns="121900" tIns="121900" rIns="121900" bIns="121900" anchor="t" anchorCtr="0">
              <a:noAutofit/>
            </a:bodyPr>
            <a:lstStyle/>
            <a:p>
              <a:pPr lvl="0" rtl="0">
                <a:spcBef>
                  <a:spcPts val="0"/>
                </a:spcBef>
                <a:buNone/>
              </a:pPr>
              <a:r>
                <a:rPr lang="en-US" sz="1300" b="1"/>
                <a:t>User space</a:t>
              </a:r>
            </a:p>
          </p:txBody>
        </p:sp>
      </p:grpSp>
      <p:sp>
        <p:nvSpPr>
          <p:cNvPr id="1254" name="Shape 1254"/>
          <p:cNvSpPr txBox="1"/>
          <p:nvPr/>
        </p:nvSpPr>
        <p:spPr>
          <a:xfrm>
            <a:off x="168400" y="1417499"/>
            <a:ext cx="4243200" cy="3711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2400">
                <a:latin typeface="Overpass"/>
                <a:ea typeface="Overpass"/>
                <a:cs typeface="Overpass"/>
                <a:sym typeface="Overpass"/>
              </a:rPr>
              <a:t>VNF with Open vswitch (kernel datapath)</a:t>
            </a:r>
          </a:p>
        </p:txBody>
      </p:sp>
      <p:sp>
        <p:nvSpPr>
          <p:cNvPr id="1255" name="Shape 1255"/>
          <p:cNvSpPr txBox="1"/>
          <p:nvPr/>
        </p:nvSpPr>
        <p:spPr>
          <a:xfrm>
            <a:off x="4052820" y="1388267"/>
            <a:ext cx="4243200" cy="4296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2400">
                <a:latin typeface="Overpass"/>
                <a:ea typeface="Overpass"/>
                <a:cs typeface="Overpass"/>
                <a:sym typeface="Overpass"/>
              </a:rPr>
              <a:t>VNF with OVS-DPDK </a:t>
            </a:r>
          </a:p>
          <a:p>
            <a:pPr lvl="0" algn="ctr" rtl="0">
              <a:spcBef>
                <a:spcPts val="0"/>
              </a:spcBef>
              <a:buNone/>
            </a:pPr>
            <a:r>
              <a:rPr lang="en-US" sz="2400">
                <a:latin typeface="Overpass"/>
                <a:ea typeface="Overpass"/>
                <a:cs typeface="Overpass"/>
                <a:sym typeface="Overpass"/>
              </a:rPr>
              <a:t>(DPDK datapath)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2</a:t>
            </a:fld>
            <a:endParaRPr lang="en-US"/>
          </a:p>
        </p:txBody>
      </p:sp>
      <p:sp>
        <p:nvSpPr>
          <p:cNvPr id="1006" name="Shape 1006"/>
          <p:cNvSpPr txBox="1"/>
          <p:nvPr/>
        </p:nvSpPr>
        <p:spPr>
          <a:xfrm>
            <a:off x="738275" y="885225"/>
            <a:ext cx="10123500" cy="5206200"/>
          </a:xfrm>
          <a:prstGeom prst="rect">
            <a:avLst/>
          </a:prstGeom>
          <a:noFill/>
          <a:ln>
            <a:noFill/>
          </a:ln>
        </p:spPr>
        <p:txBody>
          <a:bodyPr wrap="square" lIns="121900" tIns="121900" rIns="121900" bIns="121900" anchor="t" anchorCtr="0">
            <a:noAutofit/>
          </a:bodyPr>
          <a:lstStyle/>
          <a:p>
            <a:pPr marL="285750" lvl="0" indent="-285750" rtl="0">
              <a:lnSpc>
                <a:spcPct val="80000"/>
              </a:lnSpc>
              <a:spcBef>
                <a:spcPts val="940"/>
              </a:spcBef>
              <a:buClr>
                <a:srgbClr val="073763"/>
              </a:buClr>
              <a:buSzPct val="80000"/>
              <a:buFont typeface="Overpass"/>
              <a:buChar char="▶"/>
            </a:pPr>
            <a:r>
              <a:rPr lang="en-US" sz="1700">
                <a:solidFill>
                  <a:srgbClr val="073763"/>
                </a:solidFill>
                <a:latin typeface="Overpass"/>
                <a:ea typeface="Overpass"/>
                <a:cs typeface="Overpass"/>
                <a:sym typeface="Overpass"/>
              </a:rPr>
              <a:t>What is an SBC?</a:t>
            </a:r>
          </a:p>
          <a:p>
            <a:pPr marL="742950" lvl="1" indent="-280669" rtl="0">
              <a:lnSpc>
                <a:spcPct val="80000"/>
              </a:lnSpc>
              <a:spcBef>
                <a:spcPts val="940"/>
              </a:spcBef>
              <a:buClr>
                <a:srgbClr val="073763"/>
              </a:buClr>
              <a:buSzPct val="80000"/>
              <a:buFont typeface="Overpass"/>
              <a:buChar char="▶"/>
            </a:pPr>
            <a:r>
              <a:rPr lang="en-US" sz="1700">
                <a:solidFill>
                  <a:srgbClr val="073763"/>
                </a:solidFill>
                <a:latin typeface="Overpass"/>
                <a:ea typeface="Overpass"/>
                <a:cs typeface="Overpass"/>
                <a:sym typeface="Overpass"/>
              </a:rPr>
              <a:t>SBC RT application description </a:t>
            </a:r>
          </a:p>
          <a:p>
            <a:pPr marL="742950" lvl="1" indent="-30226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Performance testing of SBC NFV</a:t>
            </a:r>
          </a:p>
          <a:p>
            <a:pPr marL="742950" lvl="1" indent="-30226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NFV cloud requirements</a:t>
            </a:r>
          </a:p>
          <a:p>
            <a:pPr marL="285750" lvl="0" indent="-29210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Performance Bottlenecks   </a:t>
            </a:r>
          </a:p>
          <a:p>
            <a:pPr marL="285750" lvl="0" indent="-29210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Performance Gains by tuning</a:t>
            </a:r>
          </a:p>
          <a:p>
            <a:pPr marL="285750" lvl="0" indent="-29210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Guest level tunings</a:t>
            </a:r>
          </a:p>
          <a:p>
            <a:pPr marL="285750" lvl="0" indent="-29210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Openstack Tunings to address Bottlenecks (CPU, Memory)</a:t>
            </a:r>
          </a:p>
          <a:p>
            <a:pPr marL="285750" lvl="0" indent="-29210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Networking choices : Enterprise workloads /Carrier workloads</a:t>
            </a:r>
          </a:p>
          <a:p>
            <a:pPr marL="742950" lvl="1" indent="-30226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Virtio </a:t>
            </a:r>
          </a:p>
          <a:p>
            <a:pPr marL="742950" lvl="1" indent="-30226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SR-IOV </a:t>
            </a:r>
          </a:p>
          <a:p>
            <a:pPr marL="742950" lvl="1" indent="-30226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OVS-DPDK </a:t>
            </a:r>
          </a:p>
          <a:p>
            <a:pPr marL="285750" lvl="0" indent="-292100" rtl="0">
              <a:lnSpc>
                <a:spcPct val="80000"/>
              </a:lnSpc>
              <a:spcBef>
                <a:spcPts val="940"/>
              </a:spcBef>
              <a:buClr>
                <a:srgbClr val="073763"/>
              </a:buClr>
              <a:buSzPct val="100000"/>
              <a:buFont typeface="Overpass"/>
              <a:buChar char="▶"/>
            </a:pPr>
            <a:r>
              <a:rPr lang="en-US" sz="1700">
                <a:solidFill>
                  <a:srgbClr val="073763"/>
                </a:solidFill>
                <a:latin typeface="Overpass"/>
                <a:ea typeface="Overpass"/>
                <a:cs typeface="Overpass"/>
                <a:sym typeface="Overpass"/>
              </a:rPr>
              <a:t>Future/Roadmap Items</a:t>
            </a:r>
          </a:p>
          <a:p>
            <a:pPr lvl="0" rtl="0">
              <a:lnSpc>
                <a:spcPct val="115000"/>
              </a:lnSpc>
              <a:spcBef>
                <a:spcPts val="0"/>
              </a:spcBef>
              <a:buClr>
                <a:schemeClr val="dk1"/>
              </a:buClr>
              <a:buFont typeface="Arial"/>
              <a:buNone/>
            </a:pPr>
            <a:endParaRPr sz="1900">
              <a:latin typeface="Calibri"/>
              <a:ea typeface="Calibri"/>
              <a:cs typeface="Calibri"/>
              <a:sym typeface="Calibri"/>
            </a:endParaRPr>
          </a:p>
          <a:p>
            <a:pPr lvl="0" rtl="0">
              <a:spcBef>
                <a:spcPts val="0"/>
              </a:spcBef>
              <a:buNone/>
            </a:pPr>
            <a:endParaRPr sz="1900"/>
          </a:p>
        </p:txBody>
      </p:sp>
      <p:sp>
        <p:nvSpPr>
          <p:cNvPr id="1007" name="Shape 1007"/>
          <p:cNvSpPr txBox="1"/>
          <p:nvPr/>
        </p:nvSpPr>
        <p:spPr>
          <a:xfrm>
            <a:off x="606200" y="185367"/>
            <a:ext cx="5895900" cy="687900"/>
          </a:xfrm>
          <a:prstGeom prst="rect">
            <a:avLst/>
          </a:prstGeom>
          <a:noFill/>
          <a:ln>
            <a:noFill/>
          </a:ln>
        </p:spPr>
        <p:txBody>
          <a:bodyPr wrap="square" lIns="121900" tIns="121900" rIns="121900" bIns="121900" anchor="t" anchorCtr="0">
            <a:noAutofit/>
          </a:bodyPr>
          <a:lstStyle/>
          <a:p>
            <a:pPr lvl="0" rtl="0">
              <a:spcBef>
                <a:spcPts val="0"/>
              </a:spcBef>
              <a:buNone/>
            </a:pPr>
            <a:r>
              <a:rPr lang="en-US" sz="3700" b="1">
                <a:solidFill>
                  <a:srgbClr val="073763"/>
                </a:solidFill>
                <a:latin typeface="Overpass"/>
                <a:ea typeface="Overpass"/>
                <a:cs typeface="Overpass"/>
                <a:sym typeface="Overpass"/>
              </a:rPr>
              <a:t>Agenda</a:t>
            </a:r>
            <a:r>
              <a:rPr lang="en-US" sz="3700">
                <a:latin typeface="Overpass"/>
                <a:ea typeface="Overpass"/>
                <a:cs typeface="Overpass"/>
                <a:sym typeface="Overpass"/>
              </a:rPr>
              <a:t> </a:t>
            </a:r>
          </a:p>
        </p:txBody>
      </p:sp>
    </p:spTree>
    <p:extLst>
      <p:ext uri="{BB962C8B-B14F-4D97-AF65-F5344CB8AC3E}">
        <p14:creationId xmlns:p14="http://schemas.microsoft.com/office/powerpoint/2010/main" val="17377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Shape 1260"/>
          <p:cNvSpPr txBox="1">
            <a:spLocks noGrp="1"/>
          </p:cNvSpPr>
          <p:nvPr>
            <p:ph type="sldNum" idx="12"/>
          </p:nvPr>
        </p:nvSpPr>
        <p:spPr>
          <a:xfrm>
            <a:off x="137766" y="6311933"/>
            <a:ext cx="6165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20</a:t>
            </a:fld>
            <a:endParaRPr lang="en-US"/>
          </a:p>
        </p:txBody>
      </p:sp>
      <p:sp>
        <p:nvSpPr>
          <p:cNvPr id="1261" name="Shape 1261"/>
          <p:cNvSpPr txBox="1">
            <a:spLocks noGrp="1"/>
          </p:cNvSpPr>
          <p:nvPr>
            <p:ph type="body" idx="1"/>
          </p:nvPr>
        </p:nvSpPr>
        <p:spPr>
          <a:xfrm>
            <a:off x="104800" y="5099750"/>
            <a:ext cx="3441900" cy="1164900"/>
          </a:xfrm>
          <a:prstGeom prst="rect">
            <a:avLst/>
          </a:prstGeom>
        </p:spPr>
        <p:txBody>
          <a:bodyPr wrap="square" lIns="121900" tIns="121900" rIns="121900" bIns="121900" anchor="t" anchorCtr="0">
            <a:noAutofit/>
          </a:bodyPr>
          <a:lstStyle/>
          <a:p>
            <a:pPr lvl="0">
              <a:spcBef>
                <a:spcPts val="0"/>
              </a:spcBef>
              <a:buClr>
                <a:schemeClr val="dk1"/>
              </a:buClr>
              <a:buSzPct val="78947"/>
              <a:buFont typeface="Arial"/>
              <a:buNone/>
            </a:pPr>
            <a:r>
              <a:rPr lang="en-US">
                <a:solidFill>
                  <a:srgbClr val="000000"/>
                </a:solidFill>
              </a:rPr>
              <a:t>No Tuning, default deployment</a:t>
            </a:r>
          </a:p>
          <a:p>
            <a:pPr lvl="0" rtl="0">
              <a:spcBef>
                <a:spcPts val="0"/>
              </a:spcBef>
              <a:buClr>
                <a:schemeClr val="dk1"/>
              </a:buClr>
              <a:buSzPct val="78947"/>
              <a:buFont typeface="Arial"/>
              <a:buNone/>
            </a:pPr>
            <a:r>
              <a:rPr lang="en-US">
                <a:solidFill>
                  <a:srgbClr val="000000"/>
                </a:solidFill>
              </a:rPr>
              <a:t>Up to 50 Kpps</a:t>
            </a:r>
          </a:p>
        </p:txBody>
      </p:sp>
      <p:sp>
        <p:nvSpPr>
          <p:cNvPr id="1262" name="Shape 1262"/>
          <p:cNvSpPr txBox="1">
            <a:spLocks noGrp="1"/>
          </p:cNvSpPr>
          <p:nvPr>
            <p:ph type="title"/>
          </p:nvPr>
        </p:nvSpPr>
        <p:spPr>
          <a:xfrm>
            <a:off x="691450" y="79025"/>
            <a:ext cx="9987600" cy="967500"/>
          </a:xfrm>
          <a:prstGeom prst="rect">
            <a:avLst/>
          </a:prstGeom>
        </p:spPr>
        <p:txBody>
          <a:bodyPr wrap="square" lIns="121900" tIns="121900" rIns="121900" bIns="121900" anchor="b" anchorCtr="0">
            <a:noAutofit/>
          </a:bodyPr>
          <a:lstStyle/>
          <a:p>
            <a:pPr lvl="0" rtl="0">
              <a:spcBef>
                <a:spcPts val="0"/>
              </a:spcBef>
              <a:buNone/>
            </a:pPr>
            <a:r>
              <a:rPr lang="en-US" b="1">
                <a:solidFill>
                  <a:srgbClr val="073763"/>
                </a:solidFill>
              </a:rPr>
              <a:t>Networking - Datapath Performance range  </a:t>
            </a:r>
          </a:p>
        </p:txBody>
      </p:sp>
      <p:sp>
        <p:nvSpPr>
          <p:cNvPr id="1263" name="Shape 1263"/>
          <p:cNvSpPr txBox="1">
            <a:spLocks noGrp="1"/>
          </p:cNvSpPr>
          <p:nvPr>
            <p:ph type="subTitle" idx="3"/>
          </p:nvPr>
        </p:nvSpPr>
        <p:spPr>
          <a:xfrm>
            <a:off x="0" y="2305967"/>
            <a:ext cx="3651600" cy="2746500"/>
          </a:xfrm>
          <a:prstGeom prst="rect">
            <a:avLst/>
          </a:prstGeom>
        </p:spPr>
        <p:txBody>
          <a:bodyPr wrap="square" lIns="121900" tIns="121900" rIns="121900" bIns="121900" anchor="ctr" anchorCtr="0">
            <a:noAutofit/>
          </a:bodyPr>
          <a:lstStyle/>
          <a:p>
            <a:pPr lvl="0" rtl="0">
              <a:spcBef>
                <a:spcPts val="0"/>
              </a:spcBef>
              <a:buNone/>
            </a:pPr>
            <a:r>
              <a:rPr lang="en-US"/>
              <a:t>Low Range</a:t>
            </a:r>
          </a:p>
          <a:p>
            <a:pPr lvl="0" rtl="0">
              <a:spcBef>
                <a:spcPts val="0"/>
              </a:spcBef>
              <a:buNone/>
            </a:pPr>
            <a:r>
              <a:rPr lang="en-US"/>
              <a:t>Kernel OVS</a:t>
            </a:r>
          </a:p>
        </p:txBody>
      </p:sp>
      <p:sp>
        <p:nvSpPr>
          <p:cNvPr id="1264" name="Shape 1264"/>
          <p:cNvSpPr txBox="1">
            <a:spLocks noGrp="1"/>
          </p:cNvSpPr>
          <p:nvPr>
            <p:ph type="subTitle" idx="4"/>
          </p:nvPr>
        </p:nvSpPr>
        <p:spPr>
          <a:xfrm>
            <a:off x="4699233" y="2305967"/>
            <a:ext cx="3003300" cy="2746500"/>
          </a:xfrm>
          <a:prstGeom prst="rect">
            <a:avLst/>
          </a:prstGeom>
        </p:spPr>
        <p:txBody>
          <a:bodyPr wrap="square" lIns="121900" tIns="121900" rIns="121900" bIns="121900" anchor="ctr" anchorCtr="0">
            <a:noAutofit/>
          </a:bodyPr>
          <a:lstStyle/>
          <a:p>
            <a:pPr lvl="0" rtl="0">
              <a:spcBef>
                <a:spcPts val="0"/>
              </a:spcBef>
              <a:buClr>
                <a:schemeClr val="dk1"/>
              </a:buClr>
              <a:buSzPct val="78947"/>
              <a:buFont typeface="Arial"/>
              <a:buNone/>
            </a:pPr>
            <a:r>
              <a:rPr lang="en-US"/>
              <a:t>Mid Range</a:t>
            </a:r>
          </a:p>
          <a:p>
            <a:pPr marL="0" marR="0" lvl="0" indent="-95250" algn="ctr" rtl="0">
              <a:lnSpc>
                <a:spcPct val="115000"/>
              </a:lnSpc>
              <a:spcBef>
                <a:spcPts val="800"/>
              </a:spcBef>
              <a:spcAft>
                <a:spcPts val="0"/>
              </a:spcAft>
              <a:buClr>
                <a:srgbClr val="000000"/>
              </a:buClr>
              <a:buSzPct val="78947"/>
              <a:buFont typeface="Arial"/>
              <a:buNone/>
            </a:pPr>
            <a:r>
              <a:rPr lang="en-US"/>
              <a:t>OVS-DPDK</a:t>
            </a:r>
          </a:p>
        </p:txBody>
      </p:sp>
      <p:sp>
        <p:nvSpPr>
          <p:cNvPr id="1265" name="Shape 1265"/>
          <p:cNvSpPr txBox="1">
            <a:spLocks noGrp="1"/>
          </p:cNvSpPr>
          <p:nvPr>
            <p:ph type="subTitle" idx="5"/>
          </p:nvPr>
        </p:nvSpPr>
        <p:spPr>
          <a:xfrm>
            <a:off x="8750067" y="2305967"/>
            <a:ext cx="3441900" cy="2746500"/>
          </a:xfrm>
          <a:prstGeom prst="rect">
            <a:avLst/>
          </a:prstGeom>
        </p:spPr>
        <p:txBody>
          <a:bodyPr wrap="square" lIns="121900" tIns="121900" rIns="121900" bIns="121900" anchor="ctr" anchorCtr="0">
            <a:noAutofit/>
          </a:bodyPr>
          <a:lstStyle/>
          <a:p>
            <a:pPr lvl="0" rtl="0">
              <a:spcBef>
                <a:spcPts val="0"/>
              </a:spcBef>
              <a:buClr>
                <a:schemeClr val="dk1"/>
              </a:buClr>
              <a:buSzPct val="78947"/>
              <a:buFont typeface="Arial"/>
              <a:buNone/>
            </a:pPr>
            <a:r>
              <a:rPr lang="en-US"/>
              <a:t>High Range</a:t>
            </a:r>
          </a:p>
          <a:p>
            <a:pPr lvl="0" rtl="0">
              <a:spcBef>
                <a:spcPts val="0"/>
              </a:spcBef>
              <a:buClr>
                <a:schemeClr val="dk1"/>
              </a:buClr>
              <a:buSzPct val="78947"/>
              <a:buFont typeface="Arial"/>
              <a:buNone/>
            </a:pPr>
            <a:r>
              <a:rPr lang="en-US"/>
              <a:t>SR-IOV</a:t>
            </a:r>
          </a:p>
        </p:txBody>
      </p:sp>
      <p:sp>
        <p:nvSpPr>
          <p:cNvPr id="1266" name="Shape 1266"/>
          <p:cNvSpPr txBox="1">
            <a:spLocks noGrp="1"/>
          </p:cNvSpPr>
          <p:nvPr>
            <p:ph type="body" idx="1"/>
          </p:nvPr>
        </p:nvSpPr>
        <p:spPr>
          <a:xfrm>
            <a:off x="3920325" y="5099750"/>
            <a:ext cx="3889500" cy="1164900"/>
          </a:xfrm>
          <a:prstGeom prst="rect">
            <a:avLst/>
          </a:prstGeom>
        </p:spPr>
        <p:txBody>
          <a:bodyPr wrap="square" lIns="121900" tIns="121900" rIns="121900" bIns="121900" anchor="t" anchorCtr="0">
            <a:noAutofit/>
          </a:bodyPr>
          <a:lstStyle/>
          <a:p>
            <a:pPr lvl="0" rtl="0">
              <a:spcBef>
                <a:spcPts val="0"/>
              </a:spcBef>
              <a:buNone/>
            </a:pPr>
            <a:r>
              <a:rPr lang="en-US"/>
              <a:t>Up to 4 Mpps per socket*</a:t>
            </a:r>
          </a:p>
          <a:p>
            <a:pPr lvl="0" rtl="0">
              <a:spcBef>
                <a:spcPts val="0"/>
              </a:spcBef>
              <a:buNone/>
            </a:pPr>
            <a:r>
              <a:rPr lang="en-US"/>
              <a:t>*Lack of NUMA Awareness</a:t>
            </a:r>
          </a:p>
        </p:txBody>
      </p:sp>
      <p:sp>
        <p:nvSpPr>
          <p:cNvPr id="1267" name="Shape 1267"/>
          <p:cNvSpPr txBox="1">
            <a:spLocks noGrp="1"/>
          </p:cNvSpPr>
          <p:nvPr>
            <p:ph type="body" idx="1"/>
          </p:nvPr>
        </p:nvSpPr>
        <p:spPr>
          <a:xfrm>
            <a:off x="8063574" y="5147125"/>
            <a:ext cx="4128600" cy="1164900"/>
          </a:xfrm>
          <a:prstGeom prst="rect">
            <a:avLst/>
          </a:prstGeom>
        </p:spPr>
        <p:txBody>
          <a:bodyPr wrap="square" lIns="121900" tIns="121900" rIns="121900" bIns="121900" anchor="t" anchorCtr="0">
            <a:noAutofit/>
          </a:bodyPr>
          <a:lstStyle/>
          <a:p>
            <a:pPr lvl="0">
              <a:spcBef>
                <a:spcPts val="0"/>
              </a:spcBef>
              <a:buNone/>
            </a:pPr>
            <a:r>
              <a:rPr lang="en-US"/>
              <a:t>21+ Mpps per core (Bare metal)</a:t>
            </a:r>
          </a:p>
          <a:p>
            <a:pPr lvl="0" rtl="0">
              <a:spcBef>
                <a:spcPts val="0"/>
              </a:spcBef>
              <a:buNone/>
            </a:pPr>
            <a:r>
              <a:rPr lang="en-US"/>
              <a:t>[Improved NUMA Awareness in Pike]</a:t>
            </a:r>
          </a:p>
        </p:txBody>
      </p:sp>
      <p:sp>
        <p:nvSpPr>
          <p:cNvPr id="1268" name="Shape 1268"/>
          <p:cNvSpPr txBox="1"/>
          <p:nvPr/>
        </p:nvSpPr>
        <p:spPr>
          <a:xfrm>
            <a:off x="1053825" y="1226475"/>
            <a:ext cx="8885100" cy="562500"/>
          </a:xfrm>
          <a:prstGeom prst="rect">
            <a:avLst/>
          </a:prstGeom>
          <a:noFill/>
          <a:ln>
            <a:noFill/>
          </a:ln>
        </p:spPr>
        <p:txBody>
          <a:bodyPr wrap="square" lIns="91425" tIns="91425" rIns="91425" bIns="91425" anchor="t" anchorCtr="0">
            <a:noAutofit/>
          </a:bodyPr>
          <a:lstStyle/>
          <a:p>
            <a:pPr lvl="0">
              <a:spcBef>
                <a:spcPts val="0"/>
              </a:spcBef>
              <a:buNone/>
            </a:pPr>
            <a:r>
              <a:rPr lang="en-US" sz="1800"/>
              <a:t>Measured in Packets per second with 64 Byte packet size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Shape 1273"/>
          <p:cNvSpPr/>
          <p:nvPr/>
        </p:nvSpPr>
        <p:spPr>
          <a:xfrm>
            <a:off x="9085567" y="4933000"/>
            <a:ext cx="2806920" cy="1298916"/>
          </a:xfrm>
          <a:prstGeom prst="cloud">
            <a:avLst/>
          </a:prstGeom>
          <a:solidFill>
            <a:srgbClr val="C9DAF8"/>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endParaRPr sz="900"/>
          </a:p>
        </p:txBody>
      </p:sp>
      <p:sp>
        <p:nvSpPr>
          <p:cNvPr id="1274" name="Shape 1274"/>
          <p:cNvSpPr/>
          <p:nvPr/>
        </p:nvSpPr>
        <p:spPr>
          <a:xfrm>
            <a:off x="5885167" y="4933000"/>
            <a:ext cx="2806920" cy="1298916"/>
          </a:xfrm>
          <a:prstGeom prst="cloud">
            <a:avLst/>
          </a:prstGeom>
          <a:solidFill>
            <a:srgbClr val="C9DAF8"/>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sp>
        <p:nvSpPr>
          <p:cNvPr id="1275" name="Shape 1275"/>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21</a:t>
            </a:fld>
            <a:endParaRPr lang="en-US"/>
          </a:p>
        </p:txBody>
      </p:sp>
      <p:sp>
        <p:nvSpPr>
          <p:cNvPr id="1276" name="Shape 1276"/>
          <p:cNvSpPr txBox="1">
            <a:spLocks noGrp="1"/>
          </p:cNvSpPr>
          <p:nvPr>
            <p:ph type="title"/>
          </p:nvPr>
        </p:nvSpPr>
        <p:spPr>
          <a:xfrm>
            <a:off x="423746" y="0"/>
            <a:ext cx="10666054" cy="898200"/>
          </a:xfrm>
          <a:prstGeom prst="rect">
            <a:avLst/>
          </a:prstGeom>
        </p:spPr>
        <p:txBody>
          <a:bodyPr wrap="square" lIns="121900" tIns="121900" rIns="121900" bIns="121900" anchor="b" anchorCtr="0">
            <a:noAutofit/>
          </a:bodyPr>
          <a:lstStyle/>
          <a:p>
            <a:pPr lvl="0" rtl="0">
              <a:spcBef>
                <a:spcPts val="0"/>
              </a:spcBef>
              <a:buNone/>
            </a:pPr>
            <a:r>
              <a:rPr lang="en-US" b="1" dirty="0">
                <a:solidFill>
                  <a:srgbClr val="002060"/>
                </a:solidFill>
              </a:rPr>
              <a:t>Typical SR-IOV NFV deployment</a:t>
            </a:r>
          </a:p>
        </p:txBody>
      </p:sp>
      <p:sp>
        <p:nvSpPr>
          <p:cNvPr id="1277" name="Shape 1277"/>
          <p:cNvSpPr/>
          <p:nvPr/>
        </p:nvSpPr>
        <p:spPr>
          <a:xfrm>
            <a:off x="5033071" y="1550846"/>
            <a:ext cx="6918000" cy="3243600"/>
          </a:xfrm>
          <a:prstGeom prst="roundRect">
            <a:avLst>
              <a:gd name="adj" fmla="val 16667"/>
            </a:avLst>
          </a:prstGeom>
          <a:solidFill>
            <a:srgbClr val="FFF2CC"/>
          </a:solidFill>
          <a:ln w="9525" cap="flat" cmpd="sng">
            <a:solidFill>
              <a:schemeClr val="dk2"/>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pic>
        <p:nvPicPr>
          <p:cNvPr id="1278" name="Shape 1278" descr="1290250232-300px.png"/>
          <p:cNvPicPr preferRelativeResize="0"/>
          <p:nvPr/>
        </p:nvPicPr>
        <p:blipFill>
          <a:blip r:embed="rId3">
            <a:alphaModFix/>
          </a:blip>
          <a:stretch>
            <a:fillRect/>
          </a:stretch>
        </p:blipFill>
        <p:spPr>
          <a:xfrm>
            <a:off x="6763217" y="4428467"/>
            <a:ext cx="562233" cy="389800"/>
          </a:xfrm>
          <a:prstGeom prst="rect">
            <a:avLst/>
          </a:prstGeom>
          <a:noFill/>
          <a:ln>
            <a:noFill/>
          </a:ln>
        </p:spPr>
      </p:pic>
      <p:sp>
        <p:nvSpPr>
          <p:cNvPr id="1279" name="Shape 1279"/>
          <p:cNvSpPr txBox="1"/>
          <p:nvPr/>
        </p:nvSpPr>
        <p:spPr>
          <a:xfrm>
            <a:off x="5986817" y="5366667"/>
            <a:ext cx="24555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600">
                <a:latin typeface="Consolas"/>
                <a:ea typeface="Consolas"/>
                <a:cs typeface="Consolas"/>
                <a:sym typeface="Consolas"/>
              </a:rPr>
              <a:t>fabric 0</a:t>
            </a:r>
          </a:p>
          <a:p>
            <a:pPr lvl="0" algn="ctr" rtl="0">
              <a:spcBef>
                <a:spcPts val="0"/>
              </a:spcBef>
              <a:buNone/>
            </a:pPr>
            <a:r>
              <a:rPr lang="en-US" sz="1600">
                <a:latin typeface="Consolas"/>
                <a:ea typeface="Consolas"/>
                <a:cs typeface="Consolas"/>
                <a:sym typeface="Consolas"/>
              </a:rPr>
              <a:t>(provider network)</a:t>
            </a:r>
          </a:p>
        </p:txBody>
      </p:sp>
      <p:sp>
        <p:nvSpPr>
          <p:cNvPr id="1280" name="Shape 1280"/>
          <p:cNvSpPr/>
          <p:nvPr/>
        </p:nvSpPr>
        <p:spPr>
          <a:xfrm>
            <a:off x="5368267" y="2779367"/>
            <a:ext cx="2703600" cy="8667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endParaRPr sz="1900"/>
          </a:p>
        </p:txBody>
      </p:sp>
      <p:sp>
        <p:nvSpPr>
          <p:cNvPr id="1281" name="Shape 1281"/>
          <p:cNvSpPr/>
          <p:nvPr/>
        </p:nvSpPr>
        <p:spPr>
          <a:xfrm>
            <a:off x="7469867" y="3536700"/>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300"/>
              <a:t>VF3</a:t>
            </a:r>
          </a:p>
        </p:txBody>
      </p:sp>
      <p:sp>
        <p:nvSpPr>
          <p:cNvPr id="1282" name="Shape 1282"/>
          <p:cNvSpPr/>
          <p:nvPr/>
        </p:nvSpPr>
        <p:spPr>
          <a:xfrm>
            <a:off x="5461033" y="3556267"/>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300"/>
              <a:t>VF0</a:t>
            </a:r>
          </a:p>
        </p:txBody>
      </p:sp>
      <p:grpSp>
        <p:nvGrpSpPr>
          <p:cNvPr id="1283" name="Shape 1283"/>
          <p:cNvGrpSpPr/>
          <p:nvPr/>
        </p:nvGrpSpPr>
        <p:grpSpPr>
          <a:xfrm>
            <a:off x="6826041" y="2607842"/>
            <a:ext cx="576652" cy="374924"/>
            <a:chOff x="2757400" y="1727325"/>
            <a:chExt cx="432500" cy="281200"/>
          </a:xfrm>
        </p:grpSpPr>
        <p:sp>
          <p:nvSpPr>
            <p:cNvPr id="1284" name="Shape 1284"/>
            <p:cNvSpPr/>
            <p:nvPr/>
          </p:nvSpPr>
          <p:spPr>
            <a:xfrm rot="10800000" flipH="1">
              <a:off x="2757400" y="1770325"/>
              <a:ext cx="421650" cy="238200"/>
            </a:xfrm>
            <a:prstGeom prst="flowChartOffpageConnector">
              <a:avLst/>
            </a:prstGeom>
            <a:solidFill>
              <a:srgbClr val="3C78D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endParaRPr sz="1300"/>
            </a:p>
          </p:txBody>
        </p:sp>
        <p:sp>
          <p:nvSpPr>
            <p:cNvPr id="1285" name="Shape 1285"/>
            <p:cNvSpPr txBox="1"/>
            <p:nvPr/>
          </p:nvSpPr>
          <p:spPr>
            <a:xfrm>
              <a:off x="2768100" y="1727325"/>
              <a:ext cx="421800" cy="238200"/>
            </a:xfrm>
            <a:prstGeom prst="rect">
              <a:avLst/>
            </a:prstGeom>
            <a:noFill/>
            <a:ln>
              <a:noFill/>
            </a:ln>
          </p:spPr>
          <p:txBody>
            <a:bodyPr wrap="square" lIns="121900" tIns="121900" rIns="121900" bIns="121900" anchor="t" anchorCtr="0">
              <a:noAutofit/>
            </a:bodyPr>
            <a:lstStyle/>
            <a:p>
              <a:pPr lvl="0" rtl="0">
                <a:spcBef>
                  <a:spcPts val="0"/>
                </a:spcBef>
                <a:buNone/>
              </a:pPr>
              <a:r>
                <a:rPr lang="en-US" sz="1100">
                  <a:solidFill>
                    <a:schemeClr val="lt1"/>
                  </a:solidFill>
                </a:rPr>
                <a:t>mgt</a:t>
              </a:r>
            </a:p>
          </p:txBody>
        </p:sp>
      </p:grpSp>
      <p:sp>
        <p:nvSpPr>
          <p:cNvPr id="1286" name="Shape 1286"/>
          <p:cNvSpPr txBox="1"/>
          <p:nvPr/>
        </p:nvSpPr>
        <p:spPr>
          <a:xfrm>
            <a:off x="6071333" y="3150033"/>
            <a:ext cx="1351200" cy="317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300">
                <a:latin typeface="Consolas"/>
                <a:ea typeface="Consolas"/>
                <a:cs typeface="Consolas"/>
                <a:sym typeface="Consolas"/>
              </a:rPr>
              <a:t>DPDK</a:t>
            </a:r>
          </a:p>
        </p:txBody>
      </p:sp>
      <p:sp>
        <p:nvSpPr>
          <p:cNvPr id="1287" name="Shape 1287"/>
          <p:cNvSpPr txBox="1"/>
          <p:nvPr/>
        </p:nvSpPr>
        <p:spPr>
          <a:xfrm>
            <a:off x="6467733" y="2886450"/>
            <a:ext cx="1351200" cy="317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100">
                <a:latin typeface="Consolas"/>
                <a:ea typeface="Consolas"/>
                <a:cs typeface="Consolas"/>
                <a:sym typeface="Consolas"/>
              </a:rPr>
              <a:t>kernel</a:t>
            </a:r>
          </a:p>
        </p:txBody>
      </p:sp>
      <p:cxnSp>
        <p:nvCxnSpPr>
          <p:cNvPr id="1288" name="Shape 1288"/>
          <p:cNvCxnSpPr/>
          <p:nvPr/>
        </p:nvCxnSpPr>
        <p:spPr>
          <a:xfrm rot="10800000">
            <a:off x="6342400" y="3251467"/>
            <a:ext cx="1673700" cy="0"/>
          </a:xfrm>
          <a:prstGeom prst="straightConnector1">
            <a:avLst/>
          </a:prstGeom>
          <a:noFill/>
          <a:ln w="9525" cap="flat" cmpd="sng">
            <a:solidFill>
              <a:schemeClr val="dk2"/>
            </a:solidFill>
            <a:prstDash val="solid"/>
            <a:round/>
            <a:headEnd type="none" w="lg" len="lg"/>
            <a:tailEnd type="none" w="lg" len="lg"/>
          </a:ln>
        </p:spPr>
      </p:cxnSp>
      <p:pic>
        <p:nvPicPr>
          <p:cNvPr id="1289" name="Shape 1289" descr="1290250232-300px.png"/>
          <p:cNvPicPr preferRelativeResize="0"/>
          <p:nvPr/>
        </p:nvPicPr>
        <p:blipFill>
          <a:blip r:embed="rId3">
            <a:alphaModFix/>
          </a:blip>
          <a:stretch>
            <a:fillRect/>
          </a:stretch>
        </p:blipFill>
        <p:spPr>
          <a:xfrm>
            <a:off x="10522417" y="4428467"/>
            <a:ext cx="562233" cy="389800"/>
          </a:xfrm>
          <a:prstGeom prst="rect">
            <a:avLst/>
          </a:prstGeom>
          <a:noFill/>
          <a:ln>
            <a:noFill/>
          </a:ln>
        </p:spPr>
      </p:pic>
      <p:cxnSp>
        <p:nvCxnSpPr>
          <p:cNvPr id="1290" name="Shape 1290"/>
          <p:cNvCxnSpPr>
            <a:stCxn id="1278" idx="2"/>
            <a:endCxn id="1291" idx="0"/>
          </p:cNvCxnSpPr>
          <p:nvPr/>
        </p:nvCxnSpPr>
        <p:spPr>
          <a:xfrm flipH="1">
            <a:off x="6856533" y="4818267"/>
            <a:ext cx="187800" cy="315900"/>
          </a:xfrm>
          <a:prstGeom prst="straightConnector1">
            <a:avLst/>
          </a:prstGeom>
          <a:noFill/>
          <a:ln w="28575" cap="flat" cmpd="sng">
            <a:solidFill>
              <a:schemeClr val="dk2"/>
            </a:solidFill>
            <a:prstDash val="solid"/>
            <a:round/>
            <a:headEnd type="none" w="lg" len="lg"/>
            <a:tailEnd type="none" w="lg" len="lg"/>
          </a:ln>
        </p:spPr>
      </p:cxnSp>
      <p:cxnSp>
        <p:nvCxnSpPr>
          <p:cNvPr id="1292" name="Shape 1292"/>
          <p:cNvCxnSpPr>
            <a:stCxn id="1282" idx="2"/>
            <a:endCxn id="1278" idx="0"/>
          </p:cNvCxnSpPr>
          <p:nvPr/>
        </p:nvCxnSpPr>
        <p:spPr>
          <a:xfrm>
            <a:off x="5742133" y="3873867"/>
            <a:ext cx="1302300" cy="554700"/>
          </a:xfrm>
          <a:prstGeom prst="straightConnector1">
            <a:avLst/>
          </a:prstGeom>
          <a:noFill/>
          <a:ln w="28575" cap="flat" cmpd="sng">
            <a:solidFill>
              <a:srgbClr val="FF0000"/>
            </a:solidFill>
            <a:prstDash val="solid"/>
            <a:round/>
            <a:headEnd type="none" w="lg" len="lg"/>
            <a:tailEnd type="none" w="lg" len="lg"/>
          </a:ln>
        </p:spPr>
      </p:cxnSp>
      <p:pic>
        <p:nvPicPr>
          <p:cNvPr id="1293" name="Shape 1293" descr="1290250232-300px.png"/>
          <p:cNvPicPr preferRelativeResize="0"/>
          <p:nvPr/>
        </p:nvPicPr>
        <p:blipFill>
          <a:blip r:embed="rId3">
            <a:alphaModFix/>
          </a:blip>
          <a:stretch>
            <a:fillRect/>
          </a:stretch>
        </p:blipFill>
        <p:spPr>
          <a:xfrm>
            <a:off x="8922150" y="1595767"/>
            <a:ext cx="562233" cy="389800"/>
          </a:xfrm>
          <a:prstGeom prst="rect">
            <a:avLst/>
          </a:prstGeom>
          <a:noFill/>
          <a:ln>
            <a:noFill/>
          </a:ln>
        </p:spPr>
      </p:pic>
      <p:sp>
        <p:nvSpPr>
          <p:cNvPr id="1294" name="Shape 1294"/>
          <p:cNvSpPr txBox="1"/>
          <p:nvPr/>
        </p:nvSpPr>
        <p:spPr>
          <a:xfrm>
            <a:off x="8017500" y="4406000"/>
            <a:ext cx="1027200" cy="459900"/>
          </a:xfrm>
          <a:prstGeom prst="rect">
            <a:avLst/>
          </a:prstGeom>
          <a:noFill/>
          <a:ln>
            <a:noFill/>
          </a:ln>
        </p:spPr>
        <p:txBody>
          <a:bodyPr wrap="square" lIns="121900" tIns="121900" rIns="121900" bIns="121900" anchor="t" anchorCtr="0">
            <a:noAutofit/>
          </a:bodyPr>
          <a:lstStyle/>
          <a:p>
            <a:pPr lvl="0" rtl="0">
              <a:spcBef>
                <a:spcPts val="0"/>
              </a:spcBef>
              <a:buNone/>
            </a:pPr>
            <a:r>
              <a:rPr lang="en-US" sz="1600"/>
              <a:t>SR-IOV</a:t>
            </a:r>
          </a:p>
        </p:txBody>
      </p:sp>
      <p:pic>
        <p:nvPicPr>
          <p:cNvPr id="1295" name="Shape 1295" descr="Icon_RH_Hardware_NetworkSwitch-Virtual_CMYK_Flat copy.jpg"/>
          <p:cNvPicPr preferRelativeResize="0"/>
          <p:nvPr/>
        </p:nvPicPr>
        <p:blipFill>
          <a:blip r:embed="rId4">
            <a:alphaModFix/>
          </a:blip>
          <a:stretch>
            <a:fillRect/>
          </a:stretch>
        </p:blipFill>
        <p:spPr>
          <a:xfrm>
            <a:off x="8411031" y="2169100"/>
            <a:ext cx="666935" cy="317600"/>
          </a:xfrm>
          <a:prstGeom prst="rect">
            <a:avLst/>
          </a:prstGeom>
          <a:noFill/>
          <a:ln>
            <a:noFill/>
          </a:ln>
        </p:spPr>
      </p:pic>
      <p:cxnSp>
        <p:nvCxnSpPr>
          <p:cNvPr id="1296" name="Shape 1296"/>
          <p:cNvCxnSpPr>
            <a:endCxn id="1295" idx="1"/>
          </p:cNvCxnSpPr>
          <p:nvPr/>
        </p:nvCxnSpPr>
        <p:spPr>
          <a:xfrm rot="10800000" flipH="1">
            <a:off x="7191531" y="2327900"/>
            <a:ext cx="1219500" cy="342300"/>
          </a:xfrm>
          <a:prstGeom prst="straightConnector1">
            <a:avLst/>
          </a:prstGeom>
          <a:noFill/>
          <a:ln w="28575" cap="flat" cmpd="sng">
            <a:solidFill>
              <a:schemeClr val="dk2"/>
            </a:solidFill>
            <a:prstDash val="solid"/>
            <a:round/>
            <a:headEnd type="none" w="lg" len="lg"/>
            <a:tailEnd type="none" w="lg" len="lg"/>
          </a:ln>
        </p:spPr>
      </p:cxnSp>
      <p:cxnSp>
        <p:nvCxnSpPr>
          <p:cNvPr id="1297" name="Shape 1297"/>
          <p:cNvCxnSpPr>
            <a:endCxn id="1295" idx="3"/>
          </p:cNvCxnSpPr>
          <p:nvPr/>
        </p:nvCxnSpPr>
        <p:spPr>
          <a:xfrm rot="10800000">
            <a:off x="9077965" y="2327900"/>
            <a:ext cx="1558200" cy="364500"/>
          </a:xfrm>
          <a:prstGeom prst="straightConnector1">
            <a:avLst/>
          </a:prstGeom>
          <a:noFill/>
          <a:ln w="28575" cap="flat" cmpd="sng">
            <a:solidFill>
              <a:schemeClr val="dk2"/>
            </a:solidFill>
            <a:prstDash val="solid"/>
            <a:round/>
            <a:headEnd type="none" w="lg" len="lg"/>
            <a:tailEnd type="none" w="lg" len="lg"/>
          </a:ln>
        </p:spPr>
      </p:cxnSp>
      <p:cxnSp>
        <p:nvCxnSpPr>
          <p:cNvPr id="1298" name="Shape 1298"/>
          <p:cNvCxnSpPr>
            <a:stCxn id="1295" idx="0"/>
            <a:endCxn id="1293" idx="2"/>
          </p:cNvCxnSpPr>
          <p:nvPr/>
        </p:nvCxnSpPr>
        <p:spPr>
          <a:xfrm rot="10800000" flipH="1">
            <a:off x="8744498" y="1985500"/>
            <a:ext cx="458700" cy="183600"/>
          </a:xfrm>
          <a:prstGeom prst="straightConnector1">
            <a:avLst/>
          </a:prstGeom>
          <a:noFill/>
          <a:ln w="28575" cap="flat" cmpd="sng">
            <a:solidFill>
              <a:schemeClr val="dk2"/>
            </a:solidFill>
            <a:prstDash val="solid"/>
            <a:round/>
            <a:headEnd type="none" w="lg" len="lg"/>
            <a:tailEnd type="none" w="lg" len="lg"/>
          </a:ln>
        </p:spPr>
      </p:cxnSp>
      <p:cxnSp>
        <p:nvCxnSpPr>
          <p:cNvPr id="1299" name="Shape 1299"/>
          <p:cNvCxnSpPr>
            <a:stCxn id="1293" idx="0"/>
            <a:endCxn id="1300" idx="2"/>
          </p:cNvCxnSpPr>
          <p:nvPr/>
        </p:nvCxnSpPr>
        <p:spPr>
          <a:xfrm rot="10800000">
            <a:off x="9116567" y="1412167"/>
            <a:ext cx="86700" cy="183600"/>
          </a:xfrm>
          <a:prstGeom prst="straightConnector1">
            <a:avLst/>
          </a:prstGeom>
          <a:noFill/>
          <a:ln w="28575" cap="flat" cmpd="sng">
            <a:solidFill>
              <a:schemeClr val="dk2"/>
            </a:solidFill>
            <a:prstDash val="solid"/>
            <a:round/>
            <a:headEnd type="none" w="lg" len="lg"/>
            <a:tailEnd type="none" w="lg" len="lg"/>
          </a:ln>
        </p:spPr>
      </p:cxnSp>
      <p:pic>
        <p:nvPicPr>
          <p:cNvPr id="1300" name="Shape 1300" descr="Icon_RH_Cloud_Admin_RGB_Flat.png"/>
          <p:cNvPicPr preferRelativeResize="0"/>
          <p:nvPr/>
        </p:nvPicPr>
        <p:blipFill>
          <a:blip r:embed="rId5">
            <a:alphaModFix/>
          </a:blip>
          <a:stretch>
            <a:fillRect/>
          </a:stretch>
        </p:blipFill>
        <p:spPr>
          <a:xfrm>
            <a:off x="8638800" y="761367"/>
            <a:ext cx="955533" cy="650900"/>
          </a:xfrm>
          <a:prstGeom prst="rect">
            <a:avLst/>
          </a:prstGeom>
          <a:noFill/>
          <a:ln>
            <a:noFill/>
          </a:ln>
        </p:spPr>
      </p:pic>
      <p:sp>
        <p:nvSpPr>
          <p:cNvPr id="1301" name="Shape 1301"/>
          <p:cNvSpPr txBox="1"/>
          <p:nvPr/>
        </p:nvSpPr>
        <p:spPr>
          <a:xfrm>
            <a:off x="9416600" y="641150"/>
            <a:ext cx="27036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600">
                <a:latin typeface="Overpass"/>
                <a:ea typeface="Overpass"/>
                <a:cs typeface="Overpass"/>
                <a:sym typeface="Overpass"/>
              </a:rPr>
              <a:t>VNF mgmt and </a:t>
            </a:r>
          </a:p>
          <a:p>
            <a:pPr lvl="0" algn="ctr" rtl="0">
              <a:spcBef>
                <a:spcPts val="0"/>
              </a:spcBef>
              <a:buNone/>
            </a:pPr>
            <a:r>
              <a:rPr lang="en-US" sz="1600">
                <a:latin typeface="Overpass"/>
                <a:ea typeface="Overpass"/>
                <a:cs typeface="Overpass"/>
                <a:sym typeface="Overpass"/>
              </a:rPr>
              <a:t>OpenStack APIs &amp; tenant</a:t>
            </a:r>
          </a:p>
        </p:txBody>
      </p:sp>
      <p:sp>
        <p:nvSpPr>
          <p:cNvPr id="1302" name="Shape 1302"/>
          <p:cNvSpPr txBox="1"/>
          <p:nvPr/>
        </p:nvSpPr>
        <p:spPr>
          <a:xfrm>
            <a:off x="5368267" y="1580733"/>
            <a:ext cx="2257500" cy="576900"/>
          </a:xfrm>
          <a:prstGeom prst="rect">
            <a:avLst/>
          </a:prstGeom>
          <a:noFill/>
          <a:ln>
            <a:noFill/>
          </a:ln>
        </p:spPr>
        <p:txBody>
          <a:bodyPr wrap="square" lIns="121900" tIns="121900" rIns="121900" bIns="121900" anchor="t" anchorCtr="0">
            <a:noAutofit/>
          </a:bodyPr>
          <a:lstStyle/>
          <a:p>
            <a:pPr lvl="0" rtl="0">
              <a:spcBef>
                <a:spcPts val="0"/>
              </a:spcBef>
              <a:buNone/>
            </a:pPr>
            <a:r>
              <a:rPr lang="en-US" sz="2400"/>
              <a:t>compute node</a:t>
            </a:r>
          </a:p>
        </p:txBody>
      </p:sp>
      <p:sp>
        <p:nvSpPr>
          <p:cNvPr id="1303" name="Shape 1303"/>
          <p:cNvSpPr txBox="1"/>
          <p:nvPr/>
        </p:nvSpPr>
        <p:spPr>
          <a:xfrm>
            <a:off x="9025867" y="2000267"/>
            <a:ext cx="2455500" cy="374700"/>
          </a:xfrm>
          <a:prstGeom prst="rect">
            <a:avLst/>
          </a:prstGeom>
          <a:noFill/>
          <a:ln>
            <a:noFill/>
          </a:ln>
        </p:spPr>
        <p:txBody>
          <a:bodyPr wrap="square" lIns="121900" tIns="121900" rIns="121900" bIns="121900" anchor="t" anchorCtr="0">
            <a:noAutofit/>
          </a:bodyPr>
          <a:lstStyle/>
          <a:p>
            <a:pPr lvl="0" rtl="0">
              <a:spcBef>
                <a:spcPts val="0"/>
              </a:spcBef>
              <a:buNone/>
            </a:pPr>
            <a:r>
              <a:rPr lang="en-US" sz="1600"/>
              <a:t>OVS bridges</a:t>
            </a:r>
          </a:p>
        </p:txBody>
      </p:sp>
      <p:sp>
        <p:nvSpPr>
          <p:cNvPr id="1304" name="Shape 1304"/>
          <p:cNvSpPr txBox="1"/>
          <p:nvPr/>
        </p:nvSpPr>
        <p:spPr>
          <a:xfrm>
            <a:off x="9382800" y="1559533"/>
            <a:ext cx="1351200" cy="374700"/>
          </a:xfrm>
          <a:prstGeom prst="rect">
            <a:avLst/>
          </a:prstGeom>
          <a:noFill/>
          <a:ln>
            <a:noFill/>
          </a:ln>
        </p:spPr>
        <p:txBody>
          <a:bodyPr wrap="square" lIns="121900" tIns="121900" rIns="121900" bIns="121900" anchor="t" anchorCtr="0">
            <a:noAutofit/>
          </a:bodyPr>
          <a:lstStyle/>
          <a:p>
            <a:pPr lvl="0" rtl="0">
              <a:spcBef>
                <a:spcPts val="0"/>
              </a:spcBef>
              <a:buNone/>
            </a:pPr>
            <a:r>
              <a:rPr lang="en-US"/>
              <a:t>regular NICs</a:t>
            </a:r>
          </a:p>
        </p:txBody>
      </p:sp>
      <p:sp>
        <p:nvSpPr>
          <p:cNvPr id="1305" name="Shape 1305"/>
          <p:cNvSpPr/>
          <p:nvPr/>
        </p:nvSpPr>
        <p:spPr>
          <a:xfrm>
            <a:off x="6070633" y="3556267"/>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300"/>
              <a:t>VF1</a:t>
            </a:r>
          </a:p>
        </p:txBody>
      </p:sp>
      <p:pic>
        <p:nvPicPr>
          <p:cNvPr id="1306" name="Shape 1306" descr="1290250232-300px.png"/>
          <p:cNvPicPr preferRelativeResize="0"/>
          <p:nvPr/>
        </p:nvPicPr>
        <p:blipFill>
          <a:blip r:embed="rId3">
            <a:alphaModFix/>
          </a:blip>
          <a:stretch>
            <a:fillRect/>
          </a:stretch>
        </p:blipFill>
        <p:spPr>
          <a:xfrm>
            <a:off x="7417117" y="4433233"/>
            <a:ext cx="562233" cy="389800"/>
          </a:xfrm>
          <a:prstGeom prst="rect">
            <a:avLst/>
          </a:prstGeom>
          <a:noFill/>
          <a:ln>
            <a:noFill/>
          </a:ln>
        </p:spPr>
      </p:pic>
      <p:sp>
        <p:nvSpPr>
          <p:cNvPr id="1307" name="Shape 1307"/>
          <p:cNvSpPr/>
          <p:nvPr/>
        </p:nvSpPr>
        <p:spPr>
          <a:xfrm>
            <a:off x="6883433" y="3556267"/>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300"/>
              <a:t>VF2</a:t>
            </a:r>
          </a:p>
        </p:txBody>
      </p:sp>
      <p:cxnSp>
        <p:nvCxnSpPr>
          <p:cNvPr id="1308" name="Shape 1308"/>
          <p:cNvCxnSpPr>
            <a:stCxn id="1305" idx="2"/>
            <a:endCxn id="1306" idx="0"/>
          </p:cNvCxnSpPr>
          <p:nvPr/>
        </p:nvCxnSpPr>
        <p:spPr>
          <a:xfrm>
            <a:off x="6351733" y="3873867"/>
            <a:ext cx="1346400" cy="559500"/>
          </a:xfrm>
          <a:prstGeom prst="straightConnector1">
            <a:avLst/>
          </a:prstGeom>
          <a:noFill/>
          <a:ln w="28575" cap="flat" cmpd="sng">
            <a:solidFill>
              <a:srgbClr val="FF0000"/>
            </a:solidFill>
            <a:prstDash val="solid"/>
            <a:round/>
            <a:headEnd type="none" w="lg" len="lg"/>
            <a:tailEnd type="none" w="lg" len="lg"/>
          </a:ln>
        </p:spPr>
      </p:cxnSp>
      <p:pic>
        <p:nvPicPr>
          <p:cNvPr id="1309" name="Shape 1309" descr="1290250232-300px.png"/>
          <p:cNvPicPr preferRelativeResize="0"/>
          <p:nvPr/>
        </p:nvPicPr>
        <p:blipFill>
          <a:blip r:embed="rId3">
            <a:alphaModFix/>
          </a:blip>
          <a:stretch>
            <a:fillRect/>
          </a:stretch>
        </p:blipFill>
        <p:spPr>
          <a:xfrm>
            <a:off x="9811217" y="4428467"/>
            <a:ext cx="562233" cy="389800"/>
          </a:xfrm>
          <a:prstGeom prst="rect">
            <a:avLst/>
          </a:prstGeom>
          <a:noFill/>
          <a:ln>
            <a:noFill/>
          </a:ln>
        </p:spPr>
      </p:pic>
      <p:cxnSp>
        <p:nvCxnSpPr>
          <p:cNvPr id="1310" name="Shape 1310"/>
          <p:cNvCxnSpPr>
            <a:stCxn id="1306" idx="2"/>
            <a:endCxn id="1311" idx="0"/>
          </p:cNvCxnSpPr>
          <p:nvPr/>
        </p:nvCxnSpPr>
        <p:spPr>
          <a:xfrm>
            <a:off x="7698233" y="4823034"/>
            <a:ext cx="179100" cy="311100"/>
          </a:xfrm>
          <a:prstGeom prst="straightConnector1">
            <a:avLst/>
          </a:prstGeom>
          <a:noFill/>
          <a:ln w="28575" cap="flat" cmpd="sng">
            <a:solidFill>
              <a:schemeClr val="dk2"/>
            </a:solidFill>
            <a:prstDash val="solid"/>
            <a:round/>
            <a:headEnd type="none" w="lg" len="lg"/>
            <a:tailEnd type="none" w="lg" len="lg"/>
          </a:ln>
        </p:spPr>
      </p:cxnSp>
      <p:sp>
        <p:nvSpPr>
          <p:cNvPr id="1312" name="Shape 1312"/>
          <p:cNvSpPr/>
          <p:nvPr/>
        </p:nvSpPr>
        <p:spPr>
          <a:xfrm>
            <a:off x="8970700" y="2800800"/>
            <a:ext cx="2703600" cy="8667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endParaRPr sz="1900"/>
          </a:p>
        </p:txBody>
      </p:sp>
      <p:sp>
        <p:nvSpPr>
          <p:cNvPr id="1313" name="Shape 1313"/>
          <p:cNvSpPr/>
          <p:nvPr/>
        </p:nvSpPr>
        <p:spPr>
          <a:xfrm>
            <a:off x="11072300" y="3558133"/>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300"/>
              <a:t>VF3</a:t>
            </a:r>
          </a:p>
        </p:txBody>
      </p:sp>
      <p:sp>
        <p:nvSpPr>
          <p:cNvPr id="1314" name="Shape 1314"/>
          <p:cNvSpPr/>
          <p:nvPr/>
        </p:nvSpPr>
        <p:spPr>
          <a:xfrm>
            <a:off x="9063467" y="3577700"/>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300"/>
              <a:t>VF0</a:t>
            </a:r>
          </a:p>
        </p:txBody>
      </p:sp>
      <p:grpSp>
        <p:nvGrpSpPr>
          <p:cNvPr id="1315" name="Shape 1315"/>
          <p:cNvGrpSpPr/>
          <p:nvPr/>
        </p:nvGrpSpPr>
        <p:grpSpPr>
          <a:xfrm>
            <a:off x="10428475" y="2629276"/>
            <a:ext cx="576652" cy="374924"/>
            <a:chOff x="2757400" y="1727325"/>
            <a:chExt cx="432500" cy="281200"/>
          </a:xfrm>
        </p:grpSpPr>
        <p:sp>
          <p:nvSpPr>
            <p:cNvPr id="1316" name="Shape 1316"/>
            <p:cNvSpPr/>
            <p:nvPr/>
          </p:nvSpPr>
          <p:spPr>
            <a:xfrm rot="10800000" flipH="1">
              <a:off x="2757400" y="1770325"/>
              <a:ext cx="421650" cy="238200"/>
            </a:xfrm>
            <a:prstGeom prst="flowChartOffpageConnector">
              <a:avLst/>
            </a:prstGeom>
            <a:solidFill>
              <a:srgbClr val="3C78D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endParaRPr sz="1300"/>
            </a:p>
          </p:txBody>
        </p:sp>
        <p:sp>
          <p:nvSpPr>
            <p:cNvPr id="1317" name="Shape 1317"/>
            <p:cNvSpPr txBox="1"/>
            <p:nvPr/>
          </p:nvSpPr>
          <p:spPr>
            <a:xfrm>
              <a:off x="2768100" y="1727325"/>
              <a:ext cx="421800" cy="238200"/>
            </a:xfrm>
            <a:prstGeom prst="rect">
              <a:avLst/>
            </a:prstGeom>
            <a:noFill/>
            <a:ln>
              <a:noFill/>
            </a:ln>
          </p:spPr>
          <p:txBody>
            <a:bodyPr wrap="square" lIns="121900" tIns="121900" rIns="121900" bIns="121900" anchor="t" anchorCtr="0">
              <a:noAutofit/>
            </a:bodyPr>
            <a:lstStyle/>
            <a:p>
              <a:pPr lvl="0" rtl="0">
                <a:spcBef>
                  <a:spcPts val="0"/>
                </a:spcBef>
                <a:buNone/>
              </a:pPr>
              <a:r>
                <a:rPr lang="en-US" sz="1100">
                  <a:solidFill>
                    <a:schemeClr val="lt1"/>
                  </a:solidFill>
                </a:rPr>
                <a:t>mgt</a:t>
              </a:r>
            </a:p>
          </p:txBody>
        </p:sp>
      </p:grpSp>
      <p:sp>
        <p:nvSpPr>
          <p:cNvPr id="1318" name="Shape 1318"/>
          <p:cNvSpPr txBox="1"/>
          <p:nvPr/>
        </p:nvSpPr>
        <p:spPr>
          <a:xfrm>
            <a:off x="9673767" y="3171467"/>
            <a:ext cx="1351200" cy="317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300">
                <a:latin typeface="Consolas"/>
                <a:ea typeface="Consolas"/>
                <a:cs typeface="Consolas"/>
                <a:sym typeface="Consolas"/>
              </a:rPr>
              <a:t>DPDK</a:t>
            </a:r>
          </a:p>
        </p:txBody>
      </p:sp>
      <p:sp>
        <p:nvSpPr>
          <p:cNvPr id="1319" name="Shape 1319"/>
          <p:cNvSpPr txBox="1"/>
          <p:nvPr/>
        </p:nvSpPr>
        <p:spPr>
          <a:xfrm>
            <a:off x="10070167" y="2907883"/>
            <a:ext cx="1351200" cy="317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100">
                <a:latin typeface="Consolas"/>
                <a:ea typeface="Consolas"/>
                <a:cs typeface="Consolas"/>
                <a:sym typeface="Consolas"/>
              </a:rPr>
              <a:t>kernel</a:t>
            </a:r>
          </a:p>
        </p:txBody>
      </p:sp>
      <p:cxnSp>
        <p:nvCxnSpPr>
          <p:cNvPr id="1320" name="Shape 1320"/>
          <p:cNvCxnSpPr/>
          <p:nvPr/>
        </p:nvCxnSpPr>
        <p:spPr>
          <a:xfrm rot="10800000">
            <a:off x="9944833" y="3272900"/>
            <a:ext cx="1673700" cy="0"/>
          </a:xfrm>
          <a:prstGeom prst="straightConnector1">
            <a:avLst/>
          </a:prstGeom>
          <a:noFill/>
          <a:ln w="9525" cap="flat" cmpd="sng">
            <a:solidFill>
              <a:schemeClr val="dk2"/>
            </a:solidFill>
            <a:prstDash val="solid"/>
            <a:round/>
            <a:headEnd type="none" w="lg" len="lg"/>
            <a:tailEnd type="none" w="lg" len="lg"/>
          </a:ln>
        </p:spPr>
      </p:cxnSp>
      <p:cxnSp>
        <p:nvCxnSpPr>
          <p:cNvPr id="1321" name="Shape 1321"/>
          <p:cNvCxnSpPr>
            <a:stCxn id="1314" idx="2"/>
            <a:endCxn id="1309" idx="0"/>
          </p:cNvCxnSpPr>
          <p:nvPr/>
        </p:nvCxnSpPr>
        <p:spPr>
          <a:xfrm>
            <a:off x="9344567" y="3895300"/>
            <a:ext cx="747900" cy="533100"/>
          </a:xfrm>
          <a:prstGeom prst="straightConnector1">
            <a:avLst/>
          </a:prstGeom>
          <a:noFill/>
          <a:ln w="28575" cap="flat" cmpd="sng">
            <a:solidFill>
              <a:srgbClr val="3C78D8"/>
            </a:solidFill>
            <a:prstDash val="solid"/>
            <a:round/>
            <a:headEnd type="none" w="lg" len="lg"/>
            <a:tailEnd type="none" w="lg" len="lg"/>
          </a:ln>
        </p:spPr>
      </p:cxnSp>
      <p:sp>
        <p:nvSpPr>
          <p:cNvPr id="1322" name="Shape 1322"/>
          <p:cNvSpPr/>
          <p:nvPr/>
        </p:nvSpPr>
        <p:spPr>
          <a:xfrm>
            <a:off x="9673067" y="3577700"/>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300"/>
              <a:t>VF1</a:t>
            </a:r>
          </a:p>
        </p:txBody>
      </p:sp>
      <p:sp>
        <p:nvSpPr>
          <p:cNvPr id="1323" name="Shape 1323"/>
          <p:cNvSpPr/>
          <p:nvPr/>
        </p:nvSpPr>
        <p:spPr>
          <a:xfrm>
            <a:off x="10485867" y="3577700"/>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300"/>
              <a:t>VF2</a:t>
            </a:r>
          </a:p>
        </p:txBody>
      </p:sp>
      <p:cxnSp>
        <p:nvCxnSpPr>
          <p:cNvPr id="1324" name="Shape 1324"/>
          <p:cNvCxnSpPr>
            <a:stCxn id="1322" idx="2"/>
            <a:endCxn id="1289" idx="0"/>
          </p:cNvCxnSpPr>
          <p:nvPr/>
        </p:nvCxnSpPr>
        <p:spPr>
          <a:xfrm>
            <a:off x="9954167" y="3895300"/>
            <a:ext cx="849300" cy="533100"/>
          </a:xfrm>
          <a:prstGeom prst="straightConnector1">
            <a:avLst/>
          </a:prstGeom>
          <a:noFill/>
          <a:ln w="28575" cap="flat" cmpd="sng">
            <a:solidFill>
              <a:srgbClr val="3C78D8"/>
            </a:solidFill>
            <a:prstDash val="solid"/>
            <a:round/>
            <a:headEnd type="none" w="lg" len="lg"/>
            <a:tailEnd type="none" w="lg" len="lg"/>
          </a:ln>
        </p:spPr>
      </p:cxnSp>
      <p:cxnSp>
        <p:nvCxnSpPr>
          <p:cNvPr id="1325" name="Shape 1325"/>
          <p:cNvCxnSpPr>
            <a:stCxn id="1307" idx="2"/>
            <a:endCxn id="1309" idx="0"/>
          </p:cNvCxnSpPr>
          <p:nvPr/>
        </p:nvCxnSpPr>
        <p:spPr>
          <a:xfrm>
            <a:off x="7164533" y="3873867"/>
            <a:ext cx="2927700" cy="554700"/>
          </a:xfrm>
          <a:prstGeom prst="straightConnector1">
            <a:avLst/>
          </a:prstGeom>
          <a:noFill/>
          <a:ln w="28575" cap="flat" cmpd="sng">
            <a:solidFill>
              <a:srgbClr val="4A86E8"/>
            </a:solidFill>
            <a:prstDash val="solid"/>
            <a:round/>
            <a:headEnd type="none" w="lg" len="lg"/>
            <a:tailEnd type="none" w="lg" len="lg"/>
          </a:ln>
        </p:spPr>
      </p:cxnSp>
      <p:cxnSp>
        <p:nvCxnSpPr>
          <p:cNvPr id="1326" name="Shape 1326"/>
          <p:cNvCxnSpPr>
            <a:stCxn id="1281" idx="2"/>
            <a:endCxn id="1289" idx="0"/>
          </p:cNvCxnSpPr>
          <p:nvPr/>
        </p:nvCxnSpPr>
        <p:spPr>
          <a:xfrm>
            <a:off x="7750967" y="3854300"/>
            <a:ext cx="3052500" cy="574200"/>
          </a:xfrm>
          <a:prstGeom prst="straightConnector1">
            <a:avLst/>
          </a:prstGeom>
          <a:noFill/>
          <a:ln w="28575" cap="flat" cmpd="sng">
            <a:solidFill>
              <a:srgbClr val="4A86E8"/>
            </a:solidFill>
            <a:prstDash val="solid"/>
            <a:round/>
            <a:headEnd type="none" w="lg" len="lg"/>
            <a:tailEnd type="none" w="lg" len="lg"/>
          </a:ln>
        </p:spPr>
      </p:cxnSp>
      <p:cxnSp>
        <p:nvCxnSpPr>
          <p:cNvPr id="1327" name="Shape 1327"/>
          <p:cNvCxnSpPr>
            <a:stCxn id="1323" idx="2"/>
            <a:endCxn id="1278" idx="0"/>
          </p:cNvCxnSpPr>
          <p:nvPr/>
        </p:nvCxnSpPr>
        <p:spPr>
          <a:xfrm flipH="1">
            <a:off x="7044267" y="3895300"/>
            <a:ext cx="3722700" cy="533100"/>
          </a:xfrm>
          <a:prstGeom prst="straightConnector1">
            <a:avLst/>
          </a:prstGeom>
          <a:noFill/>
          <a:ln w="28575" cap="flat" cmpd="sng">
            <a:solidFill>
              <a:srgbClr val="FF0000"/>
            </a:solidFill>
            <a:prstDash val="solid"/>
            <a:round/>
            <a:headEnd type="none" w="lg" len="lg"/>
            <a:tailEnd type="none" w="lg" len="lg"/>
          </a:ln>
        </p:spPr>
      </p:cxnSp>
      <p:cxnSp>
        <p:nvCxnSpPr>
          <p:cNvPr id="1328" name="Shape 1328"/>
          <p:cNvCxnSpPr>
            <a:stCxn id="1313" idx="2"/>
            <a:endCxn id="1306" idx="0"/>
          </p:cNvCxnSpPr>
          <p:nvPr/>
        </p:nvCxnSpPr>
        <p:spPr>
          <a:xfrm flipH="1">
            <a:off x="7698200" y="3875733"/>
            <a:ext cx="3655200" cy="557400"/>
          </a:xfrm>
          <a:prstGeom prst="straightConnector1">
            <a:avLst/>
          </a:prstGeom>
          <a:noFill/>
          <a:ln w="28575" cap="flat" cmpd="sng">
            <a:solidFill>
              <a:srgbClr val="FF0000"/>
            </a:solidFill>
            <a:prstDash val="solid"/>
            <a:round/>
            <a:headEnd type="none" w="lg" len="lg"/>
            <a:tailEnd type="none" w="lg" len="lg"/>
          </a:ln>
        </p:spPr>
      </p:cxnSp>
      <p:sp>
        <p:nvSpPr>
          <p:cNvPr id="1329" name="Shape 1329"/>
          <p:cNvSpPr/>
          <p:nvPr/>
        </p:nvSpPr>
        <p:spPr>
          <a:xfrm rot="5400000">
            <a:off x="5918067" y="2877967"/>
            <a:ext cx="257700" cy="1278900"/>
          </a:xfrm>
          <a:prstGeom prst="leftBrace">
            <a:avLst>
              <a:gd name="adj1" fmla="val 29994"/>
              <a:gd name="adj2" fmla="val 49668"/>
            </a:avLst>
          </a:prstGeom>
          <a:noFill/>
          <a:ln w="19050" cap="flat" cmpd="sng">
            <a:solidFill>
              <a:schemeClr val="lt1"/>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330" name="Shape 1330"/>
          <p:cNvSpPr/>
          <p:nvPr/>
        </p:nvSpPr>
        <p:spPr>
          <a:xfrm rot="5400000">
            <a:off x="7340467" y="2877967"/>
            <a:ext cx="257700" cy="1278900"/>
          </a:xfrm>
          <a:prstGeom prst="leftBrace">
            <a:avLst>
              <a:gd name="adj1" fmla="val 29994"/>
              <a:gd name="adj2" fmla="val 49668"/>
            </a:avLst>
          </a:prstGeom>
          <a:noFill/>
          <a:ln w="19050" cap="flat" cmpd="sng">
            <a:solidFill>
              <a:schemeClr val="lt1"/>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331" name="Shape 1331"/>
          <p:cNvSpPr/>
          <p:nvPr/>
        </p:nvSpPr>
        <p:spPr>
          <a:xfrm rot="5400000">
            <a:off x="9474067" y="2877967"/>
            <a:ext cx="257700" cy="1278900"/>
          </a:xfrm>
          <a:prstGeom prst="leftBrace">
            <a:avLst>
              <a:gd name="adj1" fmla="val 29994"/>
              <a:gd name="adj2" fmla="val 49668"/>
            </a:avLst>
          </a:prstGeom>
          <a:noFill/>
          <a:ln w="19050" cap="flat" cmpd="sng">
            <a:solidFill>
              <a:schemeClr val="lt1"/>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332" name="Shape 1332"/>
          <p:cNvSpPr/>
          <p:nvPr/>
        </p:nvSpPr>
        <p:spPr>
          <a:xfrm rot="5400000">
            <a:off x="10896467" y="2877967"/>
            <a:ext cx="257700" cy="1278900"/>
          </a:xfrm>
          <a:prstGeom prst="leftBrace">
            <a:avLst>
              <a:gd name="adj1" fmla="val 29994"/>
              <a:gd name="adj2" fmla="val 49668"/>
            </a:avLst>
          </a:prstGeom>
          <a:noFill/>
          <a:ln w="19050" cap="flat" cmpd="sng">
            <a:solidFill>
              <a:schemeClr val="lt1"/>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pic>
        <p:nvPicPr>
          <p:cNvPr id="1333" name="Shape 1333" descr="1290250232-300px.png"/>
          <p:cNvPicPr preferRelativeResize="0"/>
          <p:nvPr/>
        </p:nvPicPr>
        <p:blipFill>
          <a:blip r:embed="rId3">
            <a:alphaModFix/>
          </a:blip>
          <a:stretch>
            <a:fillRect/>
          </a:stretch>
        </p:blipFill>
        <p:spPr>
          <a:xfrm>
            <a:off x="8210950" y="1595767"/>
            <a:ext cx="562233" cy="389800"/>
          </a:xfrm>
          <a:prstGeom prst="rect">
            <a:avLst/>
          </a:prstGeom>
          <a:noFill/>
          <a:ln>
            <a:noFill/>
          </a:ln>
        </p:spPr>
      </p:pic>
      <p:cxnSp>
        <p:nvCxnSpPr>
          <p:cNvPr id="1334" name="Shape 1334"/>
          <p:cNvCxnSpPr>
            <a:stCxn id="1295" idx="0"/>
            <a:endCxn id="1333" idx="2"/>
          </p:cNvCxnSpPr>
          <p:nvPr/>
        </p:nvCxnSpPr>
        <p:spPr>
          <a:xfrm rot="10800000">
            <a:off x="8492198" y="1985500"/>
            <a:ext cx="252300" cy="183600"/>
          </a:xfrm>
          <a:prstGeom prst="straightConnector1">
            <a:avLst/>
          </a:prstGeom>
          <a:noFill/>
          <a:ln w="28575" cap="flat" cmpd="sng">
            <a:solidFill>
              <a:schemeClr val="dk2"/>
            </a:solidFill>
            <a:prstDash val="solid"/>
            <a:round/>
            <a:headEnd type="none" w="lg" len="lg"/>
            <a:tailEnd type="none" w="lg" len="lg"/>
          </a:ln>
        </p:spPr>
      </p:cxnSp>
      <p:cxnSp>
        <p:nvCxnSpPr>
          <p:cNvPr id="1335" name="Shape 1335"/>
          <p:cNvCxnSpPr>
            <a:stCxn id="1333" idx="0"/>
            <a:endCxn id="1300" idx="2"/>
          </p:cNvCxnSpPr>
          <p:nvPr/>
        </p:nvCxnSpPr>
        <p:spPr>
          <a:xfrm rot="10800000" flipH="1">
            <a:off x="8492067" y="1412167"/>
            <a:ext cx="624600" cy="183600"/>
          </a:xfrm>
          <a:prstGeom prst="straightConnector1">
            <a:avLst/>
          </a:prstGeom>
          <a:noFill/>
          <a:ln w="28575" cap="flat" cmpd="sng">
            <a:solidFill>
              <a:schemeClr val="dk2"/>
            </a:solidFill>
            <a:prstDash val="solid"/>
            <a:round/>
            <a:headEnd type="none" w="lg" len="lg"/>
            <a:tailEnd type="none" w="lg" len="lg"/>
          </a:ln>
        </p:spPr>
      </p:cxnSp>
      <p:grpSp>
        <p:nvGrpSpPr>
          <p:cNvPr id="1336" name="Shape 1336"/>
          <p:cNvGrpSpPr/>
          <p:nvPr/>
        </p:nvGrpSpPr>
        <p:grpSpPr>
          <a:xfrm>
            <a:off x="3433348" y="1062025"/>
            <a:ext cx="3635209" cy="1387981"/>
            <a:chOff x="3433348" y="1062025"/>
            <a:chExt cx="3635209" cy="1387981"/>
          </a:xfrm>
        </p:grpSpPr>
        <p:grpSp>
          <p:nvGrpSpPr>
            <p:cNvPr id="1337" name="Shape 1337"/>
            <p:cNvGrpSpPr/>
            <p:nvPr/>
          </p:nvGrpSpPr>
          <p:grpSpPr>
            <a:xfrm>
              <a:off x="3433348" y="1062025"/>
              <a:ext cx="3635209" cy="1387981"/>
              <a:chOff x="2575075" y="796539"/>
              <a:chExt cx="2726475" cy="1041012"/>
            </a:xfrm>
          </p:grpSpPr>
          <p:pic>
            <p:nvPicPr>
              <p:cNvPr id="1338" name="Shape 1338" descr="1290250232-300px.png"/>
              <p:cNvPicPr preferRelativeResize="0"/>
              <p:nvPr/>
            </p:nvPicPr>
            <p:blipFill>
              <a:blip r:embed="rId3">
                <a:alphaModFix/>
              </a:blip>
              <a:stretch>
                <a:fillRect/>
              </a:stretch>
            </p:blipFill>
            <p:spPr>
              <a:xfrm>
                <a:off x="3884938" y="1545200"/>
                <a:ext cx="421675" cy="292350"/>
              </a:xfrm>
              <a:prstGeom prst="rect">
                <a:avLst/>
              </a:prstGeom>
              <a:noFill/>
              <a:ln>
                <a:noFill/>
              </a:ln>
            </p:spPr>
          </p:pic>
          <p:sp>
            <p:nvSpPr>
              <p:cNvPr id="1339" name="Shape 1339"/>
              <p:cNvSpPr txBox="1"/>
              <p:nvPr/>
            </p:nvSpPr>
            <p:spPr>
              <a:xfrm>
                <a:off x="4288150" y="1556450"/>
                <a:ext cx="1013400" cy="281100"/>
              </a:xfrm>
              <a:prstGeom prst="rect">
                <a:avLst/>
              </a:prstGeom>
              <a:noFill/>
              <a:ln>
                <a:noFill/>
              </a:ln>
            </p:spPr>
            <p:txBody>
              <a:bodyPr wrap="square" lIns="121900" tIns="121900" rIns="121900" bIns="121900" anchor="t" anchorCtr="0">
                <a:noAutofit/>
              </a:bodyPr>
              <a:lstStyle/>
              <a:p>
                <a:pPr lvl="0" rtl="0">
                  <a:spcBef>
                    <a:spcPts val="0"/>
                  </a:spcBef>
                  <a:buNone/>
                </a:pPr>
                <a:r>
                  <a:rPr lang="en-US"/>
                  <a:t>regular NICs</a:t>
                </a:r>
              </a:p>
            </p:txBody>
          </p:sp>
          <p:grpSp>
            <p:nvGrpSpPr>
              <p:cNvPr id="1340" name="Shape 1340"/>
              <p:cNvGrpSpPr/>
              <p:nvPr/>
            </p:nvGrpSpPr>
            <p:grpSpPr>
              <a:xfrm>
                <a:off x="2575075" y="796539"/>
                <a:ext cx="2468762" cy="735974"/>
                <a:chOff x="6174300" y="323226"/>
                <a:chExt cx="2468762" cy="735974"/>
              </a:xfrm>
            </p:grpSpPr>
            <p:pic>
              <p:nvPicPr>
                <p:cNvPr id="1341" name="Shape 1341" descr="Icon_RH_Cloud_Admin_RGB_Flat.png"/>
                <p:cNvPicPr preferRelativeResize="0"/>
                <p:nvPr/>
              </p:nvPicPr>
              <p:blipFill>
                <a:blip r:embed="rId5">
                  <a:alphaModFix/>
                </a:blip>
                <a:stretch>
                  <a:fillRect/>
                </a:stretch>
              </p:blipFill>
              <p:spPr>
                <a:xfrm>
                  <a:off x="6174300" y="571025"/>
                  <a:ext cx="716650" cy="488175"/>
                </a:xfrm>
                <a:prstGeom prst="rect">
                  <a:avLst/>
                </a:prstGeom>
                <a:noFill/>
                <a:ln>
                  <a:noFill/>
                </a:ln>
              </p:spPr>
            </p:pic>
            <p:sp>
              <p:nvSpPr>
                <p:cNvPr id="1342" name="Shape 1342"/>
                <p:cNvSpPr txBox="1"/>
                <p:nvPr/>
              </p:nvSpPr>
              <p:spPr>
                <a:xfrm>
                  <a:off x="6801362" y="323226"/>
                  <a:ext cx="1841700" cy="3936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600">
                      <a:latin typeface="Overpass"/>
                      <a:ea typeface="Overpass"/>
                      <a:cs typeface="Overpass"/>
                      <a:sym typeface="Overpass"/>
                    </a:rPr>
                    <a:t>Provisioning</a:t>
                  </a:r>
                </a:p>
                <a:p>
                  <a:pPr lvl="0" algn="l" rtl="0">
                    <a:spcBef>
                      <a:spcPts val="0"/>
                    </a:spcBef>
                    <a:buNone/>
                  </a:pPr>
                  <a:r>
                    <a:rPr lang="en-US" sz="1600">
                      <a:latin typeface="Overpass"/>
                      <a:ea typeface="Overpass"/>
                      <a:cs typeface="Overpass"/>
                      <a:sym typeface="Overpass"/>
                    </a:rPr>
                    <a:t>DHCP+PXE</a:t>
                  </a:r>
                </a:p>
              </p:txBody>
            </p:sp>
          </p:grpSp>
        </p:grpSp>
        <p:cxnSp>
          <p:nvCxnSpPr>
            <p:cNvPr id="1343" name="Shape 1343"/>
            <p:cNvCxnSpPr/>
            <p:nvPr/>
          </p:nvCxnSpPr>
          <p:spPr>
            <a:xfrm rot="10800000">
              <a:off x="4189000" y="2008567"/>
              <a:ext cx="938700" cy="270900"/>
            </a:xfrm>
            <a:prstGeom prst="straightConnector1">
              <a:avLst/>
            </a:prstGeom>
            <a:noFill/>
            <a:ln w="28575" cap="flat" cmpd="sng">
              <a:solidFill>
                <a:schemeClr val="dk2"/>
              </a:solidFill>
              <a:prstDash val="solid"/>
              <a:round/>
              <a:headEnd type="none" w="lg" len="lg"/>
              <a:tailEnd type="none" w="lg" len="lg"/>
            </a:ln>
          </p:spPr>
        </p:cxnSp>
      </p:grpSp>
      <p:sp>
        <p:nvSpPr>
          <p:cNvPr id="1344" name="Shape 1344"/>
          <p:cNvSpPr txBox="1"/>
          <p:nvPr/>
        </p:nvSpPr>
        <p:spPr>
          <a:xfrm>
            <a:off x="5997895" y="3223567"/>
            <a:ext cx="6053700" cy="390000"/>
          </a:xfrm>
          <a:prstGeom prst="rect">
            <a:avLst/>
          </a:prstGeom>
          <a:noFill/>
          <a:ln>
            <a:noFill/>
          </a:ln>
        </p:spPr>
        <p:txBody>
          <a:bodyPr wrap="square" lIns="121900" tIns="121900" rIns="121900" bIns="121900" anchor="t" anchorCtr="0">
            <a:noAutofit/>
          </a:bodyPr>
          <a:lstStyle/>
          <a:p>
            <a:pPr lvl="0" rtl="0">
              <a:spcBef>
                <a:spcPts val="0"/>
              </a:spcBef>
              <a:buNone/>
            </a:pPr>
            <a:r>
              <a:rPr lang="en-US" sz="1200">
                <a:solidFill>
                  <a:schemeClr val="lt1"/>
                </a:solidFill>
              </a:rPr>
              <a:t>bond                          bond                                 bond                                bond</a:t>
            </a:r>
          </a:p>
        </p:txBody>
      </p:sp>
      <p:sp>
        <p:nvSpPr>
          <p:cNvPr id="1345" name="Shape 1345"/>
          <p:cNvSpPr txBox="1"/>
          <p:nvPr/>
        </p:nvSpPr>
        <p:spPr>
          <a:xfrm>
            <a:off x="6573573" y="4416075"/>
            <a:ext cx="4635900" cy="317700"/>
          </a:xfrm>
          <a:prstGeom prst="rect">
            <a:avLst/>
          </a:prstGeom>
          <a:noFill/>
          <a:ln>
            <a:noFill/>
          </a:ln>
        </p:spPr>
        <p:txBody>
          <a:bodyPr wrap="square" lIns="121900" tIns="121900" rIns="121900" bIns="121900" anchor="t" anchorCtr="0">
            <a:noAutofit/>
          </a:bodyPr>
          <a:lstStyle/>
          <a:p>
            <a:pPr lvl="0" rtl="0">
              <a:spcBef>
                <a:spcPts val="0"/>
              </a:spcBef>
              <a:buNone/>
            </a:pPr>
            <a:r>
              <a:rPr lang="en-US" sz="1300" b="1">
                <a:solidFill>
                  <a:srgbClr val="FFFFFF"/>
                </a:solidFill>
              </a:rPr>
              <a:t>   PF0         PF1                                           PF2         PF3</a:t>
            </a:r>
          </a:p>
        </p:txBody>
      </p:sp>
      <p:grpSp>
        <p:nvGrpSpPr>
          <p:cNvPr id="1346" name="Shape 1346"/>
          <p:cNvGrpSpPr/>
          <p:nvPr/>
        </p:nvGrpSpPr>
        <p:grpSpPr>
          <a:xfrm>
            <a:off x="7338037" y="3145529"/>
            <a:ext cx="278743" cy="228752"/>
            <a:chOff x="624525" y="3790350"/>
            <a:chExt cx="485700" cy="461100"/>
          </a:xfrm>
        </p:grpSpPr>
        <p:sp>
          <p:nvSpPr>
            <p:cNvPr id="1347" name="Shape 1347"/>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348" name="Shape 1348"/>
            <p:cNvCxnSpPr>
              <a:stCxn id="1347"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49" name="Shape 1349"/>
            <p:cNvCxnSpPr>
              <a:stCxn id="1347"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50" name="Shape 1350"/>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351" name="Shape 1351"/>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sp>
        <p:nvSpPr>
          <p:cNvPr id="1352" name="Shape 1352"/>
          <p:cNvSpPr txBox="1"/>
          <p:nvPr/>
        </p:nvSpPr>
        <p:spPr>
          <a:xfrm>
            <a:off x="5368274" y="2740788"/>
            <a:ext cx="955500" cy="524700"/>
          </a:xfrm>
          <a:prstGeom prst="rect">
            <a:avLst/>
          </a:prstGeom>
          <a:noFill/>
          <a:ln>
            <a:noFill/>
          </a:ln>
        </p:spPr>
        <p:txBody>
          <a:bodyPr wrap="square" lIns="60950" tIns="60950" rIns="60950" bIns="60950" anchor="ctr" anchorCtr="0">
            <a:noAutofit/>
          </a:bodyPr>
          <a:lstStyle/>
          <a:p>
            <a:pPr lvl="0" rtl="0">
              <a:spcBef>
                <a:spcPts val="0"/>
              </a:spcBef>
              <a:buNone/>
            </a:pPr>
            <a:r>
              <a:rPr lang="en-US" sz="1900">
                <a:solidFill>
                  <a:schemeClr val="dk1"/>
                </a:solidFill>
              </a:rPr>
              <a:t>VNFc0</a:t>
            </a:r>
          </a:p>
        </p:txBody>
      </p:sp>
      <p:grpSp>
        <p:nvGrpSpPr>
          <p:cNvPr id="1353" name="Shape 1353"/>
          <p:cNvGrpSpPr/>
          <p:nvPr/>
        </p:nvGrpSpPr>
        <p:grpSpPr>
          <a:xfrm>
            <a:off x="5956604" y="3145529"/>
            <a:ext cx="278743" cy="228752"/>
            <a:chOff x="624525" y="3790350"/>
            <a:chExt cx="485700" cy="461100"/>
          </a:xfrm>
        </p:grpSpPr>
        <p:sp>
          <p:nvSpPr>
            <p:cNvPr id="1354" name="Shape 1354"/>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355" name="Shape 1355"/>
            <p:cNvCxnSpPr>
              <a:stCxn id="1354"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56" name="Shape 1356"/>
            <p:cNvCxnSpPr>
              <a:stCxn id="1354"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57" name="Shape 1357"/>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358" name="Shape 1358"/>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sp>
        <p:nvSpPr>
          <p:cNvPr id="1359" name="Shape 1359"/>
          <p:cNvSpPr txBox="1"/>
          <p:nvPr/>
        </p:nvSpPr>
        <p:spPr>
          <a:xfrm>
            <a:off x="9004126" y="2769850"/>
            <a:ext cx="938700" cy="524700"/>
          </a:xfrm>
          <a:prstGeom prst="rect">
            <a:avLst/>
          </a:prstGeom>
          <a:noFill/>
          <a:ln>
            <a:noFill/>
          </a:ln>
        </p:spPr>
        <p:txBody>
          <a:bodyPr wrap="square" lIns="60950" tIns="60950" rIns="60950" bIns="60950" anchor="ctr" anchorCtr="0">
            <a:noAutofit/>
          </a:bodyPr>
          <a:lstStyle/>
          <a:p>
            <a:pPr lvl="0" rtl="0">
              <a:spcBef>
                <a:spcPts val="0"/>
              </a:spcBef>
              <a:buNone/>
            </a:pPr>
            <a:r>
              <a:rPr lang="en-US" sz="1900">
                <a:solidFill>
                  <a:schemeClr val="dk1"/>
                </a:solidFill>
              </a:rPr>
              <a:t>VNFc1</a:t>
            </a:r>
          </a:p>
        </p:txBody>
      </p:sp>
      <p:grpSp>
        <p:nvGrpSpPr>
          <p:cNvPr id="1360" name="Shape 1360"/>
          <p:cNvGrpSpPr/>
          <p:nvPr/>
        </p:nvGrpSpPr>
        <p:grpSpPr>
          <a:xfrm>
            <a:off x="9514370" y="3159062"/>
            <a:ext cx="278743" cy="228752"/>
            <a:chOff x="624525" y="3790350"/>
            <a:chExt cx="485700" cy="461100"/>
          </a:xfrm>
        </p:grpSpPr>
        <p:sp>
          <p:nvSpPr>
            <p:cNvPr id="1361" name="Shape 1361"/>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362" name="Shape 1362"/>
            <p:cNvCxnSpPr>
              <a:stCxn id="1361"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63" name="Shape 1363"/>
            <p:cNvCxnSpPr>
              <a:stCxn id="1361"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64" name="Shape 1364"/>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365" name="Shape 1365"/>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grpSp>
        <p:nvGrpSpPr>
          <p:cNvPr id="1366" name="Shape 1366"/>
          <p:cNvGrpSpPr/>
          <p:nvPr/>
        </p:nvGrpSpPr>
        <p:grpSpPr>
          <a:xfrm>
            <a:off x="10930854" y="3163595"/>
            <a:ext cx="278743" cy="228752"/>
            <a:chOff x="624525" y="3790350"/>
            <a:chExt cx="485700" cy="461100"/>
          </a:xfrm>
        </p:grpSpPr>
        <p:sp>
          <p:nvSpPr>
            <p:cNvPr id="1367" name="Shape 1367"/>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368" name="Shape 1368"/>
            <p:cNvCxnSpPr>
              <a:stCxn id="1367"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69" name="Shape 1369"/>
            <p:cNvCxnSpPr>
              <a:stCxn id="1367"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70" name="Shape 1370"/>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371" name="Shape 1371"/>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pic>
        <p:nvPicPr>
          <p:cNvPr id="1311" name="Shape 1311" descr="Icon_RH_Hardware_NetworkSwitch-Virtual_CMYK_Flat copy.jpg"/>
          <p:cNvPicPr preferRelativeResize="0"/>
          <p:nvPr/>
        </p:nvPicPr>
        <p:blipFill>
          <a:blip r:embed="rId4">
            <a:alphaModFix/>
          </a:blip>
          <a:stretch>
            <a:fillRect/>
          </a:stretch>
        </p:blipFill>
        <p:spPr>
          <a:xfrm>
            <a:off x="7544014" y="5134100"/>
            <a:ext cx="666935" cy="317600"/>
          </a:xfrm>
          <a:prstGeom prst="rect">
            <a:avLst/>
          </a:prstGeom>
          <a:noFill/>
          <a:ln>
            <a:noFill/>
          </a:ln>
        </p:spPr>
      </p:pic>
      <p:pic>
        <p:nvPicPr>
          <p:cNvPr id="1291" name="Shape 1291" descr="Icon_RH_Hardware_NetworkSwitch-Virtual_CMYK_Flat copy.jpg"/>
          <p:cNvPicPr preferRelativeResize="0"/>
          <p:nvPr/>
        </p:nvPicPr>
        <p:blipFill>
          <a:blip r:embed="rId4">
            <a:alphaModFix/>
          </a:blip>
          <a:stretch>
            <a:fillRect/>
          </a:stretch>
        </p:blipFill>
        <p:spPr>
          <a:xfrm>
            <a:off x="6523064" y="5134100"/>
            <a:ext cx="666935" cy="317600"/>
          </a:xfrm>
          <a:prstGeom prst="rect">
            <a:avLst/>
          </a:prstGeom>
          <a:noFill/>
          <a:ln>
            <a:noFill/>
          </a:ln>
        </p:spPr>
      </p:pic>
      <p:cxnSp>
        <p:nvCxnSpPr>
          <p:cNvPr id="1372" name="Shape 1372"/>
          <p:cNvCxnSpPr>
            <a:stCxn id="1311" idx="1"/>
            <a:endCxn id="1291" idx="3"/>
          </p:cNvCxnSpPr>
          <p:nvPr/>
        </p:nvCxnSpPr>
        <p:spPr>
          <a:xfrm rot="10800000">
            <a:off x="7190014" y="5292900"/>
            <a:ext cx="354000" cy="0"/>
          </a:xfrm>
          <a:prstGeom prst="straightConnector1">
            <a:avLst/>
          </a:prstGeom>
          <a:noFill/>
          <a:ln w="28575" cap="flat" cmpd="sng">
            <a:solidFill>
              <a:schemeClr val="dk2"/>
            </a:solidFill>
            <a:prstDash val="solid"/>
            <a:round/>
            <a:headEnd type="none" w="lg" len="lg"/>
            <a:tailEnd type="none" w="lg" len="lg"/>
          </a:ln>
        </p:spPr>
      </p:cxnSp>
      <p:cxnSp>
        <p:nvCxnSpPr>
          <p:cNvPr id="1373" name="Shape 1373"/>
          <p:cNvCxnSpPr>
            <a:endCxn id="1374" idx="0"/>
          </p:cNvCxnSpPr>
          <p:nvPr/>
        </p:nvCxnSpPr>
        <p:spPr>
          <a:xfrm flipH="1">
            <a:off x="9955331" y="4818200"/>
            <a:ext cx="187800" cy="315900"/>
          </a:xfrm>
          <a:prstGeom prst="straightConnector1">
            <a:avLst/>
          </a:prstGeom>
          <a:noFill/>
          <a:ln w="28575" cap="flat" cmpd="sng">
            <a:solidFill>
              <a:schemeClr val="dk2"/>
            </a:solidFill>
            <a:prstDash val="solid"/>
            <a:round/>
            <a:headEnd type="none" w="lg" len="lg"/>
            <a:tailEnd type="none" w="lg" len="lg"/>
          </a:ln>
        </p:spPr>
      </p:cxnSp>
      <p:cxnSp>
        <p:nvCxnSpPr>
          <p:cNvPr id="1375" name="Shape 1375"/>
          <p:cNvCxnSpPr>
            <a:endCxn id="1376" idx="0"/>
          </p:cNvCxnSpPr>
          <p:nvPr/>
        </p:nvCxnSpPr>
        <p:spPr>
          <a:xfrm>
            <a:off x="10797181" y="4823000"/>
            <a:ext cx="179100" cy="311100"/>
          </a:xfrm>
          <a:prstGeom prst="straightConnector1">
            <a:avLst/>
          </a:prstGeom>
          <a:noFill/>
          <a:ln w="28575" cap="flat" cmpd="sng">
            <a:solidFill>
              <a:schemeClr val="dk2"/>
            </a:solidFill>
            <a:prstDash val="solid"/>
            <a:round/>
            <a:headEnd type="none" w="lg" len="lg"/>
            <a:tailEnd type="none" w="lg" len="lg"/>
          </a:ln>
        </p:spPr>
      </p:cxnSp>
      <p:pic>
        <p:nvPicPr>
          <p:cNvPr id="1376" name="Shape 1376" descr="Icon_RH_Hardware_NetworkSwitch-Virtual_CMYK_Flat copy.jpg"/>
          <p:cNvPicPr preferRelativeResize="0"/>
          <p:nvPr/>
        </p:nvPicPr>
        <p:blipFill>
          <a:blip r:embed="rId4">
            <a:alphaModFix/>
          </a:blip>
          <a:stretch>
            <a:fillRect/>
          </a:stretch>
        </p:blipFill>
        <p:spPr>
          <a:xfrm>
            <a:off x="10642814" y="5134100"/>
            <a:ext cx="666935" cy="317600"/>
          </a:xfrm>
          <a:prstGeom prst="rect">
            <a:avLst/>
          </a:prstGeom>
          <a:noFill/>
          <a:ln>
            <a:noFill/>
          </a:ln>
        </p:spPr>
      </p:pic>
      <p:pic>
        <p:nvPicPr>
          <p:cNvPr id="1374" name="Shape 1374" descr="Icon_RH_Hardware_NetworkSwitch-Virtual_CMYK_Flat copy.jpg"/>
          <p:cNvPicPr preferRelativeResize="0"/>
          <p:nvPr/>
        </p:nvPicPr>
        <p:blipFill>
          <a:blip r:embed="rId4">
            <a:alphaModFix/>
          </a:blip>
          <a:stretch>
            <a:fillRect/>
          </a:stretch>
        </p:blipFill>
        <p:spPr>
          <a:xfrm>
            <a:off x="9621864" y="5134100"/>
            <a:ext cx="666935" cy="317600"/>
          </a:xfrm>
          <a:prstGeom prst="rect">
            <a:avLst/>
          </a:prstGeom>
          <a:noFill/>
          <a:ln>
            <a:noFill/>
          </a:ln>
        </p:spPr>
      </p:pic>
      <p:cxnSp>
        <p:nvCxnSpPr>
          <p:cNvPr id="1377" name="Shape 1377"/>
          <p:cNvCxnSpPr>
            <a:stCxn id="1376" idx="1"/>
            <a:endCxn id="1374" idx="3"/>
          </p:cNvCxnSpPr>
          <p:nvPr/>
        </p:nvCxnSpPr>
        <p:spPr>
          <a:xfrm rot="10800000">
            <a:off x="10288814" y="5292900"/>
            <a:ext cx="354000" cy="0"/>
          </a:xfrm>
          <a:prstGeom prst="straightConnector1">
            <a:avLst/>
          </a:prstGeom>
          <a:noFill/>
          <a:ln w="28575" cap="flat" cmpd="sng">
            <a:solidFill>
              <a:schemeClr val="dk2"/>
            </a:solidFill>
            <a:prstDash val="solid"/>
            <a:round/>
            <a:headEnd type="none" w="lg" len="lg"/>
            <a:tailEnd type="none" w="lg" len="lg"/>
          </a:ln>
        </p:spPr>
      </p:cxnSp>
      <p:sp>
        <p:nvSpPr>
          <p:cNvPr id="1378" name="Shape 1378"/>
          <p:cNvSpPr txBox="1"/>
          <p:nvPr/>
        </p:nvSpPr>
        <p:spPr>
          <a:xfrm>
            <a:off x="9210425" y="5417667"/>
            <a:ext cx="24555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600">
                <a:latin typeface="Consolas"/>
                <a:ea typeface="Consolas"/>
                <a:cs typeface="Consolas"/>
                <a:sym typeface="Consolas"/>
              </a:rPr>
              <a:t>fabric 1</a:t>
            </a:r>
          </a:p>
          <a:p>
            <a:pPr lvl="0" algn="ctr" rtl="0">
              <a:spcBef>
                <a:spcPts val="0"/>
              </a:spcBef>
              <a:buNone/>
            </a:pPr>
            <a:r>
              <a:rPr lang="en-US" sz="1600">
                <a:latin typeface="Consolas"/>
                <a:ea typeface="Consolas"/>
                <a:cs typeface="Consolas"/>
                <a:sym typeface="Consolas"/>
              </a:rPr>
              <a:t>(provider network)</a:t>
            </a:r>
          </a:p>
        </p:txBody>
      </p:sp>
      <p:sp>
        <p:nvSpPr>
          <p:cNvPr id="1379" name="Shape 1379"/>
          <p:cNvSpPr txBox="1">
            <a:spLocks noGrp="1"/>
          </p:cNvSpPr>
          <p:nvPr>
            <p:ph type="body" idx="1"/>
          </p:nvPr>
        </p:nvSpPr>
        <p:spPr>
          <a:xfrm>
            <a:off x="257146" y="2302150"/>
            <a:ext cx="4870500" cy="3526500"/>
          </a:xfrm>
          <a:prstGeom prst="rect">
            <a:avLst/>
          </a:prstGeom>
        </p:spPr>
        <p:txBody>
          <a:bodyPr wrap="square" lIns="121900" tIns="121900" rIns="121900" bIns="121900" anchor="t" anchorCtr="0">
            <a:noAutofit/>
          </a:bodyPr>
          <a:lstStyle/>
          <a:p>
            <a:pPr lvl="0" rtl="0">
              <a:spcBef>
                <a:spcPts val="0"/>
              </a:spcBef>
              <a:buNone/>
            </a:pPr>
            <a:r>
              <a:rPr lang="en-US" sz="1800" b="1" dirty="0">
                <a:solidFill>
                  <a:srgbClr val="002060"/>
                </a:solidFill>
              </a:rPr>
              <a:t>Data-plane </a:t>
            </a:r>
            <a:r>
              <a:rPr lang="en-US" sz="1800" b="1" dirty="0" err="1">
                <a:solidFill>
                  <a:srgbClr val="002060"/>
                </a:solidFill>
              </a:rPr>
              <a:t>VNFc</a:t>
            </a:r>
            <a:endParaRPr lang="en-US" sz="1800" b="1" dirty="0">
              <a:solidFill>
                <a:srgbClr val="002060"/>
              </a:solidFill>
            </a:endParaRPr>
          </a:p>
          <a:p>
            <a:pPr marL="304800" lvl="0" indent="-234950" rtl="0">
              <a:spcBef>
                <a:spcPts val="0"/>
              </a:spcBef>
            </a:pPr>
            <a:r>
              <a:rPr lang="en-US" sz="1800" b="1" dirty="0">
                <a:solidFill>
                  <a:srgbClr val="002060"/>
                </a:solidFill>
              </a:rPr>
              <a:t>OVS with </a:t>
            </a:r>
            <a:r>
              <a:rPr lang="en-US" sz="1800" b="1" dirty="0" err="1">
                <a:solidFill>
                  <a:srgbClr val="002060"/>
                </a:solidFill>
              </a:rPr>
              <a:t>Virtio</a:t>
            </a:r>
            <a:r>
              <a:rPr lang="en-US" sz="1800" b="1" dirty="0">
                <a:solidFill>
                  <a:srgbClr val="002060"/>
                </a:solidFill>
              </a:rPr>
              <a:t> interface for management (VNF </a:t>
            </a:r>
            <a:r>
              <a:rPr lang="en-US" sz="1800" b="1" dirty="0" err="1">
                <a:solidFill>
                  <a:srgbClr val="002060"/>
                </a:solidFill>
              </a:rPr>
              <a:t>signalling</a:t>
            </a:r>
            <a:r>
              <a:rPr lang="en-US" sz="1800" b="1" dirty="0">
                <a:solidFill>
                  <a:srgbClr val="002060"/>
                </a:solidFill>
              </a:rPr>
              <a:t>, </a:t>
            </a:r>
            <a:r>
              <a:rPr lang="en-US" sz="1800" b="1" dirty="0" err="1">
                <a:solidFill>
                  <a:srgbClr val="002060"/>
                </a:solidFill>
              </a:rPr>
              <a:t>Openstack</a:t>
            </a:r>
            <a:r>
              <a:rPr lang="en-US" sz="1800" b="1" dirty="0">
                <a:solidFill>
                  <a:srgbClr val="002060"/>
                </a:solidFill>
              </a:rPr>
              <a:t> API, tenant)</a:t>
            </a:r>
          </a:p>
          <a:p>
            <a:pPr marL="304800" lvl="0" indent="-234950" rtl="0">
              <a:spcBef>
                <a:spcPts val="0"/>
              </a:spcBef>
            </a:pPr>
            <a:r>
              <a:rPr lang="en-US" sz="1800" b="1" dirty="0">
                <a:solidFill>
                  <a:srgbClr val="002060"/>
                </a:solidFill>
              </a:rPr>
              <a:t>DPDK application in VM on VFs</a:t>
            </a:r>
          </a:p>
          <a:p>
            <a:pPr lvl="0" rtl="0">
              <a:spcBef>
                <a:spcPts val="0"/>
              </a:spcBef>
              <a:buNone/>
            </a:pPr>
            <a:r>
              <a:rPr lang="en-US" sz="1800" b="1" dirty="0">
                <a:solidFill>
                  <a:srgbClr val="002060"/>
                </a:solidFill>
              </a:rPr>
              <a:t>Network redundancy (HA)</a:t>
            </a:r>
          </a:p>
          <a:p>
            <a:pPr marL="304800" lvl="0" indent="-234950" rtl="0">
              <a:spcBef>
                <a:spcPts val="0"/>
              </a:spcBef>
            </a:pPr>
            <a:r>
              <a:rPr lang="en-US" sz="1800" b="1" dirty="0">
                <a:solidFill>
                  <a:srgbClr val="002060"/>
                </a:solidFill>
              </a:rPr>
              <a:t>Bonding in the VMs</a:t>
            </a:r>
          </a:p>
          <a:p>
            <a:pPr marL="304800" lvl="0" indent="-234950" rtl="0">
              <a:spcBef>
                <a:spcPts val="0"/>
              </a:spcBef>
            </a:pPr>
            <a:r>
              <a:rPr lang="en-US" sz="1800" b="1" dirty="0">
                <a:solidFill>
                  <a:srgbClr val="002060"/>
                </a:solidFill>
              </a:rPr>
              <a:t>Physical NICs (PF) connected to different </a:t>
            </a:r>
            <a:r>
              <a:rPr lang="en-US" sz="1800" b="1" dirty="0" err="1">
                <a:solidFill>
                  <a:srgbClr val="002060"/>
                </a:solidFill>
              </a:rPr>
              <a:t>ToR</a:t>
            </a:r>
            <a:r>
              <a:rPr lang="en-US" sz="1800" b="1" dirty="0">
                <a:solidFill>
                  <a:srgbClr val="002060"/>
                </a:solidFill>
              </a:rPr>
              <a:t> switches</a:t>
            </a:r>
          </a:p>
        </p:txBody>
      </p:sp>
      <p:grpSp>
        <p:nvGrpSpPr>
          <p:cNvPr id="1380" name="Shape 1380"/>
          <p:cNvGrpSpPr/>
          <p:nvPr/>
        </p:nvGrpSpPr>
        <p:grpSpPr>
          <a:xfrm>
            <a:off x="7340662" y="3148379"/>
            <a:ext cx="278743" cy="228752"/>
            <a:chOff x="624525" y="3790350"/>
            <a:chExt cx="485700" cy="461100"/>
          </a:xfrm>
        </p:grpSpPr>
        <p:sp>
          <p:nvSpPr>
            <p:cNvPr id="1381" name="Shape 1381"/>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382" name="Shape 1382"/>
            <p:cNvCxnSpPr>
              <a:stCxn id="1381"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83" name="Shape 1383"/>
            <p:cNvCxnSpPr>
              <a:stCxn id="1381"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84" name="Shape 1384"/>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385" name="Shape 1385"/>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grpSp>
        <p:nvGrpSpPr>
          <p:cNvPr id="1386" name="Shape 1386"/>
          <p:cNvGrpSpPr/>
          <p:nvPr/>
        </p:nvGrpSpPr>
        <p:grpSpPr>
          <a:xfrm>
            <a:off x="5959229" y="3148379"/>
            <a:ext cx="278743" cy="228752"/>
            <a:chOff x="624525" y="3790350"/>
            <a:chExt cx="485700" cy="461100"/>
          </a:xfrm>
        </p:grpSpPr>
        <p:sp>
          <p:nvSpPr>
            <p:cNvPr id="1387" name="Shape 1387"/>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388" name="Shape 1388"/>
            <p:cNvCxnSpPr>
              <a:stCxn id="1387"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89" name="Shape 1389"/>
            <p:cNvCxnSpPr>
              <a:stCxn id="1387"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90" name="Shape 1390"/>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391" name="Shape 1391"/>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grpSp>
        <p:nvGrpSpPr>
          <p:cNvPr id="1392" name="Shape 1392"/>
          <p:cNvGrpSpPr/>
          <p:nvPr/>
        </p:nvGrpSpPr>
        <p:grpSpPr>
          <a:xfrm>
            <a:off x="9516995" y="3161912"/>
            <a:ext cx="278743" cy="228752"/>
            <a:chOff x="624525" y="3790350"/>
            <a:chExt cx="485700" cy="461100"/>
          </a:xfrm>
        </p:grpSpPr>
        <p:sp>
          <p:nvSpPr>
            <p:cNvPr id="1393" name="Shape 1393"/>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394" name="Shape 1394"/>
            <p:cNvCxnSpPr>
              <a:stCxn id="1393"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95" name="Shape 1395"/>
            <p:cNvCxnSpPr>
              <a:stCxn id="1393"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396" name="Shape 1396"/>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397" name="Shape 1397"/>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Shape 1402"/>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22</a:t>
            </a:fld>
            <a:endParaRPr lang="en-US"/>
          </a:p>
        </p:txBody>
      </p:sp>
      <p:sp>
        <p:nvSpPr>
          <p:cNvPr id="1403" name="Shape 1403"/>
          <p:cNvSpPr txBox="1"/>
          <p:nvPr/>
        </p:nvSpPr>
        <p:spPr>
          <a:xfrm>
            <a:off x="1102200" y="0"/>
            <a:ext cx="10205700" cy="1212900"/>
          </a:xfrm>
          <a:prstGeom prst="rect">
            <a:avLst/>
          </a:prstGeom>
          <a:noFill/>
          <a:ln>
            <a:noFill/>
          </a:ln>
        </p:spPr>
        <p:txBody>
          <a:bodyPr wrap="square" lIns="121900" tIns="121900" rIns="121900" bIns="121900" anchor="t" anchorCtr="0">
            <a:noAutofit/>
          </a:bodyPr>
          <a:lstStyle/>
          <a:p>
            <a:pPr lvl="0" rtl="0">
              <a:spcBef>
                <a:spcPts val="0"/>
              </a:spcBef>
              <a:buNone/>
            </a:pPr>
            <a:r>
              <a:rPr lang="en-US" sz="3700" b="1">
                <a:solidFill>
                  <a:srgbClr val="073763"/>
                </a:solidFill>
                <a:latin typeface="Proxima Nova"/>
                <a:ea typeface="Proxima Nova"/>
                <a:cs typeface="Proxima Nova"/>
                <a:sym typeface="Proxima Nova"/>
              </a:rPr>
              <a:t>VNF with SR-IOV: DPDK inside!</a:t>
            </a:r>
          </a:p>
        </p:txBody>
      </p:sp>
      <p:grpSp>
        <p:nvGrpSpPr>
          <p:cNvPr id="1404" name="Shape 1404"/>
          <p:cNvGrpSpPr/>
          <p:nvPr/>
        </p:nvGrpSpPr>
        <p:grpSpPr>
          <a:xfrm>
            <a:off x="432355" y="2251813"/>
            <a:ext cx="2103438" cy="2533743"/>
            <a:chOff x="648501" y="3377550"/>
            <a:chExt cx="3154999" cy="3800425"/>
          </a:xfrm>
        </p:grpSpPr>
        <p:sp>
          <p:nvSpPr>
            <p:cNvPr id="1405" name="Shape 1405"/>
            <p:cNvSpPr txBox="1"/>
            <p:nvPr/>
          </p:nvSpPr>
          <p:spPr>
            <a:xfrm>
              <a:off x="738400" y="4993075"/>
              <a:ext cx="3065100" cy="2184900"/>
            </a:xfrm>
            <a:prstGeom prst="rect">
              <a:avLst/>
            </a:prstGeom>
            <a:noFill/>
            <a:ln>
              <a:noFill/>
            </a:ln>
          </p:spPr>
          <p:txBody>
            <a:bodyPr wrap="square" lIns="60950" tIns="60950" rIns="60950" bIns="60950" anchor="t" anchorCtr="0">
              <a:noAutofit/>
            </a:bodyPr>
            <a:lstStyle/>
            <a:p>
              <a:pPr lvl="0" rtl="0">
                <a:spcBef>
                  <a:spcPts val="0"/>
                </a:spcBef>
                <a:buNone/>
              </a:pPr>
              <a:r>
                <a:rPr lang="en-US" sz="1500" b="1">
                  <a:solidFill>
                    <a:srgbClr val="073763"/>
                  </a:solidFill>
                </a:rPr>
                <a:t>ACTIVE LOOP</a:t>
              </a:r>
            </a:p>
            <a:p>
              <a:pPr lvl="0" rtl="0">
                <a:spcBef>
                  <a:spcPts val="0"/>
                </a:spcBef>
                <a:buNone/>
              </a:pPr>
              <a:endParaRPr sz="500" b="1">
                <a:solidFill>
                  <a:srgbClr val="073763"/>
                </a:solidFill>
              </a:endParaRPr>
            </a:p>
            <a:p>
              <a:pPr lvl="0" rtl="0">
                <a:spcBef>
                  <a:spcPts val="0"/>
                </a:spcBef>
                <a:buNone/>
              </a:pPr>
              <a:endParaRPr sz="1500" b="1">
                <a:solidFill>
                  <a:srgbClr val="073763"/>
                </a:solidFill>
              </a:endParaRPr>
            </a:p>
            <a:p>
              <a:pPr lvl="0" rtl="0">
                <a:spcBef>
                  <a:spcPts val="0"/>
                </a:spcBef>
                <a:buNone/>
              </a:pPr>
              <a:endParaRPr sz="1500" b="1">
                <a:solidFill>
                  <a:srgbClr val="073763"/>
                </a:solidFill>
              </a:endParaRPr>
            </a:p>
            <a:p>
              <a:pPr lvl="0" rtl="0">
                <a:spcBef>
                  <a:spcPts val="0"/>
                </a:spcBef>
                <a:buNone/>
              </a:pPr>
              <a:endParaRPr sz="1500" b="1">
                <a:solidFill>
                  <a:srgbClr val="073763"/>
                </a:solidFill>
              </a:endParaRPr>
            </a:p>
            <a:p>
              <a:pPr lvl="0" rtl="0">
                <a:spcBef>
                  <a:spcPts val="0"/>
                </a:spcBef>
                <a:buNone/>
              </a:pPr>
              <a:r>
                <a:rPr lang="en-US" sz="1500" b="1">
                  <a:solidFill>
                    <a:srgbClr val="073763"/>
                  </a:solidFill>
                </a:rPr>
                <a:t>while (1) {</a:t>
              </a:r>
            </a:p>
            <a:p>
              <a:pPr lvl="0" rtl="0">
                <a:spcBef>
                  <a:spcPts val="0"/>
                </a:spcBef>
                <a:buNone/>
              </a:pPr>
              <a:r>
                <a:rPr lang="en-US" sz="1500" b="1">
                  <a:solidFill>
                    <a:srgbClr val="073763"/>
                  </a:solidFill>
                </a:rPr>
                <a:t>	RX-packet()</a:t>
              </a:r>
            </a:p>
            <a:p>
              <a:pPr lvl="0" indent="304800" rtl="0">
                <a:spcBef>
                  <a:spcPts val="0"/>
                </a:spcBef>
                <a:buNone/>
              </a:pPr>
              <a:r>
                <a:rPr lang="en-US" sz="1500" b="1">
                  <a:solidFill>
                    <a:srgbClr val="073763"/>
                  </a:solidFill>
                </a:rPr>
                <a:t>forward-packet()</a:t>
              </a:r>
            </a:p>
            <a:p>
              <a:pPr lvl="0" rtl="0">
                <a:spcBef>
                  <a:spcPts val="0"/>
                </a:spcBef>
                <a:buNone/>
              </a:pPr>
              <a:r>
                <a:rPr lang="en-US" sz="1500" b="1">
                  <a:solidFill>
                    <a:srgbClr val="073763"/>
                  </a:solidFill>
                </a:rPr>
                <a:t>}</a:t>
              </a:r>
            </a:p>
          </p:txBody>
        </p:sp>
        <p:grpSp>
          <p:nvGrpSpPr>
            <p:cNvPr id="1406" name="Shape 1406"/>
            <p:cNvGrpSpPr/>
            <p:nvPr/>
          </p:nvGrpSpPr>
          <p:grpSpPr>
            <a:xfrm>
              <a:off x="2791750" y="5054175"/>
              <a:ext cx="485700" cy="461100"/>
              <a:chOff x="624525" y="3790350"/>
              <a:chExt cx="485700" cy="461100"/>
            </a:xfrm>
          </p:grpSpPr>
          <p:sp>
            <p:nvSpPr>
              <p:cNvPr id="1407" name="Shape 1407"/>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408" name="Shape 1408"/>
              <p:cNvCxnSpPr>
                <a:stCxn id="1407"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09" name="Shape 1409"/>
              <p:cNvCxnSpPr>
                <a:stCxn id="1407"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10" name="Shape 1410"/>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1411" name="Shape 1411"/>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pic>
          <p:nvPicPr>
            <p:cNvPr id="1412" name="Shape 1412"/>
            <p:cNvPicPr preferRelativeResize="0"/>
            <p:nvPr/>
          </p:nvPicPr>
          <p:blipFill>
            <a:blip r:embed="rId3">
              <a:alphaModFix/>
            </a:blip>
            <a:stretch>
              <a:fillRect/>
            </a:stretch>
          </p:blipFill>
          <p:spPr>
            <a:xfrm>
              <a:off x="648501" y="3377550"/>
              <a:ext cx="2493561" cy="654050"/>
            </a:xfrm>
            <a:prstGeom prst="rect">
              <a:avLst/>
            </a:prstGeom>
            <a:noFill/>
            <a:ln>
              <a:noFill/>
            </a:ln>
          </p:spPr>
        </p:pic>
        <p:sp>
          <p:nvSpPr>
            <p:cNvPr id="1413" name="Shape 1413"/>
            <p:cNvSpPr/>
            <p:nvPr/>
          </p:nvSpPr>
          <p:spPr>
            <a:xfrm>
              <a:off x="1839600" y="4068825"/>
              <a:ext cx="238200" cy="8703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sp>
          <p:nvSpPr>
            <p:cNvPr id="1414" name="Shape 1414"/>
            <p:cNvSpPr/>
            <p:nvPr/>
          </p:nvSpPr>
          <p:spPr>
            <a:xfrm>
              <a:off x="1839600" y="5516625"/>
              <a:ext cx="238200" cy="8703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grpSp>
      <p:sp>
        <p:nvSpPr>
          <p:cNvPr id="1415" name="Shape 1415"/>
          <p:cNvSpPr/>
          <p:nvPr/>
        </p:nvSpPr>
        <p:spPr>
          <a:xfrm>
            <a:off x="3472217" y="1399317"/>
            <a:ext cx="8203500" cy="3698700"/>
          </a:xfrm>
          <a:prstGeom prst="roundRect">
            <a:avLst>
              <a:gd name="adj" fmla="val 16667"/>
            </a:avLst>
          </a:prstGeom>
          <a:solidFill>
            <a:srgbClr val="D9D9D9"/>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pic>
        <p:nvPicPr>
          <p:cNvPr id="1416" name="Shape 1416" descr="1290250232-300px.png"/>
          <p:cNvPicPr preferRelativeResize="0"/>
          <p:nvPr/>
        </p:nvPicPr>
        <p:blipFill>
          <a:blip r:embed="rId4">
            <a:alphaModFix/>
          </a:blip>
          <a:stretch>
            <a:fillRect/>
          </a:stretch>
        </p:blipFill>
        <p:spPr>
          <a:xfrm>
            <a:off x="7416650" y="4803183"/>
            <a:ext cx="2721650" cy="1213000"/>
          </a:xfrm>
          <a:prstGeom prst="rect">
            <a:avLst/>
          </a:prstGeom>
          <a:noFill/>
          <a:ln>
            <a:noFill/>
          </a:ln>
        </p:spPr>
      </p:pic>
      <p:sp>
        <p:nvSpPr>
          <p:cNvPr id="1417" name="Shape 1417"/>
          <p:cNvSpPr txBox="1"/>
          <p:nvPr/>
        </p:nvSpPr>
        <p:spPr>
          <a:xfrm>
            <a:off x="3650615" y="2054410"/>
            <a:ext cx="1188000" cy="749700"/>
          </a:xfrm>
          <a:prstGeom prst="rect">
            <a:avLst/>
          </a:prstGeom>
          <a:noFill/>
          <a:ln>
            <a:noFill/>
          </a:ln>
        </p:spPr>
        <p:txBody>
          <a:bodyPr wrap="square" lIns="121900" tIns="121900" rIns="121900" bIns="121900" anchor="t" anchorCtr="0">
            <a:noAutofit/>
          </a:bodyPr>
          <a:lstStyle/>
          <a:p>
            <a:pPr lvl="0" algn="l" rtl="0">
              <a:spcBef>
                <a:spcPts val="0"/>
              </a:spcBef>
              <a:buNone/>
            </a:pPr>
            <a:r>
              <a:rPr lang="en-US" sz="3200"/>
              <a:t>Host</a:t>
            </a:r>
          </a:p>
        </p:txBody>
      </p:sp>
      <p:sp>
        <p:nvSpPr>
          <p:cNvPr id="1418" name="Shape 1418"/>
          <p:cNvSpPr txBox="1"/>
          <p:nvPr/>
        </p:nvSpPr>
        <p:spPr>
          <a:xfrm>
            <a:off x="3683740" y="4017852"/>
            <a:ext cx="1259700" cy="502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900"/>
              <a:t>user land</a:t>
            </a:r>
          </a:p>
        </p:txBody>
      </p:sp>
      <p:sp>
        <p:nvSpPr>
          <p:cNvPr id="1419" name="Shape 1419"/>
          <p:cNvSpPr txBox="1"/>
          <p:nvPr/>
        </p:nvSpPr>
        <p:spPr>
          <a:xfrm>
            <a:off x="3818761" y="4469175"/>
            <a:ext cx="1259700" cy="502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900"/>
              <a:t>kernel</a:t>
            </a:r>
          </a:p>
        </p:txBody>
      </p:sp>
      <p:cxnSp>
        <p:nvCxnSpPr>
          <p:cNvPr id="1420" name="Shape 1420"/>
          <p:cNvCxnSpPr/>
          <p:nvPr/>
        </p:nvCxnSpPr>
        <p:spPr>
          <a:xfrm>
            <a:off x="3818761" y="4469175"/>
            <a:ext cx="7633800" cy="11400"/>
          </a:xfrm>
          <a:prstGeom prst="straightConnector1">
            <a:avLst/>
          </a:prstGeom>
          <a:noFill/>
          <a:ln w="19050" cap="flat" cmpd="sng">
            <a:solidFill>
              <a:srgbClr val="000000"/>
            </a:solidFill>
            <a:prstDash val="dot"/>
            <a:round/>
            <a:headEnd type="none" w="lg" len="lg"/>
            <a:tailEnd type="none" w="lg" len="lg"/>
          </a:ln>
        </p:spPr>
      </p:cxnSp>
      <p:sp>
        <p:nvSpPr>
          <p:cNvPr id="1421" name="Shape 1421"/>
          <p:cNvSpPr txBox="1"/>
          <p:nvPr/>
        </p:nvSpPr>
        <p:spPr>
          <a:xfrm>
            <a:off x="5221050" y="4637017"/>
            <a:ext cx="1001400" cy="394800"/>
          </a:xfrm>
          <a:prstGeom prst="rect">
            <a:avLst/>
          </a:prstGeom>
          <a:solidFill>
            <a:srgbClr val="3C78D8"/>
          </a:solidFill>
          <a:ln>
            <a:noFill/>
          </a:ln>
        </p:spPr>
        <p:txBody>
          <a:bodyPr wrap="square" lIns="121900" tIns="121900" rIns="121900" bIns="121900" anchor="ctr" anchorCtr="0">
            <a:noAutofit/>
          </a:bodyPr>
          <a:lstStyle/>
          <a:p>
            <a:pPr lvl="0" algn="ctr" rtl="0">
              <a:spcBef>
                <a:spcPts val="0"/>
              </a:spcBef>
              <a:buNone/>
            </a:pPr>
            <a:r>
              <a:rPr lang="en-US" sz="1900">
                <a:solidFill>
                  <a:srgbClr val="FFFFFF"/>
                </a:solidFill>
              </a:rPr>
              <a:t>OVS</a:t>
            </a:r>
          </a:p>
        </p:txBody>
      </p:sp>
      <p:sp>
        <p:nvSpPr>
          <p:cNvPr id="1422" name="Shape 1422"/>
          <p:cNvSpPr/>
          <p:nvPr/>
        </p:nvSpPr>
        <p:spPr>
          <a:xfrm>
            <a:off x="5095533" y="1671783"/>
            <a:ext cx="6286800" cy="2265000"/>
          </a:xfrm>
          <a:prstGeom prst="roundRect">
            <a:avLst>
              <a:gd name="adj" fmla="val 16667"/>
            </a:avLst>
          </a:prstGeom>
          <a:solidFill>
            <a:srgbClr val="D9EAD3"/>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23" name="Shape 1423"/>
          <p:cNvSpPr txBox="1"/>
          <p:nvPr/>
        </p:nvSpPr>
        <p:spPr>
          <a:xfrm>
            <a:off x="9747653" y="2700742"/>
            <a:ext cx="1736100" cy="502200"/>
          </a:xfrm>
          <a:prstGeom prst="rect">
            <a:avLst/>
          </a:prstGeom>
          <a:noFill/>
          <a:ln>
            <a:noFill/>
          </a:ln>
        </p:spPr>
        <p:txBody>
          <a:bodyPr wrap="square" lIns="121900" tIns="121900" rIns="121900" bIns="121900" anchor="t" anchorCtr="0">
            <a:noAutofit/>
          </a:bodyPr>
          <a:lstStyle/>
          <a:p>
            <a:pPr lvl="0" algn="r" rtl="0">
              <a:spcBef>
                <a:spcPts val="0"/>
              </a:spcBef>
              <a:buNone/>
            </a:pPr>
            <a:r>
              <a:rPr lang="en-US" sz="1900"/>
              <a:t>user land</a:t>
            </a:r>
          </a:p>
        </p:txBody>
      </p:sp>
      <p:sp>
        <p:nvSpPr>
          <p:cNvPr id="1424" name="Shape 1424"/>
          <p:cNvSpPr txBox="1"/>
          <p:nvPr/>
        </p:nvSpPr>
        <p:spPr>
          <a:xfrm>
            <a:off x="10112963" y="3014414"/>
            <a:ext cx="1259700" cy="502200"/>
          </a:xfrm>
          <a:prstGeom prst="rect">
            <a:avLst/>
          </a:prstGeom>
          <a:noFill/>
          <a:ln>
            <a:noFill/>
          </a:ln>
        </p:spPr>
        <p:txBody>
          <a:bodyPr wrap="square" lIns="121900" tIns="121900" rIns="121900" bIns="121900" anchor="t" anchorCtr="0">
            <a:noAutofit/>
          </a:bodyPr>
          <a:lstStyle/>
          <a:p>
            <a:pPr lvl="0" algn="r" rtl="0">
              <a:spcBef>
                <a:spcPts val="0"/>
              </a:spcBef>
              <a:buNone/>
            </a:pPr>
            <a:r>
              <a:rPr lang="en-US" sz="1900"/>
              <a:t>kernel</a:t>
            </a:r>
          </a:p>
        </p:txBody>
      </p:sp>
      <p:cxnSp>
        <p:nvCxnSpPr>
          <p:cNvPr id="1425" name="Shape 1425"/>
          <p:cNvCxnSpPr/>
          <p:nvPr/>
        </p:nvCxnSpPr>
        <p:spPr>
          <a:xfrm>
            <a:off x="5167351" y="3098983"/>
            <a:ext cx="6180300" cy="35100"/>
          </a:xfrm>
          <a:prstGeom prst="straightConnector1">
            <a:avLst/>
          </a:prstGeom>
          <a:noFill/>
          <a:ln w="19050" cap="flat" cmpd="sng">
            <a:solidFill>
              <a:srgbClr val="000000"/>
            </a:solidFill>
            <a:prstDash val="dot"/>
            <a:round/>
            <a:headEnd type="none" w="lg" len="lg"/>
            <a:tailEnd type="none" w="lg" len="lg"/>
          </a:ln>
        </p:spPr>
      </p:cxnSp>
      <p:sp>
        <p:nvSpPr>
          <p:cNvPr id="1426" name="Shape 1426"/>
          <p:cNvSpPr txBox="1"/>
          <p:nvPr/>
        </p:nvSpPr>
        <p:spPr>
          <a:xfrm>
            <a:off x="6679050" y="1599216"/>
            <a:ext cx="3182700" cy="58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2400"/>
              <a:t>VNF Guest: 5 vCPUs </a:t>
            </a:r>
          </a:p>
        </p:txBody>
      </p:sp>
      <p:sp>
        <p:nvSpPr>
          <p:cNvPr id="1427" name="Shape 1427"/>
          <p:cNvSpPr txBox="1"/>
          <p:nvPr/>
        </p:nvSpPr>
        <p:spPr>
          <a:xfrm>
            <a:off x="5197400" y="3228700"/>
            <a:ext cx="1259700" cy="435900"/>
          </a:xfrm>
          <a:prstGeom prst="rect">
            <a:avLst/>
          </a:prstGeom>
          <a:solidFill>
            <a:srgbClr val="3C78D8"/>
          </a:solidFill>
          <a:ln>
            <a:noFill/>
          </a:ln>
        </p:spPr>
        <p:txBody>
          <a:bodyPr wrap="square" lIns="121900" tIns="121900" rIns="121900" bIns="121900" anchor="t" anchorCtr="0">
            <a:noAutofit/>
          </a:bodyPr>
          <a:lstStyle/>
          <a:p>
            <a:pPr lvl="0" algn="l" rtl="0">
              <a:spcBef>
                <a:spcPts val="0"/>
              </a:spcBef>
              <a:buNone/>
            </a:pPr>
            <a:r>
              <a:rPr lang="en-US" sz="1600">
                <a:solidFill>
                  <a:srgbClr val="FFFFFF"/>
                </a:solidFill>
              </a:rPr>
              <a:t>virtio driver</a:t>
            </a:r>
          </a:p>
        </p:txBody>
      </p:sp>
      <p:sp>
        <p:nvSpPr>
          <p:cNvPr id="1428" name="Shape 1428"/>
          <p:cNvSpPr txBox="1"/>
          <p:nvPr/>
        </p:nvSpPr>
        <p:spPr>
          <a:xfrm>
            <a:off x="5265750" y="2804217"/>
            <a:ext cx="857400" cy="5247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900"/>
              <a:t>eth0</a:t>
            </a:r>
          </a:p>
        </p:txBody>
      </p:sp>
      <p:sp>
        <p:nvSpPr>
          <p:cNvPr id="1429" name="Shape 1429"/>
          <p:cNvSpPr txBox="1"/>
          <p:nvPr/>
        </p:nvSpPr>
        <p:spPr>
          <a:xfrm>
            <a:off x="5233053" y="2371592"/>
            <a:ext cx="1736100" cy="502200"/>
          </a:xfrm>
          <a:prstGeom prst="rect">
            <a:avLst/>
          </a:prstGeom>
          <a:noFill/>
          <a:ln>
            <a:noFill/>
          </a:ln>
        </p:spPr>
        <p:txBody>
          <a:bodyPr wrap="square" lIns="121900" tIns="121900" rIns="121900" bIns="121900" anchor="t" anchorCtr="0">
            <a:noAutofit/>
          </a:bodyPr>
          <a:lstStyle/>
          <a:p>
            <a:pPr lvl="0" algn="r" rtl="0">
              <a:spcBef>
                <a:spcPts val="0"/>
              </a:spcBef>
              <a:buNone/>
            </a:pPr>
            <a:r>
              <a:rPr lang="en-US" sz="1900">
                <a:solidFill>
                  <a:srgbClr val="666666"/>
                </a:solidFill>
              </a:rPr>
              <a:t>ssh, SNMP, ...</a:t>
            </a:r>
          </a:p>
        </p:txBody>
      </p:sp>
      <p:sp>
        <p:nvSpPr>
          <p:cNvPr id="1430" name="Shape 1430"/>
          <p:cNvSpPr txBox="1"/>
          <p:nvPr/>
        </p:nvSpPr>
        <p:spPr>
          <a:xfrm>
            <a:off x="7198100" y="2378975"/>
            <a:ext cx="3007500" cy="435900"/>
          </a:xfrm>
          <a:prstGeom prst="rect">
            <a:avLst/>
          </a:prstGeom>
          <a:solidFill>
            <a:srgbClr val="3C78D8"/>
          </a:solidFill>
          <a:ln>
            <a:noFill/>
          </a:ln>
        </p:spPr>
        <p:txBody>
          <a:bodyPr wrap="square" lIns="121900" tIns="121900" rIns="121900" bIns="121900" anchor="t" anchorCtr="0">
            <a:noAutofit/>
          </a:bodyPr>
          <a:lstStyle/>
          <a:p>
            <a:pPr lvl="0" algn="ctr" rtl="0">
              <a:spcBef>
                <a:spcPts val="0"/>
              </a:spcBef>
              <a:buNone/>
            </a:pPr>
            <a:r>
              <a:rPr lang="en-US" sz="1900">
                <a:solidFill>
                  <a:srgbClr val="FFFFFF"/>
                </a:solidFill>
              </a:rPr>
              <a:t>VF DPDK PMD</a:t>
            </a:r>
          </a:p>
        </p:txBody>
      </p:sp>
      <p:sp>
        <p:nvSpPr>
          <p:cNvPr id="1431" name="Shape 1431"/>
          <p:cNvSpPr/>
          <p:nvPr/>
        </p:nvSpPr>
        <p:spPr>
          <a:xfrm>
            <a:off x="7198877" y="2306670"/>
            <a:ext cx="653400" cy="15945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endParaRPr sz="900"/>
          </a:p>
        </p:txBody>
      </p:sp>
      <p:sp>
        <p:nvSpPr>
          <p:cNvPr id="1432" name="Shape 1432"/>
          <p:cNvSpPr/>
          <p:nvPr/>
        </p:nvSpPr>
        <p:spPr>
          <a:xfrm>
            <a:off x="7980316" y="2278384"/>
            <a:ext cx="653400" cy="15945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33" name="Shape 1433"/>
          <p:cNvSpPr/>
          <p:nvPr/>
        </p:nvSpPr>
        <p:spPr>
          <a:xfrm>
            <a:off x="8719736" y="2301684"/>
            <a:ext cx="653400" cy="15945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34" name="Shape 1434"/>
          <p:cNvSpPr/>
          <p:nvPr/>
        </p:nvSpPr>
        <p:spPr>
          <a:xfrm>
            <a:off x="9459130" y="2319284"/>
            <a:ext cx="653400" cy="15945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35" name="Shape 1435"/>
          <p:cNvSpPr txBox="1"/>
          <p:nvPr/>
        </p:nvSpPr>
        <p:spPr>
          <a:xfrm>
            <a:off x="6432550" y="3201200"/>
            <a:ext cx="4035900" cy="58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600">
                <a:solidFill>
                  <a:srgbClr val="FF0000"/>
                </a:solidFill>
              </a:rPr>
              <a:t>CPU0   CPU1    CPU2   CPU3    CPU4</a:t>
            </a:r>
          </a:p>
        </p:txBody>
      </p:sp>
      <p:grpSp>
        <p:nvGrpSpPr>
          <p:cNvPr id="1436" name="Shape 1436"/>
          <p:cNvGrpSpPr/>
          <p:nvPr/>
        </p:nvGrpSpPr>
        <p:grpSpPr>
          <a:xfrm>
            <a:off x="7363704" y="2712776"/>
            <a:ext cx="323816" cy="307415"/>
            <a:chOff x="624525" y="3790350"/>
            <a:chExt cx="485700" cy="461100"/>
          </a:xfrm>
        </p:grpSpPr>
        <p:sp>
          <p:nvSpPr>
            <p:cNvPr id="1437" name="Shape 1437"/>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438" name="Shape 1438"/>
            <p:cNvCxnSpPr>
              <a:stCxn id="1437"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39" name="Shape 1439"/>
            <p:cNvCxnSpPr>
              <a:stCxn id="1437"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40" name="Shape 1440"/>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1441" name="Shape 1441"/>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grpSp>
        <p:nvGrpSpPr>
          <p:cNvPr id="1442" name="Shape 1442"/>
          <p:cNvGrpSpPr/>
          <p:nvPr/>
        </p:nvGrpSpPr>
        <p:grpSpPr>
          <a:xfrm>
            <a:off x="8147871" y="2710126"/>
            <a:ext cx="323816" cy="307415"/>
            <a:chOff x="624525" y="3790350"/>
            <a:chExt cx="485700" cy="461100"/>
          </a:xfrm>
        </p:grpSpPr>
        <p:sp>
          <p:nvSpPr>
            <p:cNvPr id="1443" name="Shape 1443"/>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444" name="Shape 1444"/>
            <p:cNvCxnSpPr>
              <a:stCxn id="1443"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45" name="Shape 1445"/>
            <p:cNvCxnSpPr>
              <a:stCxn id="1443"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46" name="Shape 1446"/>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1447" name="Shape 1447"/>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grpSp>
        <p:nvGrpSpPr>
          <p:cNvPr id="1448" name="Shape 1448"/>
          <p:cNvGrpSpPr/>
          <p:nvPr/>
        </p:nvGrpSpPr>
        <p:grpSpPr>
          <a:xfrm>
            <a:off x="9775071" y="2712776"/>
            <a:ext cx="323816" cy="307415"/>
            <a:chOff x="624525" y="3790350"/>
            <a:chExt cx="485700" cy="461100"/>
          </a:xfrm>
        </p:grpSpPr>
        <p:sp>
          <p:nvSpPr>
            <p:cNvPr id="1449" name="Shape 1449"/>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450" name="Shape 1450"/>
            <p:cNvCxnSpPr>
              <a:stCxn id="1449"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51" name="Shape 1451"/>
            <p:cNvCxnSpPr>
              <a:stCxn id="1449"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52" name="Shape 1452"/>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1453" name="Shape 1453"/>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grpSp>
        <p:nvGrpSpPr>
          <p:cNvPr id="1454" name="Shape 1454"/>
          <p:cNvGrpSpPr/>
          <p:nvPr/>
        </p:nvGrpSpPr>
        <p:grpSpPr>
          <a:xfrm>
            <a:off x="8928029" y="2712776"/>
            <a:ext cx="323816" cy="307415"/>
            <a:chOff x="624525" y="3790350"/>
            <a:chExt cx="485700" cy="461100"/>
          </a:xfrm>
        </p:grpSpPr>
        <p:sp>
          <p:nvSpPr>
            <p:cNvPr id="1455" name="Shape 1455"/>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456" name="Shape 1456"/>
            <p:cNvCxnSpPr>
              <a:stCxn id="1455"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57" name="Shape 1457"/>
            <p:cNvCxnSpPr>
              <a:stCxn id="1455"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458" name="Shape 1458"/>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1459" name="Shape 1459"/>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sp>
        <p:nvSpPr>
          <p:cNvPr id="1460" name="Shape 1460"/>
          <p:cNvSpPr/>
          <p:nvPr/>
        </p:nvSpPr>
        <p:spPr>
          <a:xfrm>
            <a:off x="5181651" y="2357350"/>
            <a:ext cx="1947300" cy="15945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pic>
        <p:nvPicPr>
          <p:cNvPr id="1461" name="Shape 1461" descr="1290250232-300px.png"/>
          <p:cNvPicPr preferRelativeResize="0"/>
          <p:nvPr/>
        </p:nvPicPr>
        <p:blipFill>
          <a:blip r:embed="rId4">
            <a:alphaModFix/>
          </a:blip>
          <a:stretch>
            <a:fillRect/>
          </a:stretch>
        </p:blipFill>
        <p:spPr>
          <a:xfrm>
            <a:off x="5440633" y="4957367"/>
            <a:ext cx="562233" cy="389800"/>
          </a:xfrm>
          <a:prstGeom prst="rect">
            <a:avLst/>
          </a:prstGeom>
          <a:noFill/>
          <a:ln>
            <a:noFill/>
          </a:ln>
        </p:spPr>
      </p:pic>
      <p:sp>
        <p:nvSpPr>
          <p:cNvPr id="1462" name="Shape 1462"/>
          <p:cNvSpPr txBox="1"/>
          <p:nvPr/>
        </p:nvSpPr>
        <p:spPr>
          <a:xfrm>
            <a:off x="8267533" y="5769600"/>
            <a:ext cx="1105500" cy="3321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SR-IOV</a:t>
            </a:r>
          </a:p>
        </p:txBody>
      </p:sp>
      <p:grpSp>
        <p:nvGrpSpPr>
          <p:cNvPr id="1463" name="Shape 1463"/>
          <p:cNvGrpSpPr/>
          <p:nvPr/>
        </p:nvGrpSpPr>
        <p:grpSpPr>
          <a:xfrm>
            <a:off x="7071014" y="3611959"/>
            <a:ext cx="908908" cy="1209635"/>
            <a:chOff x="3167021" y="5435121"/>
            <a:chExt cx="728700" cy="803904"/>
          </a:xfrm>
        </p:grpSpPr>
        <p:cxnSp>
          <p:nvCxnSpPr>
            <p:cNvPr id="1464" name="Shape 1464"/>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1465" name="Shape 1465"/>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1466" name="Shape 1466"/>
            <p:cNvSpPr txBox="1"/>
            <p:nvPr/>
          </p:nvSpPr>
          <p:spPr>
            <a:xfrm>
              <a:off x="3167021" y="5435121"/>
              <a:ext cx="728700" cy="673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1467" name="Shape 1467"/>
          <p:cNvGrpSpPr/>
          <p:nvPr/>
        </p:nvGrpSpPr>
        <p:grpSpPr>
          <a:xfrm>
            <a:off x="7846978" y="3612020"/>
            <a:ext cx="908908" cy="1195326"/>
            <a:chOff x="3167021" y="5435121"/>
            <a:chExt cx="728700" cy="803904"/>
          </a:xfrm>
        </p:grpSpPr>
        <p:cxnSp>
          <p:nvCxnSpPr>
            <p:cNvPr id="1468" name="Shape 1468"/>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1469" name="Shape 1469"/>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1470" name="Shape 1470"/>
            <p:cNvSpPr txBox="1"/>
            <p:nvPr/>
          </p:nvSpPr>
          <p:spPr>
            <a:xfrm>
              <a:off x="3167021" y="5435121"/>
              <a:ext cx="728700" cy="673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1471" name="Shape 1471"/>
          <p:cNvGrpSpPr/>
          <p:nvPr/>
        </p:nvGrpSpPr>
        <p:grpSpPr>
          <a:xfrm>
            <a:off x="8594058" y="3612710"/>
            <a:ext cx="908908" cy="1136882"/>
            <a:chOff x="3167021" y="5435121"/>
            <a:chExt cx="728700" cy="803904"/>
          </a:xfrm>
        </p:grpSpPr>
        <p:cxnSp>
          <p:nvCxnSpPr>
            <p:cNvPr id="1472" name="Shape 1472"/>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1473" name="Shape 1473"/>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1474" name="Shape 1474"/>
            <p:cNvSpPr txBox="1"/>
            <p:nvPr/>
          </p:nvSpPr>
          <p:spPr>
            <a:xfrm>
              <a:off x="3167021" y="5435121"/>
              <a:ext cx="728700" cy="673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1475" name="Shape 1475"/>
          <p:cNvGrpSpPr/>
          <p:nvPr/>
        </p:nvGrpSpPr>
        <p:grpSpPr>
          <a:xfrm>
            <a:off x="9373031" y="3574522"/>
            <a:ext cx="908908" cy="1209635"/>
            <a:chOff x="3167021" y="5435121"/>
            <a:chExt cx="728700" cy="803904"/>
          </a:xfrm>
        </p:grpSpPr>
        <p:cxnSp>
          <p:nvCxnSpPr>
            <p:cNvPr id="1476" name="Shape 1476"/>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1477" name="Shape 1477"/>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1478" name="Shape 1478"/>
            <p:cNvSpPr txBox="1"/>
            <p:nvPr/>
          </p:nvSpPr>
          <p:spPr>
            <a:xfrm>
              <a:off x="3167021" y="5435121"/>
              <a:ext cx="728700" cy="673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sp>
        <p:nvSpPr>
          <p:cNvPr id="1479" name="Shape 1479"/>
          <p:cNvSpPr txBox="1"/>
          <p:nvPr/>
        </p:nvSpPr>
        <p:spPr>
          <a:xfrm>
            <a:off x="7325300" y="4695700"/>
            <a:ext cx="2753100" cy="389700"/>
          </a:xfrm>
          <a:prstGeom prst="rect">
            <a:avLst/>
          </a:prstGeom>
          <a:noFill/>
          <a:ln>
            <a:noFill/>
          </a:ln>
        </p:spPr>
        <p:txBody>
          <a:bodyPr wrap="square" lIns="121900" tIns="121900" rIns="121900" bIns="121900" anchor="ctr" anchorCtr="0">
            <a:noAutofit/>
          </a:bodyPr>
          <a:lstStyle/>
          <a:p>
            <a:pPr lvl="0" algn="ctr" rtl="0">
              <a:spcBef>
                <a:spcPts val="0"/>
              </a:spcBef>
              <a:buNone/>
            </a:pPr>
            <a:r>
              <a:rPr lang="en-US" sz="1900">
                <a:solidFill>
                  <a:srgbClr val="0000FF"/>
                </a:solidFill>
              </a:rPr>
              <a:t>VF or PF multi-queues</a:t>
            </a:r>
          </a:p>
        </p:txBody>
      </p:sp>
      <p:grpSp>
        <p:nvGrpSpPr>
          <p:cNvPr id="1480" name="Shape 1480"/>
          <p:cNvGrpSpPr/>
          <p:nvPr/>
        </p:nvGrpSpPr>
        <p:grpSpPr>
          <a:xfrm>
            <a:off x="5300881" y="3538568"/>
            <a:ext cx="908908" cy="1209635"/>
            <a:chOff x="3167021" y="5435121"/>
            <a:chExt cx="728700" cy="803904"/>
          </a:xfrm>
        </p:grpSpPr>
        <p:cxnSp>
          <p:nvCxnSpPr>
            <p:cNvPr id="1481" name="Shape 1481"/>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1482" name="Shape 1482"/>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1483" name="Shape 1483"/>
            <p:cNvSpPr txBox="1"/>
            <p:nvPr/>
          </p:nvSpPr>
          <p:spPr>
            <a:xfrm>
              <a:off x="3167021" y="5435121"/>
              <a:ext cx="728700" cy="673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Shape 1488"/>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23</a:t>
            </a:fld>
            <a:endParaRPr lang="en-US"/>
          </a:p>
        </p:txBody>
      </p:sp>
      <p:sp>
        <p:nvSpPr>
          <p:cNvPr id="1489" name="Shape 1489"/>
          <p:cNvSpPr/>
          <p:nvPr/>
        </p:nvSpPr>
        <p:spPr>
          <a:xfrm>
            <a:off x="6814133" y="3540833"/>
            <a:ext cx="2469300" cy="14175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90" name="Shape 1490"/>
          <p:cNvSpPr txBox="1">
            <a:spLocks noGrp="1"/>
          </p:cNvSpPr>
          <p:nvPr>
            <p:ph type="title"/>
          </p:nvPr>
        </p:nvSpPr>
        <p:spPr>
          <a:xfrm>
            <a:off x="705500" y="0"/>
            <a:ext cx="10869300" cy="14175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SR-IOV- Host/VNFs guests resources partitioning</a:t>
            </a:r>
          </a:p>
        </p:txBody>
      </p:sp>
      <p:sp>
        <p:nvSpPr>
          <p:cNvPr id="1491" name="Shape 1491"/>
          <p:cNvSpPr txBox="1">
            <a:spLocks noGrp="1"/>
          </p:cNvSpPr>
          <p:nvPr>
            <p:ph type="subTitle" idx="2"/>
          </p:nvPr>
        </p:nvSpPr>
        <p:spPr>
          <a:xfrm>
            <a:off x="1146350" y="987000"/>
            <a:ext cx="9987600" cy="875700"/>
          </a:xfrm>
          <a:prstGeom prst="rect">
            <a:avLst/>
          </a:prstGeom>
        </p:spPr>
        <p:txBody>
          <a:bodyPr wrap="square" lIns="121900" tIns="121900" rIns="121900" bIns="121900" anchor="t" anchorCtr="0">
            <a:noAutofit/>
          </a:bodyPr>
          <a:lstStyle/>
          <a:p>
            <a:pPr lvl="0" rtl="0">
              <a:spcBef>
                <a:spcPts val="0"/>
              </a:spcBef>
              <a:buNone/>
            </a:pPr>
            <a:r>
              <a:rPr lang="en-US" sz="2400" b="1">
                <a:solidFill>
                  <a:srgbClr val="073763"/>
                </a:solidFill>
              </a:rPr>
              <a:t>Typical 18 cores per node dual socket compute node (</a:t>
            </a:r>
            <a:r>
              <a:rPr lang="en-US" sz="2400" b="1" u="sng">
                <a:solidFill>
                  <a:srgbClr val="073763"/>
                </a:solidFill>
                <a:hlinkClick r:id="rId3"/>
              </a:rPr>
              <a:t>E5-2599 v3</a:t>
            </a:r>
            <a:r>
              <a:rPr lang="en-US" sz="2400" b="1">
                <a:solidFill>
                  <a:srgbClr val="073763"/>
                </a:solidFill>
              </a:rPr>
              <a:t>)</a:t>
            </a:r>
          </a:p>
        </p:txBody>
      </p:sp>
      <p:sp>
        <p:nvSpPr>
          <p:cNvPr id="1492" name="Shape 1492"/>
          <p:cNvSpPr/>
          <p:nvPr/>
        </p:nvSpPr>
        <p:spPr>
          <a:xfrm>
            <a:off x="7113100" y="3674500"/>
            <a:ext cx="282000" cy="248400"/>
          </a:xfrm>
          <a:prstGeom prst="roundRect">
            <a:avLst>
              <a:gd name="adj" fmla="val 16667"/>
            </a:avLst>
          </a:prstGeom>
          <a:solidFill>
            <a:srgbClr val="FFFF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93" name="Shape 1493"/>
          <p:cNvSpPr/>
          <p:nvPr/>
        </p:nvSpPr>
        <p:spPr>
          <a:xfrm>
            <a:off x="7455389" y="3674500"/>
            <a:ext cx="282000" cy="2484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94" name="Shape 1494"/>
          <p:cNvSpPr/>
          <p:nvPr/>
        </p:nvSpPr>
        <p:spPr>
          <a:xfrm flipH="1">
            <a:off x="8482045" y="3674500"/>
            <a:ext cx="282000" cy="2484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95" name="Shape 1495"/>
          <p:cNvSpPr/>
          <p:nvPr/>
        </p:nvSpPr>
        <p:spPr>
          <a:xfrm>
            <a:off x="7797677" y="3674500"/>
            <a:ext cx="282000" cy="2484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96" name="Shape 1496"/>
          <p:cNvSpPr/>
          <p:nvPr/>
        </p:nvSpPr>
        <p:spPr>
          <a:xfrm>
            <a:off x="8139966" y="3674500"/>
            <a:ext cx="282000" cy="2484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97" name="Shape 1497"/>
          <p:cNvSpPr/>
          <p:nvPr/>
        </p:nvSpPr>
        <p:spPr>
          <a:xfrm>
            <a:off x="7113100"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98" name="Shape 1498"/>
          <p:cNvSpPr/>
          <p:nvPr/>
        </p:nvSpPr>
        <p:spPr>
          <a:xfrm>
            <a:off x="7455389"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499" name="Shape 1499"/>
          <p:cNvSpPr/>
          <p:nvPr/>
        </p:nvSpPr>
        <p:spPr>
          <a:xfrm flipH="1">
            <a:off x="8482045"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00" name="Shape 1500"/>
          <p:cNvSpPr/>
          <p:nvPr/>
        </p:nvSpPr>
        <p:spPr>
          <a:xfrm>
            <a:off x="7797677"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01" name="Shape 1501"/>
          <p:cNvSpPr/>
          <p:nvPr/>
        </p:nvSpPr>
        <p:spPr>
          <a:xfrm>
            <a:off x="8139966"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502" name="Shape 1502"/>
          <p:cNvCxnSpPr>
            <a:stCxn id="1492" idx="0"/>
            <a:endCxn id="1492" idx="2"/>
          </p:cNvCxnSpPr>
          <p:nvPr/>
        </p:nvCxnSpPr>
        <p:spPr>
          <a:xfrm>
            <a:off x="7254100"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503" name="Shape 1503"/>
          <p:cNvCxnSpPr/>
          <p:nvPr/>
        </p:nvCxnSpPr>
        <p:spPr>
          <a:xfrm>
            <a:off x="7596284"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504" name="Shape 1504"/>
          <p:cNvCxnSpPr/>
          <p:nvPr/>
        </p:nvCxnSpPr>
        <p:spPr>
          <a:xfrm>
            <a:off x="7938572" y="4020880"/>
            <a:ext cx="0" cy="248400"/>
          </a:xfrm>
          <a:prstGeom prst="straightConnector1">
            <a:avLst/>
          </a:prstGeom>
          <a:noFill/>
          <a:ln w="9525" cap="flat" cmpd="sng">
            <a:solidFill>
              <a:schemeClr val="dk2"/>
            </a:solidFill>
            <a:prstDash val="solid"/>
            <a:round/>
            <a:headEnd type="none" w="lg" len="lg"/>
            <a:tailEnd type="none" w="lg" len="lg"/>
          </a:ln>
        </p:spPr>
      </p:cxnSp>
      <p:cxnSp>
        <p:nvCxnSpPr>
          <p:cNvPr id="1505" name="Shape 1505"/>
          <p:cNvCxnSpPr/>
          <p:nvPr/>
        </p:nvCxnSpPr>
        <p:spPr>
          <a:xfrm>
            <a:off x="8280861"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506" name="Shape 1506"/>
          <p:cNvCxnSpPr/>
          <p:nvPr/>
        </p:nvCxnSpPr>
        <p:spPr>
          <a:xfrm>
            <a:off x="7938572"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507" name="Shape 1507"/>
          <p:cNvCxnSpPr/>
          <p:nvPr/>
        </p:nvCxnSpPr>
        <p:spPr>
          <a:xfrm>
            <a:off x="8280861" y="4020880"/>
            <a:ext cx="0" cy="248400"/>
          </a:xfrm>
          <a:prstGeom prst="straightConnector1">
            <a:avLst/>
          </a:prstGeom>
          <a:noFill/>
          <a:ln w="9525" cap="flat" cmpd="sng">
            <a:solidFill>
              <a:schemeClr val="dk2"/>
            </a:solidFill>
            <a:prstDash val="solid"/>
            <a:round/>
            <a:headEnd type="none" w="lg" len="lg"/>
            <a:tailEnd type="none" w="lg" len="lg"/>
          </a:ln>
        </p:spPr>
      </p:cxnSp>
      <p:cxnSp>
        <p:nvCxnSpPr>
          <p:cNvPr id="1508" name="Shape 1508"/>
          <p:cNvCxnSpPr/>
          <p:nvPr/>
        </p:nvCxnSpPr>
        <p:spPr>
          <a:xfrm>
            <a:off x="8623150"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509" name="Shape 1509"/>
          <p:cNvCxnSpPr/>
          <p:nvPr/>
        </p:nvCxnSpPr>
        <p:spPr>
          <a:xfrm>
            <a:off x="8623150" y="4020880"/>
            <a:ext cx="0" cy="248400"/>
          </a:xfrm>
          <a:prstGeom prst="straightConnector1">
            <a:avLst/>
          </a:prstGeom>
          <a:noFill/>
          <a:ln w="9525" cap="flat" cmpd="sng">
            <a:solidFill>
              <a:schemeClr val="dk2"/>
            </a:solidFill>
            <a:prstDash val="solid"/>
            <a:round/>
            <a:headEnd type="none" w="lg" len="lg"/>
            <a:tailEnd type="none" w="lg" len="lg"/>
          </a:ln>
        </p:spPr>
      </p:cxnSp>
      <p:cxnSp>
        <p:nvCxnSpPr>
          <p:cNvPr id="1510" name="Shape 1510"/>
          <p:cNvCxnSpPr/>
          <p:nvPr/>
        </p:nvCxnSpPr>
        <p:spPr>
          <a:xfrm>
            <a:off x="7596284" y="4020880"/>
            <a:ext cx="0" cy="248400"/>
          </a:xfrm>
          <a:prstGeom prst="straightConnector1">
            <a:avLst/>
          </a:prstGeom>
          <a:noFill/>
          <a:ln w="9525" cap="flat" cmpd="sng">
            <a:solidFill>
              <a:schemeClr val="dk2"/>
            </a:solidFill>
            <a:prstDash val="solid"/>
            <a:round/>
            <a:headEnd type="none" w="lg" len="lg"/>
            <a:tailEnd type="none" w="lg" len="lg"/>
          </a:ln>
        </p:spPr>
      </p:cxnSp>
      <p:cxnSp>
        <p:nvCxnSpPr>
          <p:cNvPr id="1511" name="Shape 1511"/>
          <p:cNvCxnSpPr/>
          <p:nvPr/>
        </p:nvCxnSpPr>
        <p:spPr>
          <a:xfrm>
            <a:off x="7253995" y="4020880"/>
            <a:ext cx="0" cy="248400"/>
          </a:xfrm>
          <a:prstGeom prst="straightConnector1">
            <a:avLst/>
          </a:prstGeom>
          <a:noFill/>
          <a:ln w="9525" cap="flat" cmpd="sng">
            <a:solidFill>
              <a:schemeClr val="dk2"/>
            </a:solidFill>
            <a:prstDash val="solid"/>
            <a:round/>
            <a:headEnd type="none" w="lg" len="lg"/>
            <a:tailEnd type="none" w="lg" len="lg"/>
          </a:ln>
        </p:spPr>
      </p:cxnSp>
      <p:sp>
        <p:nvSpPr>
          <p:cNvPr id="1512" name="Shape 1512"/>
          <p:cNvSpPr/>
          <p:nvPr/>
        </p:nvSpPr>
        <p:spPr>
          <a:xfrm flipH="1">
            <a:off x="8824333" y="3674500"/>
            <a:ext cx="282000" cy="2484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13" name="Shape 1513"/>
          <p:cNvSpPr/>
          <p:nvPr/>
        </p:nvSpPr>
        <p:spPr>
          <a:xfrm flipH="1">
            <a:off x="8824333"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514" name="Shape 1514"/>
          <p:cNvCxnSpPr/>
          <p:nvPr/>
        </p:nvCxnSpPr>
        <p:spPr>
          <a:xfrm>
            <a:off x="8965438"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515" name="Shape 1515"/>
          <p:cNvCxnSpPr/>
          <p:nvPr/>
        </p:nvCxnSpPr>
        <p:spPr>
          <a:xfrm>
            <a:off x="8965438" y="4020880"/>
            <a:ext cx="0" cy="248400"/>
          </a:xfrm>
          <a:prstGeom prst="straightConnector1">
            <a:avLst/>
          </a:prstGeom>
          <a:noFill/>
          <a:ln w="9525" cap="flat" cmpd="sng">
            <a:solidFill>
              <a:schemeClr val="dk2"/>
            </a:solidFill>
            <a:prstDash val="solid"/>
            <a:round/>
            <a:headEnd type="none" w="lg" len="lg"/>
            <a:tailEnd type="none" w="lg" len="lg"/>
          </a:ln>
        </p:spPr>
      </p:cxnSp>
      <p:sp>
        <p:nvSpPr>
          <p:cNvPr id="1516" name="Shape 1516"/>
          <p:cNvSpPr/>
          <p:nvPr/>
        </p:nvSpPr>
        <p:spPr>
          <a:xfrm>
            <a:off x="7113100"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17" name="Shape 1517"/>
          <p:cNvSpPr/>
          <p:nvPr/>
        </p:nvSpPr>
        <p:spPr>
          <a:xfrm>
            <a:off x="7455389"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18" name="Shape 1518"/>
          <p:cNvSpPr/>
          <p:nvPr/>
        </p:nvSpPr>
        <p:spPr>
          <a:xfrm flipH="1">
            <a:off x="8482045"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19" name="Shape 1519"/>
          <p:cNvSpPr/>
          <p:nvPr/>
        </p:nvSpPr>
        <p:spPr>
          <a:xfrm>
            <a:off x="7797677"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20" name="Shape 1520"/>
          <p:cNvSpPr/>
          <p:nvPr/>
        </p:nvSpPr>
        <p:spPr>
          <a:xfrm>
            <a:off x="8139966"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521" name="Shape 1521"/>
          <p:cNvCxnSpPr/>
          <p:nvPr/>
        </p:nvCxnSpPr>
        <p:spPr>
          <a:xfrm>
            <a:off x="7938572" y="4367261"/>
            <a:ext cx="0" cy="248400"/>
          </a:xfrm>
          <a:prstGeom prst="straightConnector1">
            <a:avLst/>
          </a:prstGeom>
          <a:noFill/>
          <a:ln w="9525" cap="flat" cmpd="sng">
            <a:solidFill>
              <a:schemeClr val="dk2"/>
            </a:solidFill>
            <a:prstDash val="solid"/>
            <a:round/>
            <a:headEnd type="none" w="lg" len="lg"/>
            <a:tailEnd type="none" w="lg" len="lg"/>
          </a:ln>
        </p:spPr>
      </p:cxnSp>
      <p:cxnSp>
        <p:nvCxnSpPr>
          <p:cNvPr id="1522" name="Shape 1522"/>
          <p:cNvCxnSpPr/>
          <p:nvPr/>
        </p:nvCxnSpPr>
        <p:spPr>
          <a:xfrm>
            <a:off x="8280861" y="4367261"/>
            <a:ext cx="0" cy="248400"/>
          </a:xfrm>
          <a:prstGeom prst="straightConnector1">
            <a:avLst/>
          </a:prstGeom>
          <a:noFill/>
          <a:ln w="9525" cap="flat" cmpd="sng">
            <a:solidFill>
              <a:schemeClr val="dk2"/>
            </a:solidFill>
            <a:prstDash val="solid"/>
            <a:round/>
            <a:headEnd type="none" w="lg" len="lg"/>
            <a:tailEnd type="none" w="lg" len="lg"/>
          </a:ln>
        </p:spPr>
      </p:cxnSp>
      <p:cxnSp>
        <p:nvCxnSpPr>
          <p:cNvPr id="1523" name="Shape 1523"/>
          <p:cNvCxnSpPr/>
          <p:nvPr/>
        </p:nvCxnSpPr>
        <p:spPr>
          <a:xfrm>
            <a:off x="8623150" y="4367261"/>
            <a:ext cx="0" cy="248400"/>
          </a:xfrm>
          <a:prstGeom prst="straightConnector1">
            <a:avLst/>
          </a:prstGeom>
          <a:noFill/>
          <a:ln w="9525" cap="flat" cmpd="sng">
            <a:solidFill>
              <a:schemeClr val="dk2"/>
            </a:solidFill>
            <a:prstDash val="solid"/>
            <a:round/>
            <a:headEnd type="none" w="lg" len="lg"/>
            <a:tailEnd type="none" w="lg" len="lg"/>
          </a:ln>
        </p:spPr>
      </p:cxnSp>
      <p:cxnSp>
        <p:nvCxnSpPr>
          <p:cNvPr id="1524" name="Shape 1524"/>
          <p:cNvCxnSpPr/>
          <p:nvPr/>
        </p:nvCxnSpPr>
        <p:spPr>
          <a:xfrm>
            <a:off x="7596284" y="4367261"/>
            <a:ext cx="0" cy="248400"/>
          </a:xfrm>
          <a:prstGeom prst="straightConnector1">
            <a:avLst/>
          </a:prstGeom>
          <a:noFill/>
          <a:ln w="9525" cap="flat" cmpd="sng">
            <a:solidFill>
              <a:schemeClr val="dk2"/>
            </a:solidFill>
            <a:prstDash val="solid"/>
            <a:round/>
            <a:headEnd type="none" w="lg" len="lg"/>
            <a:tailEnd type="none" w="lg" len="lg"/>
          </a:ln>
        </p:spPr>
      </p:cxnSp>
      <p:cxnSp>
        <p:nvCxnSpPr>
          <p:cNvPr id="1525" name="Shape 1525"/>
          <p:cNvCxnSpPr/>
          <p:nvPr/>
        </p:nvCxnSpPr>
        <p:spPr>
          <a:xfrm>
            <a:off x="7253995" y="4367261"/>
            <a:ext cx="0" cy="248400"/>
          </a:xfrm>
          <a:prstGeom prst="straightConnector1">
            <a:avLst/>
          </a:prstGeom>
          <a:noFill/>
          <a:ln w="9525" cap="flat" cmpd="sng">
            <a:solidFill>
              <a:schemeClr val="dk2"/>
            </a:solidFill>
            <a:prstDash val="solid"/>
            <a:round/>
            <a:headEnd type="none" w="lg" len="lg"/>
            <a:tailEnd type="none" w="lg" len="lg"/>
          </a:ln>
        </p:spPr>
      </p:cxnSp>
      <p:sp>
        <p:nvSpPr>
          <p:cNvPr id="1526" name="Shape 1526"/>
          <p:cNvSpPr/>
          <p:nvPr/>
        </p:nvSpPr>
        <p:spPr>
          <a:xfrm flipH="1">
            <a:off x="8824333"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527" name="Shape 1527"/>
          <p:cNvCxnSpPr/>
          <p:nvPr/>
        </p:nvCxnSpPr>
        <p:spPr>
          <a:xfrm>
            <a:off x="8965438" y="4367261"/>
            <a:ext cx="0" cy="248400"/>
          </a:xfrm>
          <a:prstGeom prst="straightConnector1">
            <a:avLst/>
          </a:prstGeom>
          <a:noFill/>
          <a:ln w="9525" cap="flat" cmpd="sng">
            <a:solidFill>
              <a:schemeClr val="dk2"/>
            </a:solidFill>
            <a:prstDash val="solid"/>
            <a:round/>
            <a:headEnd type="none" w="lg" len="lg"/>
            <a:tailEnd type="none" w="lg" len="lg"/>
          </a:ln>
        </p:spPr>
      </p:cxnSp>
      <p:pic>
        <p:nvPicPr>
          <p:cNvPr id="1528" name="Shape 1528" descr="1290250232-300px.png"/>
          <p:cNvPicPr preferRelativeResize="0"/>
          <p:nvPr/>
        </p:nvPicPr>
        <p:blipFill>
          <a:blip r:embed="rId4">
            <a:alphaModFix/>
          </a:blip>
          <a:stretch>
            <a:fillRect/>
          </a:stretch>
        </p:blipFill>
        <p:spPr>
          <a:xfrm>
            <a:off x="7536083" y="4712900"/>
            <a:ext cx="562233" cy="389800"/>
          </a:xfrm>
          <a:prstGeom prst="rect">
            <a:avLst/>
          </a:prstGeom>
          <a:noFill/>
          <a:ln>
            <a:noFill/>
          </a:ln>
        </p:spPr>
      </p:pic>
      <p:pic>
        <p:nvPicPr>
          <p:cNvPr id="1529" name="Shape 1529" descr="1290250232-300px.png"/>
          <p:cNvPicPr preferRelativeResize="0"/>
          <p:nvPr/>
        </p:nvPicPr>
        <p:blipFill>
          <a:blip r:embed="rId4">
            <a:alphaModFix/>
          </a:blip>
          <a:stretch>
            <a:fillRect/>
          </a:stretch>
        </p:blipFill>
        <p:spPr>
          <a:xfrm>
            <a:off x="7767617" y="4829667"/>
            <a:ext cx="562233" cy="389800"/>
          </a:xfrm>
          <a:prstGeom prst="rect">
            <a:avLst/>
          </a:prstGeom>
          <a:noFill/>
          <a:ln>
            <a:noFill/>
          </a:ln>
        </p:spPr>
      </p:pic>
      <p:pic>
        <p:nvPicPr>
          <p:cNvPr id="1530" name="Shape 1530" descr="1290250232-300px.png"/>
          <p:cNvPicPr preferRelativeResize="0"/>
          <p:nvPr/>
        </p:nvPicPr>
        <p:blipFill>
          <a:blip r:embed="rId4">
            <a:alphaModFix/>
          </a:blip>
          <a:stretch>
            <a:fillRect/>
          </a:stretch>
        </p:blipFill>
        <p:spPr>
          <a:xfrm>
            <a:off x="6814117" y="3198133"/>
            <a:ext cx="562233" cy="389800"/>
          </a:xfrm>
          <a:prstGeom prst="rect">
            <a:avLst/>
          </a:prstGeom>
          <a:noFill/>
          <a:ln>
            <a:noFill/>
          </a:ln>
        </p:spPr>
      </p:pic>
      <p:sp>
        <p:nvSpPr>
          <p:cNvPr id="1531" name="Shape 1531"/>
          <p:cNvSpPr/>
          <p:nvPr/>
        </p:nvSpPr>
        <p:spPr>
          <a:xfrm>
            <a:off x="5979000" y="3632700"/>
            <a:ext cx="1458000" cy="332100"/>
          </a:xfrm>
          <a:prstGeom prst="roundRect">
            <a:avLst>
              <a:gd name="adj" fmla="val 16667"/>
            </a:avLst>
          </a:prstGeom>
          <a:noFill/>
          <a:ln w="19050" cap="flat" cmpd="sng">
            <a:solidFill>
              <a:srgbClr val="FFFF00"/>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r>
              <a:rPr lang="en-US" sz="1900"/>
              <a:t>Host</a:t>
            </a:r>
          </a:p>
        </p:txBody>
      </p:sp>
      <p:sp>
        <p:nvSpPr>
          <p:cNvPr id="1532" name="Shape 1532"/>
          <p:cNvSpPr/>
          <p:nvPr/>
        </p:nvSpPr>
        <p:spPr>
          <a:xfrm>
            <a:off x="5928800" y="4009467"/>
            <a:ext cx="3266400" cy="659100"/>
          </a:xfrm>
          <a:prstGeom prst="roundRect">
            <a:avLst>
              <a:gd name="adj" fmla="val 16667"/>
            </a:avLst>
          </a:prstGeom>
          <a:noFill/>
          <a:ln w="19050" cap="flat" cmpd="sng">
            <a:solidFill>
              <a:srgbClr val="4A86E8"/>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r>
              <a:rPr lang="en-US" sz="1900"/>
              <a:t>VNFc1</a:t>
            </a:r>
          </a:p>
        </p:txBody>
      </p:sp>
      <p:sp>
        <p:nvSpPr>
          <p:cNvPr id="1533" name="Shape 1533"/>
          <p:cNvSpPr/>
          <p:nvPr/>
        </p:nvSpPr>
        <p:spPr>
          <a:xfrm>
            <a:off x="7455400" y="2993267"/>
            <a:ext cx="1740300" cy="992400"/>
          </a:xfrm>
          <a:prstGeom prst="roundRect">
            <a:avLst>
              <a:gd name="adj" fmla="val 16667"/>
            </a:avLst>
          </a:prstGeom>
          <a:noFill/>
          <a:ln w="19050" cap="flat" cmpd="sng">
            <a:solidFill>
              <a:srgbClr val="93C47D"/>
            </a:solidFill>
            <a:prstDash val="dash"/>
            <a:round/>
            <a:headEnd type="none" w="med" len="med"/>
            <a:tailEnd type="none" w="med" len="med"/>
          </a:ln>
        </p:spPr>
        <p:txBody>
          <a:bodyPr wrap="square" lIns="121900" tIns="121900" rIns="121900" bIns="121900" anchor="t" anchorCtr="0">
            <a:noAutofit/>
          </a:bodyPr>
          <a:lstStyle/>
          <a:p>
            <a:pPr lvl="0" algn="ctr" rtl="0">
              <a:spcBef>
                <a:spcPts val="0"/>
              </a:spcBef>
              <a:buNone/>
            </a:pPr>
            <a:r>
              <a:rPr lang="en-US" sz="1600"/>
              <a:t>VNFc0</a:t>
            </a:r>
          </a:p>
        </p:txBody>
      </p:sp>
      <p:sp>
        <p:nvSpPr>
          <p:cNvPr id="1534" name="Shape 1534"/>
          <p:cNvSpPr/>
          <p:nvPr/>
        </p:nvSpPr>
        <p:spPr>
          <a:xfrm>
            <a:off x="9557283" y="3540833"/>
            <a:ext cx="2469300" cy="14175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35" name="Shape 1535"/>
          <p:cNvSpPr/>
          <p:nvPr/>
        </p:nvSpPr>
        <p:spPr>
          <a:xfrm>
            <a:off x="9836667" y="3718800"/>
            <a:ext cx="282000" cy="248400"/>
          </a:xfrm>
          <a:prstGeom prst="roundRect">
            <a:avLst>
              <a:gd name="adj" fmla="val 16667"/>
            </a:avLst>
          </a:prstGeom>
          <a:solidFill>
            <a:srgbClr val="FFFF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endParaRPr sz="1900"/>
          </a:p>
        </p:txBody>
      </p:sp>
      <p:sp>
        <p:nvSpPr>
          <p:cNvPr id="1536" name="Shape 1536"/>
          <p:cNvSpPr/>
          <p:nvPr/>
        </p:nvSpPr>
        <p:spPr>
          <a:xfrm>
            <a:off x="10178955" y="3718800"/>
            <a:ext cx="282000" cy="248400"/>
          </a:xfrm>
          <a:prstGeom prst="roundRect">
            <a:avLst>
              <a:gd name="adj" fmla="val 16667"/>
            </a:avLst>
          </a:prstGeom>
          <a:solidFill>
            <a:srgbClr val="B45F06"/>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37" name="Shape 1537"/>
          <p:cNvSpPr/>
          <p:nvPr/>
        </p:nvSpPr>
        <p:spPr>
          <a:xfrm>
            <a:off x="10521244" y="371880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38" name="Shape 1538"/>
          <p:cNvSpPr/>
          <p:nvPr/>
        </p:nvSpPr>
        <p:spPr>
          <a:xfrm>
            <a:off x="10863532" y="371880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39" name="Shape 1539"/>
          <p:cNvSpPr/>
          <p:nvPr/>
        </p:nvSpPr>
        <p:spPr>
          <a:xfrm>
            <a:off x="9836667" y="4065180"/>
            <a:ext cx="282000" cy="248400"/>
          </a:xfrm>
          <a:prstGeom prst="roundRect">
            <a:avLst>
              <a:gd name="adj" fmla="val 16667"/>
            </a:avLst>
          </a:prstGeom>
          <a:solidFill>
            <a:srgbClr val="EFEFEF"/>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40" name="Shape 1540"/>
          <p:cNvSpPr/>
          <p:nvPr/>
        </p:nvSpPr>
        <p:spPr>
          <a:xfrm>
            <a:off x="10178955"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41" name="Shape 1541"/>
          <p:cNvSpPr/>
          <p:nvPr/>
        </p:nvSpPr>
        <p:spPr>
          <a:xfrm>
            <a:off x="10521244"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42" name="Shape 1542"/>
          <p:cNvSpPr/>
          <p:nvPr/>
        </p:nvSpPr>
        <p:spPr>
          <a:xfrm>
            <a:off x="10863532"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543" name="Shape 1543"/>
          <p:cNvCxnSpPr>
            <a:stCxn id="1535" idx="0"/>
            <a:endCxn id="1535" idx="2"/>
          </p:cNvCxnSpPr>
          <p:nvPr/>
        </p:nvCxnSpPr>
        <p:spPr>
          <a:xfrm>
            <a:off x="9977667"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544" name="Shape 1544"/>
          <p:cNvCxnSpPr/>
          <p:nvPr/>
        </p:nvCxnSpPr>
        <p:spPr>
          <a:xfrm>
            <a:off x="10319850"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545" name="Shape 1545"/>
          <p:cNvCxnSpPr/>
          <p:nvPr/>
        </p:nvCxnSpPr>
        <p:spPr>
          <a:xfrm>
            <a:off x="10662139" y="4065180"/>
            <a:ext cx="0" cy="248400"/>
          </a:xfrm>
          <a:prstGeom prst="straightConnector1">
            <a:avLst/>
          </a:prstGeom>
          <a:noFill/>
          <a:ln w="9525" cap="flat" cmpd="sng">
            <a:solidFill>
              <a:schemeClr val="dk2"/>
            </a:solidFill>
            <a:prstDash val="solid"/>
            <a:round/>
            <a:headEnd type="none" w="lg" len="lg"/>
            <a:tailEnd type="none" w="lg" len="lg"/>
          </a:ln>
        </p:spPr>
      </p:cxnSp>
      <p:cxnSp>
        <p:nvCxnSpPr>
          <p:cNvPr id="1546" name="Shape 1546"/>
          <p:cNvCxnSpPr/>
          <p:nvPr/>
        </p:nvCxnSpPr>
        <p:spPr>
          <a:xfrm>
            <a:off x="11004428"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547" name="Shape 1547"/>
          <p:cNvCxnSpPr/>
          <p:nvPr/>
        </p:nvCxnSpPr>
        <p:spPr>
          <a:xfrm>
            <a:off x="10662139"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548" name="Shape 1548"/>
          <p:cNvCxnSpPr/>
          <p:nvPr/>
        </p:nvCxnSpPr>
        <p:spPr>
          <a:xfrm>
            <a:off x="11004428" y="4065180"/>
            <a:ext cx="0" cy="248400"/>
          </a:xfrm>
          <a:prstGeom prst="straightConnector1">
            <a:avLst/>
          </a:prstGeom>
          <a:noFill/>
          <a:ln w="9525" cap="flat" cmpd="sng">
            <a:solidFill>
              <a:schemeClr val="dk2"/>
            </a:solidFill>
            <a:prstDash val="solid"/>
            <a:round/>
            <a:headEnd type="none" w="lg" len="lg"/>
            <a:tailEnd type="none" w="lg" len="lg"/>
          </a:ln>
        </p:spPr>
      </p:cxnSp>
      <p:cxnSp>
        <p:nvCxnSpPr>
          <p:cNvPr id="1549" name="Shape 1549"/>
          <p:cNvCxnSpPr/>
          <p:nvPr/>
        </p:nvCxnSpPr>
        <p:spPr>
          <a:xfrm>
            <a:off x="10319850" y="4065180"/>
            <a:ext cx="0" cy="248400"/>
          </a:xfrm>
          <a:prstGeom prst="straightConnector1">
            <a:avLst/>
          </a:prstGeom>
          <a:noFill/>
          <a:ln w="9525" cap="flat" cmpd="sng">
            <a:solidFill>
              <a:schemeClr val="dk2"/>
            </a:solidFill>
            <a:prstDash val="solid"/>
            <a:round/>
            <a:headEnd type="none" w="lg" len="lg"/>
            <a:tailEnd type="none" w="lg" len="lg"/>
          </a:ln>
        </p:spPr>
      </p:cxnSp>
      <p:cxnSp>
        <p:nvCxnSpPr>
          <p:cNvPr id="1550" name="Shape 1550"/>
          <p:cNvCxnSpPr/>
          <p:nvPr/>
        </p:nvCxnSpPr>
        <p:spPr>
          <a:xfrm>
            <a:off x="9977562" y="4065180"/>
            <a:ext cx="0" cy="248400"/>
          </a:xfrm>
          <a:prstGeom prst="straightConnector1">
            <a:avLst/>
          </a:prstGeom>
          <a:noFill/>
          <a:ln w="9525" cap="flat" cmpd="sng">
            <a:solidFill>
              <a:schemeClr val="dk2"/>
            </a:solidFill>
            <a:prstDash val="solid"/>
            <a:round/>
            <a:headEnd type="none" w="lg" len="lg"/>
            <a:tailEnd type="none" w="lg" len="lg"/>
          </a:ln>
        </p:spPr>
      </p:cxnSp>
      <p:sp>
        <p:nvSpPr>
          <p:cNvPr id="1551" name="Shape 1551"/>
          <p:cNvSpPr/>
          <p:nvPr/>
        </p:nvSpPr>
        <p:spPr>
          <a:xfrm>
            <a:off x="9836667" y="4411561"/>
            <a:ext cx="282000" cy="248400"/>
          </a:xfrm>
          <a:prstGeom prst="roundRect">
            <a:avLst>
              <a:gd name="adj" fmla="val 16667"/>
            </a:avLst>
          </a:prstGeom>
          <a:solidFill>
            <a:srgbClr val="EFEFEF"/>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52" name="Shape 1552"/>
          <p:cNvSpPr/>
          <p:nvPr/>
        </p:nvSpPr>
        <p:spPr>
          <a:xfrm>
            <a:off x="10178955"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53" name="Shape 1553"/>
          <p:cNvSpPr/>
          <p:nvPr/>
        </p:nvSpPr>
        <p:spPr>
          <a:xfrm>
            <a:off x="10521244"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54" name="Shape 1554"/>
          <p:cNvSpPr/>
          <p:nvPr/>
        </p:nvSpPr>
        <p:spPr>
          <a:xfrm>
            <a:off x="10863532"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555" name="Shape 1555"/>
          <p:cNvCxnSpPr/>
          <p:nvPr/>
        </p:nvCxnSpPr>
        <p:spPr>
          <a:xfrm>
            <a:off x="10662139" y="4411561"/>
            <a:ext cx="0" cy="248400"/>
          </a:xfrm>
          <a:prstGeom prst="straightConnector1">
            <a:avLst/>
          </a:prstGeom>
          <a:noFill/>
          <a:ln w="9525" cap="flat" cmpd="sng">
            <a:solidFill>
              <a:schemeClr val="dk2"/>
            </a:solidFill>
            <a:prstDash val="solid"/>
            <a:round/>
            <a:headEnd type="none" w="lg" len="lg"/>
            <a:tailEnd type="none" w="lg" len="lg"/>
          </a:ln>
        </p:spPr>
      </p:cxnSp>
      <p:cxnSp>
        <p:nvCxnSpPr>
          <p:cNvPr id="1556" name="Shape 1556"/>
          <p:cNvCxnSpPr/>
          <p:nvPr/>
        </p:nvCxnSpPr>
        <p:spPr>
          <a:xfrm>
            <a:off x="11004428" y="4411561"/>
            <a:ext cx="0" cy="248400"/>
          </a:xfrm>
          <a:prstGeom prst="straightConnector1">
            <a:avLst/>
          </a:prstGeom>
          <a:noFill/>
          <a:ln w="9525" cap="flat" cmpd="sng">
            <a:solidFill>
              <a:schemeClr val="dk2"/>
            </a:solidFill>
            <a:prstDash val="solid"/>
            <a:round/>
            <a:headEnd type="none" w="lg" len="lg"/>
            <a:tailEnd type="none" w="lg" len="lg"/>
          </a:ln>
        </p:spPr>
      </p:cxnSp>
      <p:cxnSp>
        <p:nvCxnSpPr>
          <p:cNvPr id="1557" name="Shape 1557"/>
          <p:cNvCxnSpPr/>
          <p:nvPr/>
        </p:nvCxnSpPr>
        <p:spPr>
          <a:xfrm>
            <a:off x="10319850" y="4411561"/>
            <a:ext cx="0" cy="248400"/>
          </a:xfrm>
          <a:prstGeom prst="straightConnector1">
            <a:avLst/>
          </a:prstGeom>
          <a:noFill/>
          <a:ln w="9525" cap="flat" cmpd="sng">
            <a:solidFill>
              <a:schemeClr val="dk2"/>
            </a:solidFill>
            <a:prstDash val="solid"/>
            <a:round/>
            <a:headEnd type="none" w="lg" len="lg"/>
            <a:tailEnd type="none" w="lg" len="lg"/>
          </a:ln>
        </p:spPr>
      </p:cxnSp>
      <p:cxnSp>
        <p:nvCxnSpPr>
          <p:cNvPr id="1558" name="Shape 1558"/>
          <p:cNvCxnSpPr/>
          <p:nvPr/>
        </p:nvCxnSpPr>
        <p:spPr>
          <a:xfrm>
            <a:off x="9977562" y="4411561"/>
            <a:ext cx="0" cy="248400"/>
          </a:xfrm>
          <a:prstGeom prst="straightConnector1">
            <a:avLst/>
          </a:prstGeom>
          <a:noFill/>
          <a:ln w="9525" cap="flat" cmpd="sng">
            <a:solidFill>
              <a:schemeClr val="dk2"/>
            </a:solidFill>
            <a:prstDash val="solid"/>
            <a:round/>
            <a:headEnd type="none" w="lg" len="lg"/>
            <a:tailEnd type="none" w="lg" len="lg"/>
          </a:ln>
        </p:spPr>
      </p:cxnSp>
      <p:sp>
        <p:nvSpPr>
          <p:cNvPr id="1559" name="Shape 1559"/>
          <p:cNvSpPr/>
          <p:nvPr/>
        </p:nvSpPr>
        <p:spPr>
          <a:xfrm>
            <a:off x="10164663" y="3020800"/>
            <a:ext cx="1740300" cy="1692000"/>
          </a:xfrm>
          <a:prstGeom prst="roundRect">
            <a:avLst>
              <a:gd name="adj" fmla="val 16667"/>
            </a:avLst>
          </a:prstGeom>
          <a:noFill/>
          <a:ln w="19050" cap="flat" cmpd="sng">
            <a:solidFill>
              <a:srgbClr val="E06666"/>
            </a:solidFill>
            <a:prstDash val="dash"/>
            <a:round/>
            <a:headEnd type="none" w="med" len="med"/>
            <a:tailEnd type="none" w="med" len="med"/>
          </a:ln>
        </p:spPr>
        <p:txBody>
          <a:bodyPr wrap="square" lIns="121900" tIns="121900" rIns="121900" bIns="121900" anchor="t" anchorCtr="0">
            <a:noAutofit/>
          </a:bodyPr>
          <a:lstStyle/>
          <a:p>
            <a:pPr lvl="0" algn="ctr" rtl="0">
              <a:spcBef>
                <a:spcPts val="0"/>
              </a:spcBef>
              <a:buNone/>
            </a:pPr>
            <a:r>
              <a:rPr lang="en-US" sz="1600"/>
              <a:t>VNFc2</a:t>
            </a:r>
          </a:p>
        </p:txBody>
      </p:sp>
      <p:sp>
        <p:nvSpPr>
          <p:cNvPr id="1560" name="Shape 1560"/>
          <p:cNvSpPr txBox="1"/>
          <p:nvPr/>
        </p:nvSpPr>
        <p:spPr>
          <a:xfrm>
            <a:off x="7175267" y="5090200"/>
            <a:ext cx="1105500" cy="3321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SR-IOV</a:t>
            </a:r>
          </a:p>
        </p:txBody>
      </p:sp>
      <p:sp>
        <p:nvSpPr>
          <p:cNvPr id="1561" name="Shape 1561"/>
          <p:cNvSpPr txBox="1"/>
          <p:nvPr/>
        </p:nvSpPr>
        <p:spPr>
          <a:xfrm>
            <a:off x="6540433" y="2819800"/>
            <a:ext cx="703200" cy="3321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mgt</a:t>
            </a:r>
          </a:p>
        </p:txBody>
      </p:sp>
      <p:pic>
        <p:nvPicPr>
          <p:cNvPr id="1562" name="Shape 1562" descr="1290250232-300px.png"/>
          <p:cNvPicPr preferRelativeResize="0"/>
          <p:nvPr/>
        </p:nvPicPr>
        <p:blipFill>
          <a:blip r:embed="rId4">
            <a:alphaModFix/>
          </a:blip>
          <a:stretch>
            <a:fillRect/>
          </a:stretch>
        </p:blipFill>
        <p:spPr>
          <a:xfrm>
            <a:off x="6672617" y="3088200"/>
            <a:ext cx="562233" cy="389800"/>
          </a:xfrm>
          <a:prstGeom prst="rect">
            <a:avLst/>
          </a:prstGeom>
          <a:noFill/>
          <a:ln>
            <a:noFill/>
          </a:ln>
        </p:spPr>
      </p:pic>
      <p:pic>
        <p:nvPicPr>
          <p:cNvPr id="1563" name="Shape 1563" descr="1290250232-300px.png"/>
          <p:cNvPicPr preferRelativeResize="0"/>
          <p:nvPr/>
        </p:nvPicPr>
        <p:blipFill>
          <a:blip r:embed="rId4">
            <a:alphaModFix/>
          </a:blip>
          <a:stretch>
            <a:fillRect/>
          </a:stretch>
        </p:blipFill>
        <p:spPr>
          <a:xfrm>
            <a:off x="10315733" y="4829650"/>
            <a:ext cx="562233" cy="389800"/>
          </a:xfrm>
          <a:prstGeom prst="rect">
            <a:avLst/>
          </a:prstGeom>
          <a:noFill/>
          <a:ln>
            <a:noFill/>
          </a:ln>
        </p:spPr>
      </p:pic>
      <p:pic>
        <p:nvPicPr>
          <p:cNvPr id="1564" name="Shape 1564" descr="1290250232-300px.png"/>
          <p:cNvPicPr preferRelativeResize="0"/>
          <p:nvPr/>
        </p:nvPicPr>
        <p:blipFill>
          <a:blip r:embed="rId4">
            <a:alphaModFix/>
          </a:blip>
          <a:stretch>
            <a:fillRect/>
          </a:stretch>
        </p:blipFill>
        <p:spPr>
          <a:xfrm>
            <a:off x="10547267" y="4946417"/>
            <a:ext cx="562233" cy="389800"/>
          </a:xfrm>
          <a:prstGeom prst="rect">
            <a:avLst/>
          </a:prstGeom>
          <a:noFill/>
          <a:ln>
            <a:noFill/>
          </a:ln>
        </p:spPr>
      </p:pic>
      <p:sp>
        <p:nvSpPr>
          <p:cNvPr id="1565" name="Shape 1565"/>
          <p:cNvSpPr txBox="1"/>
          <p:nvPr/>
        </p:nvSpPr>
        <p:spPr>
          <a:xfrm>
            <a:off x="9810383" y="5104317"/>
            <a:ext cx="1105500" cy="3321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SR-IOV</a:t>
            </a:r>
          </a:p>
        </p:txBody>
      </p:sp>
      <p:sp>
        <p:nvSpPr>
          <p:cNvPr id="1566" name="Shape 1566"/>
          <p:cNvSpPr txBox="1"/>
          <p:nvPr/>
        </p:nvSpPr>
        <p:spPr>
          <a:xfrm>
            <a:off x="6980767" y="5648267"/>
            <a:ext cx="21255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900"/>
              <a:t>NUMA node0</a:t>
            </a:r>
          </a:p>
        </p:txBody>
      </p:sp>
      <p:sp>
        <p:nvSpPr>
          <p:cNvPr id="1567" name="Shape 1567"/>
          <p:cNvSpPr txBox="1"/>
          <p:nvPr/>
        </p:nvSpPr>
        <p:spPr>
          <a:xfrm>
            <a:off x="9723967" y="5648267"/>
            <a:ext cx="21255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900"/>
              <a:t>NUMA node1</a:t>
            </a:r>
          </a:p>
        </p:txBody>
      </p:sp>
      <p:sp>
        <p:nvSpPr>
          <p:cNvPr id="1568" name="Shape 1568"/>
          <p:cNvSpPr/>
          <p:nvPr/>
        </p:nvSpPr>
        <p:spPr>
          <a:xfrm>
            <a:off x="9753917" y="3662867"/>
            <a:ext cx="437700" cy="390000"/>
          </a:xfrm>
          <a:prstGeom prst="ellipse">
            <a:avLst/>
          </a:prstGeom>
          <a:noFill/>
          <a:ln w="19050"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569" name="Shape 1569"/>
          <p:cNvCxnSpPr>
            <a:stCxn id="1568" idx="0"/>
            <a:endCxn id="1570" idx="2"/>
          </p:cNvCxnSpPr>
          <p:nvPr/>
        </p:nvCxnSpPr>
        <p:spPr>
          <a:xfrm rot="10800000">
            <a:off x="9535667" y="2611367"/>
            <a:ext cx="437100" cy="1051500"/>
          </a:xfrm>
          <a:prstGeom prst="straightConnector1">
            <a:avLst/>
          </a:prstGeom>
          <a:noFill/>
          <a:ln w="19050" cap="flat" cmpd="sng">
            <a:solidFill>
              <a:srgbClr val="000000"/>
            </a:solidFill>
            <a:prstDash val="solid"/>
            <a:round/>
            <a:headEnd type="none" w="lg" len="lg"/>
            <a:tailEnd type="stealth" w="lg" len="lg"/>
          </a:ln>
        </p:spPr>
      </p:cxnSp>
      <p:sp>
        <p:nvSpPr>
          <p:cNvPr id="1570" name="Shape 1570"/>
          <p:cNvSpPr txBox="1"/>
          <p:nvPr/>
        </p:nvSpPr>
        <p:spPr>
          <a:xfrm>
            <a:off x="8018733" y="2143800"/>
            <a:ext cx="3033900" cy="467700"/>
          </a:xfrm>
          <a:prstGeom prst="rect">
            <a:avLst/>
          </a:prstGeom>
          <a:noFill/>
          <a:ln>
            <a:noFill/>
          </a:ln>
        </p:spPr>
        <p:txBody>
          <a:bodyPr wrap="square" lIns="121900" tIns="121900" rIns="121900" bIns="121900" anchor="t" anchorCtr="0">
            <a:noAutofit/>
          </a:bodyPr>
          <a:lstStyle/>
          <a:p>
            <a:pPr lvl="0" rtl="0">
              <a:spcBef>
                <a:spcPts val="0"/>
              </a:spcBef>
              <a:buNone/>
            </a:pPr>
            <a:r>
              <a:rPr lang="en-US" sz="1900"/>
              <a:t>one core, 2 hyperthreads</a:t>
            </a:r>
          </a:p>
        </p:txBody>
      </p:sp>
      <p:sp>
        <p:nvSpPr>
          <p:cNvPr id="1571" name="Shape 1571"/>
          <p:cNvSpPr/>
          <p:nvPr/>
        </p:nvSpPr>
        <p:spPr>
          <a:xfrm rot="4639579">
            <a:off x="7025750" y="3475525"/>
            <a:ext cx="437561" cy="210403"/>
          </a:xfrm>
          <a:prstGeom prst="leftRightArrow">
            <a:avLst>
              <a:gd name="adj1" fmla="val 50000"/>
              <a:gd name="adj2" fmla="val 50000"/>
            </a:avLst>
          </a:prstGeom>
          <a:solidFill>
            <a:srgbClr val="FFFF00"/>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72" name="Shape 1572"/>
          <p:cNvSpPr/>
          <p:nvPr/>
        </p:nvSpPr>
        <p:spPr>
          <a:xfrm rot="6198812">
            <a:off x="7597733" y="4256591"/>
            <a:ext cx="1199846" cy="210447"/>
          </a:xfrm>
          <a:prstGeom prst="leftRightArrow">
            <a:avLst>
              <a:gd name="adj1" fmla="val 50000"/>
              <a:gd name="adj2" fmla="val 50000"/>
            </a:avLst>
          </a:prstGeom>
          <a:solidFill>
            <a:srgbClr val="93C47D"/>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73" name="Shape 1573"/>
          <p:cNvSpPr/>
          <p:nvPr/>
        </p:nvSpPr>
        <p:spPr>
          <a:xfrm rot="4639579">
            <a:off x="7649350" y="4574625"/>
            <a:ext cx="437561" cy="210403"/>
          </a:xfrm>
          <a:prstGeom prst="leftRightArrow">
            <a:avLst>
              <a:gd name="adj1" fmla="val 50000"/>
              <a:gd name="adj2" fmla="val 50000"/>
            </a:avLst>
          </a:prstGeom>
          <a:solidFill>
            <a:srgbClr val="4A86E8"/>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74" name="Shape 1574"/>
          <p:cNvSpPr/>
          <p:nvPr/>
        </p:nvSpPr>
        <p:spPr>
          <a:xfrm rot="4639579">
            <a:off x="10443466" y="4702625"/>
            <a:ext cx="437561" cy="210403"/>
          </a:xfrm>
          <a:prstGeom prst="leftRightArrow">
            <a:avLst>
              <a:gd name="adj1" fmla="val 50000"/>
              <a:gd name="adj2" fmla="val 50000"/>
            </a:avLst>
          </a:prstGeom>
          <a:solidFill>
            <a:srgbClr val="CC0000"/>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75" name="Shape 1575"/>
          <p:cNvSpPr/>
          <p:nvPr/>
        </p:nvSpPr>
        <p:spPr>
          <a:xfrm>
            <a:off x="11232444" y="371880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76" name="Shape 1576"/>
          <p:cNvSpPr/>
          <p:nvPr/>
        </p:nvSpPr>
        <p:spPr>
          <a:xfrm>
            <a:off x="11574732" y="371880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77" name="Shape 1577"/>
          <p:cNvSpPr/>
          <p:nvPr/>
        </p:nvSpPr>
        <p:spPr>
          <a:xfrm>
            <a:off x="11232444"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78" name="Shape 1578"/>
          <p:cNvSpPr/>
          <p:nvPr/>
        </p:nvSpPr>
        <p:spPr>
          <a:xfrm>
            <a:off x="11574732"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79" name="Shape 1579"/>
          <p:cNvSpPr txBox="1">
            <a:spLocks noGrp="1"/>
          </p:cNvSpPr>
          <p:nvPr>
            <p:ph type="body" idx="1"/>
          </p:nvPr>
        </p:nvSpPr>
        <p:spPr>
          <a:xfrm>
            <a:off x="286700" y="1692250"/>
            <a:ext cx="5532900" cy="4212900"/>
          </a:xfrm>
          <a:prstGeom prst="rect">
            <a:avLst/>
          </a:prstGeom>
        </p:spPr>
        <p:txBody>
          <a:bodyPr wrap="square" lIns="121900" tIns="121900" rIns="121900" bIns="121900" anchor="t" anchorCtr="0">
            <a:noAutofit/>
          </a:bodyPr>
          <a:lstStyle/>
          <a:p>
            <a:pPr lvl="0" rtl="0">
              <a:spcBef>
                <a:spcPts val="0"/>
              </a:spcBef>
              <a:buNone/>
            </a:pPr>
            <a:r>
              <a:rPr lang="en-US" sz="1800" b="1">
                <a:solidFill>
                  <a:srgbClr val="073763"/>
                </a:solidFill>
              </a:rPr>
              <a:t>All host IRQs routed on host cores: </a:t>
            </a:r>
            <a:r>
              <a:rPr lang="en-US" sz="1800" b="1">
                <a:solidFill>
                  <a:srgbClr val="073763"/>
                </a:solidFill>
                <a:highlight>
                  <a:srgbClr val="FFFF00"/>
                </a:highlight>
              </a:rPr>
              <a:t>the first core of each NUMA node will receive IRQs, per HW design</a:t>
            </a:r>
          </a:p>
          <a:p>
            <a:pPr lvl="0" rtl="0">
              <a:spcBef>
                <a:spcPts val="0"/>
              </a:spcBef>
              <a:buNone/>
            </a:pPr>
            <a:r>
              <a:rPr lang="en-US" sz="1800" b="1">
                <a:solidFill>
                  <a:srgbClr val="073763"/>
                </a:solidFill>
              </a:rPr>
              <a:t>All VNFx cores dedicated to VNFs</a:t>
            </a:r>
          </a:p>
          <a:p>
            <a:pPr marL="609600" lvl="0" indent="-419100" rtl="0">
              <a:spcBef>
                <a:spcPts val="0"/>
              </a:spcBef>
              <a:buClr>
                <a:srgbClr val="073763"/>
              </a:buClr>
              <a:buSzPct val="100000"/>
            </a:pPr>
            <a:r>
              <a:rPr lang="en-US" sz="1800" b="1">
                <a:solidFill>
                  <a:srgbClr val="073763"/>
                </a:solidFill>
              </a:rPr>
              <a:t>Isolation from others VNFs</a:t>
            </a:r>
          </a:p>
          <a:p>
            <a:pPr marL="609600" lvl="0" indent="-419100" rtl="0">
              <a:spcBef>
                <a:spcPts val="0"/>
              </a:spcBef>
              <a:buClr>
                <a:srgbClr val="073763"/>
              </a:buClr>
              <a:buSzPct val="100000"/>
            </a:pPr>
            <a:r>
              <a:rPr lang="en-US" sz="1800" b="1">
                <a:solidFill>
                  <a:srgbClr val="073763"/>
                </a:solidFill>
              </a:rPr>
              <a:t>Isolation from the host</a:t>
            </a:r>
          </a:p>
          <a:p>
            <a:pPr marL="609600" lvl="0" indent="-419100" rtl="0">
              <a:spcBef>
                <a:spcPts val="0"/>
              </a:spcBef>
              <a:buClr>
                <a:srgbClr val="073763"/>
              </a:buClr>
              <a:buSzPct val="100000"/>
            </a:pPr>
            <a:r>
              <a:rPr lang="en-US" sz="1800" b="1">
                <a:solidFill>
                  <a:srgbClr val="073763"/>
                </a:solidFill>
                <a:highlight>
                  <a:srgbClr val="FF9900"/>
                </a:highlight>
              </a:rPr>
              <a:t>Virtualization/SR-IOV overhead is null </a:t>
            </a:r>
            <a:r>
              <a:rPr lang="en-US" sz="1800" b="1">
                <a:solidFill>
                  <a:srgbClr val="073763"/>
                </a:solidFill>
              </a:rPr>
              <a:t>and the VNF is not preempted.</a:t>
            </a:r>
          </a:p>
          <a:p>
            <a:pPr marL="609600" lvl="0" indent="-419100" rtl="0">
              <a:spcBef>
                <a:spcPts val="0"/>
              </a:spcBef>
              <a:buClr>
                <a:srgbClr val="073763"/>
              </a:buClr>
              <a:buSzPct val="100000"/>
            </a:pPr>
            <a:r>
              <a:rPr lang="en-US" sz="1800" b="1">
                <a:solidFill>
                  <a:srgbClr val="073763"/>
                </a:solidFill>
              </a:rPr>
              <a:t>Bare-metal performance possible - Performances ranges from 21 Mpps/core to 36 Mpps/core</a:t>
            </a:r>
          </a:p>
          <a:p>
            <a:pPr marL="609600" lvl="0" indent="-419100" rtl="0">
              <a:spcBef>
                <a:spcPts val="0"/>
              </a:spcBef>
              <a:buClr>
                <a:srgbClr val="073763"/>
              </a:buClr>
              <a:buSzPct val="100000"/>
            </a:pPr>
            <a:r>
              <a:rPr lang="en-US" sz="1800" b="1">
                <a:solidFill>
                  <a:srgbClr val="073763"/>
                </a:solidFill>
                <a:highlight>
                  <a:srgbClr val="FFFF00"/>
                </a:highlight>
              </a:rPr>
              <a:t>Qemu emulator thread needs to be re-pinned!</a:t>
            </a:r>
          </a:p>
        </p:txBody>
      </p:sp>
      <p:cxnSp>
        <p:nvCxnSpPr>
          <p:cNvPr id="1580" name="Shape 1580"/>
          <p:cNvCxnSpPr/>
          <p:nvPr/>
        </p:nvCxnSpPr>
        <p:spPr>
          <a:xfrm>
            <a:off x="11373339" y="4065180"/>
            <a:ext cx="0" cy="248400"/>
          </a:xfrm>
          <a:prstGeom prst="straightConnector1">
            <a:avLst/>
          </a:prstGeom>
          <a:noFill/>
          <a:ln w="9525" cap="flat" cmpd="sng">
            <a:solidFill>
              <a:schemeClr val="dk2"/>
            </a:solidFill>
            <a:prstDash val="solid"/>
            <a:round/>
            <a:headEnd type="none" w="lg" len="lg"/>
            <a:tailEnd type="none" w="lg" len="lg"/>
          </a:ln>
        </p:spPr>
      </p:cxnSp>
      <p:cxnSp>
        <p:nvCxnSpPr>
          <p:cNvPr id="1581" name="Shape 1581"/>
          <p:cNvCxnSpPr/>
          <p:nvPr/>
        </p:nvCxnSpPr>
        <p:spPr>
          <a:xfrm>
            <a:off x="11715628"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582" name="Shape 1582"/>
          <p:cNvCxnSpPr/>
          <p:nvPr/>
        </p:nvCxnSpPr>
        <p:spPr>
          <a:xfrm>
            <a:off x="11373339"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583" name="Shape 1583"/>
          <p:cNvCxnSpPr/>
          <p:nvPr/>
        </p:nvCxnSpPr>
        <p:spPr>
          <a:xfrm>
            <a:off x="11715628" y="4065180"/>
            <a:ext cx="0" cy="248400"/>
          </a:xfrm>
          <a:prstGeom prst="straightConnector1">
            <a:avLst/>
          </a:prstGeom>
          <a:noFill/>
          <a:ln w="9525" cap="flat" cmpd="sng">
            <a:solidFill>
              <a:schemeClr val="dk2"/>
            </a:solidFill>
            <a:prstDash val="solid"/>
            <a:round/>
            <a:headEnd type="none" w="lg" len="lg"/>
            <a:tailEnd type="none" w="lg" len="lg"/>
          </a:ln>
        </p:spPr>
      </p:cxnSp>
      <p:sp>
        <p:nvSpPr>
          <p:cNvPr id="1584" name="Shape 1584"/>
          <p:cNvSpPr/>
          <p:nvPr/>
        </p:nvSpPr>
        <p:spPr>
          <a:xfrm>
            <a:off x="11232444"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585" name="Shape 1585"/>
          <p:cNvSpPr/>
          <p:nvPr/>
        </p:nvSpPr>
        <p:spPr>
          <a:xfrm>
            <a:off x="11574732"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586" name="Shape 1586"/>
          <p:cNvCxnSpPr/>
          <p:nvPr/>
        </p:nvCxnSpPr>
        <p:spPr>
          <a:xfrm>
            <a:off x="11373339" y="4411561"/>
            <a:ext cx="0" cy="248400"/>
          </a:xfrm>
          <a:prstGeom prst="straightConnector1">
            <a:avLst/>
          </a:prstGeom>
          <a:noFill/>
          <a:ln w="9525" cap="flat" cmpd="sng">
            <a:solidFill>
              <a:schemeClr val="dk2"/>
            </a:solidFill>
            <a:prstDash val="solid"/>
            <a:round/>
            <a:headEnd type="none" w="lg" len="lg"/>
            <a:tailEnd type="none" w="lg" len="lg"/>
          </a:ln>
        </p:spPr>
      </p:cxnSp>
      <p:cxnSp>
        <p:nvCxnSpPr>
          <p:cNvPr id="1587" name="Shape 1587"/>
          <p:cNvCxnSpPr/>
          <p:nvPr/>
        </p:nvCxnSpPr>
        <p:spPr>
          <a:xfrm>
            <a:off x="11715628" y="4411561"/>
            <a:ext cx="0" cy="2484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Shape 1592"/>
          <p:cNvSpPr txBox="1">
            <a:spLocks noGrp="1"/>
          </p:cNvSpPr>
          <p:nvPr>
            <p:ph type="subTitle" idx="2"/>
          </p:nvPr>
        </p:nvSpPr>
        <p:spPr>
          <a:xfrm>
            <a:off x="1102200" y="1239700"/>
            <a:ext cx="9987600" cy="875700"/>
          </a:xfrm>
          <a:prstGeom prst="rect">
            <a:avLst/>
          </a:prstGeom>
        </p:spPr>
        <p:txBody>
          <a:bodyPr wrap="square" lIns="121900" tIns="121900" rIns="121900" bIns="121900" anchor="t" anchorCtr="0">
            <a:noAutofit/>
          </a:bodyPr>
          <a:lstStyle/>
          <a:p>
            <a:pPr lvl="0" rtl="0">
              <a:spcBef>
                <a:spcPts val="0"/>
              </a:spcBef>
              <a:buNone/>
            </a:pPr>
            <a:r>
              <a:rPr lang="en-US" sz="2400" b="1" u="sng">
                <a:solidFill>
                  <a:srgbClr val="073763"/>
                </a:solidFill>
                <a:hlinkClick r:id="rId3"/>
              </a:rPr>
              <a:t>Pike Blueprint</a:t>
            </a:r>
            <a:r>
              <a:rPr lang="en-US" sz="2400" b="1">
                <a:solidFill>
                  <a:srgbClr val="073763"/>
                </a:solidFill>
              </a:rPr>
              <a:t>, refinement debated for </a:t>
            </a:r>
            <a:r>
              <a:rPr lang="en-US" sz="2400" b="1" u="sng">
                <a:solidFill>
                  <a:srgbClr val="073763"/>
                </a:solidFill>
                <a:hlinkClick r:id="rId4"/>
              </a:rPr>
              <a:t>Queens</a:t>
            </a:r>
          </a:p>
        </p:txBody>
      </p:sp>
      <p:sp>
        <p:nvSpPr>
          <p:cNvPr id="1593" name="Shape 1593"/>
          <p:cNvSpPr txBox="1">
            <a:spLocks noGrp="1"/>
          </p:cNvSpPr>
          <p:nvPr>
            <p:ph type="sldNum" idx="12"/>
          </p:nvPr>
        </p:nvSpPr>
        <p:spPr>
          <a:xfrm>
            <a:off x="137765" y="6311933"/>
            <a:ext cx="799200" cy="524700"/>
          </a:xfrm>
          <a:prstGeom prst="rect">
            <a:avLst/>
          </a:prstGeom>
        </p:spPr>
        <p:txBody>
          <a:bodyPr wrap="square" lIns="121900" tIns="121900" rIns="121900" bIns="121900" anchor="ctr" anchorCtr="0">
            <a:noAutofit/>
          </a:bodyPr>
          <a:lstStyle/>
          <a:p>
            <a:pPr lvl="0" rtl="0">
              <a:spcBef>
                <a:spcPts val="0"/>
              </a:spcBef>
              <a:buClr>
                <a:srgbClr val="000000"/>
              </a:buClr>
              <a:buSzPct val="25000"/>
              <a:buFont typeface="Arial"/>
              <a:buNone/>
            </a:pPr>
            <a:fld id="{00000000-1234-1234-1234-123412341234}" type="slidenum">
              <a:rPr lang="en-US" sz="1700"/>
              <a:t>24</a:t>
            </a:fld>
            <a:endParaRPr lang="en-US" sz="1700"/>
          </a:p>
        </p:txBody>
      </p:sp>
      <p:sp>
        <p:nvSpPr>
          <p:cNvPr id="1594" name="Shape 1594"/>
          <p:cNvSpPr txBox="1">
            <a:spLocks noGrp="1"/>
          </p:cNvSpPr>
          <p:nvPr>
            <p:ph type="body" idx="1"/>
          </p:nvPr>
        </p:nvSpPr>
        <p:spPr>
          <a:xfrm>
            <a:off x="839450" y="1820925"/>
            <a:ext cx="11233500" cy="3834000"/>
          </a:xfrm>
          <a:prstGeom prst="rect">
            <a:avLst/>
          </a:prstGeom>
        </p:spPr>
        <p:txBody>
          <a:bodyPr wrap="square" lIns="121900" tIns="121900" rIns="121900" bIns="121900" anchor="t" anchorCtr="0">
            <a:noAutofit/>
          </a:bodyPr>
          <a:lstStyle/>
          <a:p>
            <a:pPr marL="0" lvl="0" indent="0" rtl="0">
              <a:spcBef>
                <a:spcPts val="0"/>
              </a:spcBef>
              <a:buNone/>
            </a:pPr>
            <a:r>
              <a:rPr lang="en-US" sz="1800" b="1">
                <a:solidFill>
                  <a:srgbClr val="073763"/>
                </a:solidFill>
              </a:rPr>
              <a:t>The need (pCPU: physical CPU; vCPU: virtual CPU)</a:t>
            </a:r>
          </a:p>
          <a:p>
            <a:pPr marL="609600" lvl="0" indent="-419100" rtl="0">
              <a:spcBef>
                <a:spcPts val="0"/>
              </a:spcBef>
              <a:buClr>
                <a:srgbClr val="073763"/>
              </a:buClr>
              <a:buSzPct val="100000"/>
              <a:buAutoNum type="arabicPeriod"/>
            </a:pPr>
            <a:r>
              <a:rPr lang="en-US" sz="1800" b="1">
                <a:solidFill>
                  <a:srgbClr val="073763"/>
                </a:solidFill>
              </a:rPr>
              <a:t>NFV VNFs require dedicated pCPUs for vCPUs to guarantee zero packet loss</a:t>
            </a:r>
          </a:p>
          <a:p>
            <a:pPr marL="609600" lvl="0" indent="-419100" rtl="0">
              <a:spcBef>
                <a:spcPts val="0"/>
              </a:spcBef>
              <a:buClr>
                <a:srgbClr val="073763"/>
              </a:buClr>
              <a:buSzPct val="100000"/>
              <a:buAutoNum type="arabicPeriod"/>
            </a:pPr>
            <a:r>
              <a:rPr lang="en-US" sz="1800" b="1">
                <a:solidFill>
                  <a:srgbClr val="073763"/>
                </a:solidFill>
              </a:rPr>
              <a:t>Real-time applications requires dedicated pCPUs for vCPUs to guarantee Latency/SLAs</a:t>
            </a:r>
          </a:p>
          <a:p>
            <a:pPr lvl="0" indent="0" rtl="0">
              <a:spcBef>
                <a:spcPts val="0"/>
              </a:spcBef>
              <a:buNone/>
            </a:pPr>
            <a:endParaRPr sz="1800" b="1">
              <a:solidFill>
                <a:srgbClr val="073763"/>
              </a:solidFill>
            </a:endParaRPr>
          </a:p>
          <a:p>
            <a:pPr lvl="0" indent="0" rtl="0">
              <a:spcBef>
                <a:spcPts val="0"/>
              </a:spcBef>
              <a:buNone/>
            </a:pPr>
            <a:r>
              <a:rPr lang="en-US" sz="1800" b="1">
                <a:solidFill>
                  <a:srgbClr val="073763"/>
                </a:solidFill>
              </a:rPr>
              <a:t>The issue: the QEMU emulator thread run on the hypervisor and can preempt the vCPUs</a:t>
            </a:r>
          </a:p>
          <a:p>
            <a:pPr marL="609600" lvl="0" indent="-419100" rtl="0">
              <a:spcBef>
                <a:spcPts val="0"/>
              </a:spcBef>
              <a:buClr>
                <a:srgbClr val="073763"/>
              </a:buClr>
              <a:buSzPct val="100000"/>
              <a:buAutoNum type="arabicPeriod"/>
            </a:pPr>
            <a:r>
              <a:rPr lang="en-US" sz="1800" b="1">
                <a:solidFill>
                  <a:srgbClr val="073763"/>
                </a:solidFill>
              </a:rPr>
              <a:t>By default, the emulator thread run on the same pCPUs as the vCPUs</a:t>
            </a:r>
          </a:p>
          <a:p>
            <a:pPr lvl="0" indent="0" rtl="0">
              <a:spcBef>
                <a:spcPts val="0"/>
              </a:spcBef>
              <a:buNone/>
            </a:pPr>
            <a:endParaRPr sz="1800" b="1">
              <a:solidFill>
                <a:srgbClr val="073763"/>
              </a:solidFill>
            </a:endParaRPr>
          </a:p>
          <a:p>
            <a:pPr lvl="0" indent="0" rtl="0">
              <a:spcBef>
                <a:spcPts val="0"/>
              </a:spcBef>
              <a:buNone/>
            </a:pPr>
            <a:r>
              <a:rPr lang="en-US" sz="1800" b="1">
                <a:solidFill>
                  <a:srgbClr val="073763"/>
                </a:solidFill>
              </a:rPr>
              <a:t>The solution: make sure that the emulator thread run on different pCPU than the vCPUs allocated to VMs</a:t>
            </a:r>
          </a:p>
          <a:p>
            <a:pPr marL="609600" lvl="0" indent="-419100" rtl="0">
              <a:spcBef>
                <a:spcPts val="0"/>
              </a:spcBef>
              <a:buClr>
                <a:srgbClr val="073763"/>
              </a:buClr>
              <a:buSzPct val="100000"/>
              <a:buAutoNum type="arabicPeriod"/>
            </a:pPr>
            <a:r>
              <a:rPr lang="en-US" sz="1800" b="1">
                <a:solidFill>
                  <a:srgbClr val="073763"/>
                </a:solidFill>
              </a:rPr>
              <a:t>With Pike, the emulator thread can have a dedicated pCPU: good for isolation &amp; RT</a:t>
            </a:r>
          </a:p>
          <a:p>
            <a:pPr marL="609600" lvl="0" indent="-419100" rtl="0">
              <a:spcBef>
                <a:spcPts val="0"/>
              </a:spcBef>
              <a:buClr>
                <a:srgbClr val="073763"/>
              </a:buClr>
              <a:buSzPct val="100000"/>
              <a:buAutoNum type="arabicPeriod"/>
            </a:pPr>
            <a:r>
              <a:rPr lang="en-US" sz="1800" b="1">
                <a:solidFill>
                  <a:srgbClr val="073763"/>
                </a:solidFill>
              </a:rPr>
              <a:t>With Queens?, the emulator thread can compete with specific  vCPUs</a:t>
            </a:r>
          </a:p>
          <a:p>
            <a:pPr marL="1219200" lvl="1" indent="-419100" rtl="0">
              <a:spcBef>
                <a:spcPts val="0"/>
              </a:spcBef>
              <a:buClr>
                <a:srgbClr val="073763"/>
              </a:buClr>
              <a:buSzPct val="100000"/>
              <a:buAutoNum type="alphaLcPeriod"/>
            </a:pPr>
            <a:r>
              <a:rPr lang="en-US" sz="1800" b="1">
                <a:solidFill>
                  <a:srgbClr val="073763"/>
                </a:solidFill>
              </a:rPr>
              <a:t>Will avoid to dedicate a pCPU when not neede</a:t>
            </a:r>
          </a:p>
          <a:p>
            <a:pPr marL="1219200" lvl="1" indent="-419100" rtl="0">
              <a:spcBef>
                <a:spcPts val="0"/>
              </a:spcBef>
              <a:buClr>
                <a:srgbClr val="073763"/>
              </a:buClr>
              <a:buSzPct val="100000"/>
              <a:buAutoNum type="alphaLcPeriod"/>
            </a:pPr>
            <a:r>
              <a:rPr lang="en-US" sz="1800" b="1">
                <a:solidFill>
                  <a:srgbClr val="073763"/>
                </a:solidFill>
              </a:rPr>
              <a:t>emulator thread on vCPU 0 of any VNF, as this vCPU is not involved in packet processing</a:t>
            </a:r>
          </a:p>
        </p:txBody>
      </p:sp>
      <p:sp>
        <p:nvSpPr>
          <p:cNvPr id="1595" name="Shape 1595"/>
          <p:cNvSpPr txBox="1">
            <a:spLocks noGrp="1"/>
          </p:cNvSpPr>
          <p:nvPr>
            <p:ph type="title"/>
          </p:nvPr>
        </p:nvSpPr>
        <p:spPr>
          <a:xfrm>
            <a:off x="637850" y="125025"/>
            <a:ext cx="9987600" cy="1038900"/>
          </a:xfrm>
          <a:prstGeom prst="rect">
            <a:avLst/>
          </a:prstGeom>
        </p:spPr>
        <p:txBody>
          <a:bodyPr wrap="square" lIns="121900" tIns="121900" rIns="121900" bIns="121900" anchor="b" anchorCtr="0">
            <a:noAutofit/>
          </a:bodyPr>
          <a:lstStyle/>
          <a:p>
            <a:pPr lvl="0" rtl="0">
              <a:spcBef>
                <a:spcPts val="0"/>
              </a:spcBef>
              <a:buNone/>
            </a:pPr>
            <a:r>
              <a:rPr lang="en-US" b="1">
                <a:solidFill>
                  <a:srgbClr val="073763"/>
                </a:solidFill>
              </a:rPr>
              <a:t>Emulator (QEMU) thread pinning</a:t>
            </a:r>
          </a:p>
        </p:txBody>
      </p:sp>
      <p:grpSp>
        <p:nvGrpSpPr>
          <p:cNvPr id="1596" name="Shape 1596"/>
          <p:cNvGrpSpPr/>
          <p:nvPr/>
        </p:nvGrpSpPr>
        <p:grpSpPr>
          <a:xfrm>
            <a:off x="9897034" y="-3"/>
            <a:ext cx="2294681" cy="2259143"/>
            <a:chOff x="6900723" y="76200"/>
            <a:chExt cx="1721054" cy="1694400"/>
          </a:xfrm>
        </p:grpSpPr>
        <p:pic>
          <p:nvPicPr>
            <p:cNvPr id="1597" name="Shape 1597"/>
            <p:cNvPicPr preferRelativeResize="0"/>
            <p:nvPr/>
          </p:nvPicPr>
          <p:blipFill>
            <a:blip r:embed="rId5">
              <a:alphaModFix/>
            </a:blip>
            <a:stretch>
              <a:fillRect/>
            </a:stretch>
          </p:blipFill>
          <p:spPr>
            <a:xfrm rot="2401623">
              <a:off x="7100761" y="371780"/>
              <a:ext cx="1320978" cy="1103240"/>
            </a:xfrm>
            <a:prstGeom prst="rect">
              <a:avLst/>
            </a:prstGeom>
            <a:noFill/>
            <a:ln>
              <a:noFill/>
            </a:ln>
          </p:spPr>
        </p:pic>
        <p:sp>
          <p:nvSpPr>
            <p:cNvPr id="1598" name="Shape 1598"/>
            <p:cNvSpPr txBox="1"/>
            <p:nvPr/>
          </p:nvSpPr>
          <p:spPr>
            <a:xfrm>
              <a:off x="7743754" y="939508"/>
              <a:ext cx="603000" cy="459000"/>
            </a:xfrm>
            <a:prstGeom prst="rect">
              <a:avLst/>
            </a:prstGeom>
            <a:noFill/>
            <a:ln>
              <a:noFill/>
            </a:ln>
          </p:spPr>
          <p:txBody>
            <a:bodyPr wrap="square" lIns="121900" tIns="121900" rIns="121900" bIns="121900" anchor="ctr" anchorCtr="0">
              <a:noAutofit/>
            </a:bodyPr>
            <a:lstStyle/>
            <a:p>
              <a:pPr lvl="0" algn="ctr" rtl="0">
                <a:spcBef>
                  <a:spcPts val="0"/>
                </a:spcBef>
                <a:buNone/>
              </a:pPr>
              <a:r>
                <a:rPr lang="en-US" sz="4000">
                  <a:latin typeface="Proxima Nova"/>
                  <a:ea typeface="Proxima Nova"/>
                  <a:cs typeface="Proxima Nova"/>
                  <a:sym typeface="Proxima Nova"/>
                </a:rPr>
                <a:t>12</a:t>
              </a:r>
            </a:p>
          </p:txBody>
        </p:sp>
        <p:sp>
          <p:nvSpPr>
            <p:cNvPr id="1599" name="Shape 1599"/>
            <p:cNvSpPr txBox="1"/>
            <p:nvPr/>
          </p:nvSpPr>
          <p:spPr>
            <a:xfrm>
              <a:off x="7245176" y="907100"/>
              <a:ext cx="603000" cy="393600"/>
            </a:xfrm>
            <a:prstGeom prst="rect">
              <a:avLst/>
            </a:prstGeom>
            <a:noFill/>
            <a:ln>
              <a:noFill/>
            </a:ln>
          </p:spPr>
          <p:txBody>
            <a:bodyPr wrap="square" lIns="121900" tIns="121900" rIns="121900" bIns="121900" anchor="ctr" anchorCtr="0">
              <a:noAutofit/>
            </a:bodyPr>
            <a:lstStyle/>
            <a:p>
              <a:pPr lvl="0" algn="ctr" rtl="0">
                <a:lnSpc>
                  <a:spcPct val="115000"/>
                </a:lnSpc>
                <a:spcBef>
                  <a:spcPts val="0"/>
                </a:spcBef>
                <a:buNone/>
              </a:pPr>
              <a:r>
                <a:rPr lang="en-US" sz="1200" i="1">
                  <a:solidFill>
                    <a:srgbClr val="6FA8DC"/>
                  </a:solidFill>
                  <a:latin typeface="Proxima Nova"/>
                  <a:ea typeface="Proxima Nova"/>
                  <a:cs typeface="Proxima Nova"/>
                  <a:sym typeface="Proxima Nova"/>
                </a:rPr>
                <a:t>Pike</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Shape 1604"/>
          <p:cNvSpPr txBox="1">
            <a:spLocks noGrp="1"/>
          </p:cNvSpPr>
          <p:nvPr>
            <p:ph type="sldNum" idx="12"/>
          </p:nvPr>
        </p:nvSpPr>
        <p:spPr>
          <a:xfrm>
            <a:off x="137765" y="6311933"/>
            <a:ext cx="799200" cy="524700"/>
          </a:xfrm>
          <a:prstGeom prst="rect">
            <a:avLst/>
          </a:prstGeom>
        </p:spPr>
        <p:txBody>
          <a:bodyPr wrap="square" lIns="121900" tIns="121900" rIns="121900" bIns="121900" anchor="ctr" anchorCtr="0">
            <a:noAutofit/>
          </a:bodyPr>
          <a:lstStyle/>
          <a:p>
            <a:pPr lvl="0" rtl="0">
              <a:spcBef>
                <a:spcPts val="0"/>
              </a:spcBef>
              <a:buClr>
                <a:srgbClr val="000000"/>
              </a:buClr>
              <a:buSzPct val="25000"/>
              <a:buFont typeface="Arial"/>
              <a:buNone/>
            </a:pPr>
            <a:fld id="{00000000-1234-1234-1234-123412341234}" type="slidenum">
              <a:rPr lang="en-US"/>
              <a:t>25</a:t>
            </a:fld>
            <a:endParaRPr lang="en-US"/>
          </a:p>
        </p:txBody>
      </p:sp>
      <p:sp>
        <p:nvSpPr>
          <p:cNvPr id="1605" name="Shape 1605"/>
          <p:cNvSpPr txBox="1">
            <a:spLocks noGrp="1"/>
          </p:cNvSpPr>
          <p:nvPr>
            <p:ph type="title"/>
          </p:nvPr>
        </p:nvSpPr>
        <p:spPr>
          <a:xfrm>
            <a:off x="524700" y="258975"/>
            <a:ext cx="9987600" cy="1083600"/>
          </a:xfrm>
          <a:prstGeom prst="rect">
            <a:avLst/>
          </a:prstGeom>
        </p:spPr>
        <p:txBody>
          <a:bodyPr wrap="square" lIns="121900" tIns="121900" rIns="121900" bIns="121900" anchor="b" anchorCtr="0">
            <a:noAutofit/>
          </a:bodyPr>
          <a:lstStyle/>
          <a:p>
            <a:pPr lvl="0" rtl="0">
              <a:spcBef>
                <a:spcPts val="0"/>
              </a:spcBef>
              <a:buNone/>
            </a:pPr>
            <a:r>
              <a:rPr lang="en-US" b="1">
                <a:solidFill>
                  <a:srgbClr val="073763"/>
                </a:solidFill>
              </a:rPr>
              <a:t>SR-IOV NUMA awareness - Non PCI VNF Reserve (PCI weigher)</a:t>
            </a:r>
            <a:r>
              <a:rPr lang="en-US"/>
              <a:t> </a:t>
            </a:r>
          </a:p>
        </p:txBody>
      </p:sp>
      <p:grpSp>
        <p:nvGrpSpPr>
          <p:cNvPr id="1606" name="Shape 1606"/>
          <p:cNvGrpSpPr/>
          <p:nvPr/>
        </p:nvGrpSpPr>
        <p:grpSpPr>
          <a:xfrm>
            <a:off x="9897034" y="-3"/>
            <a:ext cx="2294681" cy="2259143"/>
            <a:chOff x="6900723" y="76200"/>
            <a:chExt cx="1721054" cy="1694400"/>
          </a:xfrm>
        </p:grpSpPr>
        <p:pic>
          <p:nvPicPr>
            <p:cNvPr id="1607" name="Shape 1607"/>
            <p:cNvPicPr preferRelativeResize="0"/>
            <p:nvPr/>
          </p:nvPicPr>
          <p:blipFill>
            <a:blip r:embed="rId3">
              <a:alphaModFix/>
            </a:blip>
            <a:stretch>
              <a:fillRect/>
            </a:stretch>
          </p:blipFill>
          <p:spPr>
            <a:xfrm rot="2401623">
              <a:off x="7100761" y="371780"/>
              <a:ext cx="1320978" cy="1103240"/>
            </a:xfrm>
            <a:prstGeom prst="rect">
              <a:avLst/>
            </a:prstGeom>
            <a:noFill/>
            <a:ln>
              <a:noFill/>
            </a:ln>
          </p:spPr>
        </p:pic>
        <p:sp>
          <p:nvSpPr>
            <p:cNvPr id="1608" name="Shape 1608"/>
            <p:cNvSpPr txBox="1"/>
            <p:nvPr/>
          </p:nvSpPr>
          <p:spPr>
            <a:xfrm>
              <a:off x="7743754" y="939508"/>
              <a:ext cx="603000" cy="459000"/>
            </a:xfrm>
            <a:prstGeom prst="rect">
              <a:avLst/>
            </a:prstGeom>
            <a:noFill/>
            <a:ln>
              <a:noFill/>
            </a:ln>
          </p:spPr>
          <p:txBody>
            <a:bodyPr wrap="square" lIns="121900" tIns="121900" rIns="121900" bIns="121900" anchor="ctr" anchorCtr="0">
              <a:noAutofit/>
            </a:bodyPr>
            <a:lstStyle/>
            <a:p>
              <a:pPr lvl="0" algn="ctr" rtl="0">
                <a:spcBef>
                  <a:spcPts val="0"/>
                </a:spcBef>
                <a:buNone/>
              </a:pPr>
              <a:r>
                <a:rPr lang="en-US" sz="4000">
                  <a:latin typeface="Proxima Nova"/>
                  <a:ea typeface="Proxima Nova"/>
                  <a:cs typeface="Proxima Nova"/>
                  <a:sym typeface="Proxima Nova"/>
                </a:rPr>
                <a:t>12</a:t>
              </a:r>
            </a:p>
          </p:txBody>
        </p:sp>
        <p:sp>
          <p:nvSpPr>
            <p:cNvPr id="1609" name="Shape 1609"/>
            <p:cNvSpPr txBox="1"/>
            <p:nvPr/>
          </p:nvSpPr>
          <p:spPr>
            <a:xfrm>
              <a:off x="7245176" y="907100"/>
              <a:ext cx="603000" cy="393600"/>
            </a:xfrm>
            <a:prstGeom prst="rect">
              <a:avLst/>
            </a:prstGeom>
            <a:noFill/>
            <a:ln>
              <a:noFill/>
            </a:ln>
          </p:spPr>
          <p:txBody>
            <a:bodyPr wrap="square" lIns="121900" tIns="121900" rIns="121900" bIns="121900" anchor="ctr" anchorCtr="0">
              <a:noAutofit/>
            </a:bodyPr>
            <a:lstStyle/>
            <a:p>
              <a:pPr lvl="0" algn="ctr" rtl="0">
                <a:lnSpc>
                  <a:spcPct val="115000"/>
                </a:lnSpc>
                <a:spcBef>
                  <a:spcPts val="0"/>
                </a:spcBef>
                <a:buNone/>
              </a:pPr>
              <a:r>
                <a:rPr lang="en-US" sz="1200" i="1">
                  <a:solidFill>
                    <a:srgbClr val="6FA8DC"/>
                  </a:solidFill>
                  <a:latin typeface="Proxima Nova"/>
                  <a:ea typeface="Proxima Nova"/>
                  <a:cs typeface="Proxima Nova"/>
                  <a:sym typeface="Proxima Nova"/>
                </a:rPr>
                <a:t>Pike</a:t>
              </a:r>
            </a:p>
          </p:txBody>
        </p:sp>
      </p:grpSp>
      <p:sp>
        <p:nvSpPr>
          <p:cNvPr id="1610" name="Shape 1610"/>
          <p:cNvSpPr/>
          <p:nvPr/>
        </p:nvSpPr>
        <p:spPr>
          <a:xfrm>
            <a:off x="6363767" y="3456600"/>
            <a:ext cx="5677500" cy="23403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wrap="square" lIns="121900" tIns="121900" rIns="121900" bIns="121900" anchor="b" anchorCtr="0">
            <a:noAutofit/>
          </a:bodyPr>
          <a:lstStyle/>
          <a:p>
            <a:pPr lvl="0" algn="r" rtl="0">
              <a:spcBef>
                <a:spcPts val="0"/>
              </a:spcBef>
              <a:buNone/>
            </a:pPr>
            <a:endParaRPr sz="1900"/>
          </a:p>
        </p:txBody>
      </p:sp>
      <p:sp>
        <p:nvSpPr>
          <p:cNvPr id="1611" name="Shape 1611"/>
          <p:cNvSpPr/>
          <p:nvPr/>
        </p:nvSpPr>
        <p:spPr>
          <a:xfrm>
            <a:off x="9149200" y="3652900"/>
            <a:ext cx="2774100" cy="20397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wrap="square" lIns="121900" tIns="121900" rIns="121900" bIns="121900" anchor="t" anchorCtr="0">
            <a:noAutofit/>
          </a:bodyPr>
          <a:lstStyle/>
          <a:p>
            <a:pPr lvl="0" rtl="0">
              <a:spcBef>
                <a:spcPts val="0"/>
              </a:spcBef>
              <a:buNone/>
            </a:pPr>
            <a:r>
              <a:rPr lang="en-US" sz="1900"/>
              <a:t>NUMA node1</a:t>
            </a:r>
          </a:p>
        </p:txBody>
      </p:sp>
      <p:sp>
        <p:nvSpPr>
          <p:cNvPr id="1612" name="Shape 1612"/>
          <p:cNvSpPr/>
          <p:nvPr/>
        </p:nvSpPr>
        <p:spPr>
          <a:xfrm>
            <a:off x="6476700" y="3653967"/>
            <a:ext cx="2566500" cy="20397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wrap="square" lIns="121900" tIns="121900" rIns="121900" bIns="121900" anchor="t" anchorCtr="0">
            <a:noAutofit/>
          </a:bodyPr>
          <a:lstStyle/>
          <a:p>
            <a:pPr lvl="0" rtl="0">
              <a:spcBef>
                <a:spcPts val="0"/>
              </a:spcBef>
              <a:buNone/>
            </a:pPr>
            <a:r>
              <a:rPr lang="en-US" sz="1900"/>
              <a:t>NUMA node0</a:t>
            </a:r>
          </a:p>
        </p:txBody>
      </p:sp>
      <p:pic>
        <p:nvPicPr>
          <p:cNvPr id="1613" name="Shape 1613" descr="1290250232-300px.png"/>
          <p:cNvPicPr preferRelativeResize="0"/>
          <p:nvPr/>
        </p:nvPicPr>
        <p:blipFill>
          <a:blip r:embed="rId4">
            <a:alphaModFix/>
          </a:blip>
          <a:stretch>
            <a:fillRect/>
          </a:stretch>
        </p:blipFill>
        <p:spPr>
          <a:xfrm>
            <a:off x="7528883" y="5555650"/>
            <a:ext cx="562233" cy="389800"/>
          </a:xfrm>
          <a:prstGeom prst="rect">
            <a:avLst/>
          </a:prstGeom>
          <a:noFill/>
          <a:ln>
            <a:noFill/>
          </a:ln>
        </p:spPr>
      </p:pic>
      <p:sp>
        <p:nvSpPr>
          <p:cNvPr id="1614" name="Shape 1614"/>
          <p:cNvSpPr/>
          <p:nvPr/>
        </p:nvSpPr>
        <p:spPr>
          <a:xfrm>
            <a:off x="9395833" y="4257933"/>
            <a:ext cx="1173900" cy="1215600"/>
          </a:xfrm>
          <a:prstGeom prst="roundRect">
            <a:avLst>
              <a:gd name="adj" fmla="val 16667"/>
            </a:avLst>
          </a:prstGeom>
          <a:solidFill>
            <a:srgbClr val="FF9900"/>
          </a:solidFill>
          <a:ln>
            <a:noFill/>
          </a:ln>
        </p:spPr>
        <p:txBody>
          <a:bodyPr wrap="square" lIns="121900" tIns="121900" rIns="121900" bIns="121900" anchor="t" anchorCtr="0">
            <a:noAutofit/>
          </a:bodyPr>
          <a:lstStyle/>
          <a:p>
            <a:pPr lvl="0" algn="ctr" rtl="0">
              <a:spcBef>
                <a:spcPts val="0"/>
              </a:spcBef>
              <a:buNone/>
            </a:pPr>
            <a:r>
              <a:rPr lang="en-US" sz="1600"/>
              <a:t>VNFc1:</a:t>
            </a:r>
          </a:p>
          <a:p>
            <a:pPr lvl="0" algn="ctr" rtl="0">
              <a:spcBef>
                <a:spcPts val="0"/>
              </a:spcBef>
              <a:buNone/>
            </a:pPr>
            <a:r>
              <a:rPr lang="en-US" sz="1600" i="1"/>
              <a:t>do </a:t>
            </a:r>
            <a:r>
              <a:rPr lang="en-US" sz="1600" b="1" i="1"/>
              <a:t>not</a:t>
            </a:r>
            <a:r>
              <a:rPr lang="en-US" sz="1600" i="1"/>
              <a:t> requires SR-IOV</a:t>
            </a:r>
          </a:p>
        </p:txBody>
      </p:sp>
      <p:sp>
        <p:nvSpPr>
          <p:cNvPr id="1615" name="Shape 1615"/>
          <p:cNvSpPr txBox="1"/>
          <p:nvPr/>
        </p:nvSpPr>
        <p:spPr>
          <a:xfrm>
            <a:off x="6985500" y="5797033"/>
            <a:ext cx="1105500" cy="3321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SR-IOV</a:t>
            </a:r>
          </a:p>
        </p:txBody>
      </p:sp>
      <p:pic>
        <p:nvPicPr>
          <p:cNvPr id="1616" name="Shape 1616" descr="1290250232-300px.png"/>
          <p:cNvPicPr preferRelativeResize="0"/>
          <p:nvPr/>
        </p:nvPicPr>
        <p:blipFill>
          <a:blip r:embed="rId4">
            <a:alphaModFix/>
          </a:blip>
          <a:stretch>
            <a:fillRect/>
          </a:stretch>
        </p:blipFill>
        <p:spPr>
          <a:xfrm>
            <a:off x="6848850" y="5546717"/>
            <a:ext cx="562233" cy="389800"/>
          </a:xfrm>
          <a:prstGeom prst="rect">
            <a:avLst/>
          </a:prstGeom>
          <a:noFill/>
          <a:ln>
            <a:noFill/>
          </a:ln>
        </p:spPr>
      </p:pic>
      <p:sp>
        <p:nvSpPr>
          <p:cNvPr id="1617" name="Shape 1617"/>
          <p:cNvSpPr/>
          <p:nvPr/>
        </p:nvSpPr>
        <p:spPr>
          <a:xfrm>
            <a:off x="6542967" y="4320000"/>
            <a:ext cx="1173900" cy="999900"/>
          </a:xfrm>
          <a:prstGeom prst="roundRect">
            <a:avLst>
              <a:gd name="adj" fmla="val 16667"/>
            </a:avLst>
          </a:prstGeom>
          <a:solidFill>
            <a:srgbClr val="FFE599"/>
          </a:solidFill>
          <a:ln>
            <a:noFill/>
          </a:ln>
        </p:spPr>
        <p:txBody>
          <a:bodyPr wrap="square" lIns="121900" tIns="121900" rIns="121900" bIns="121900" anchor="t" anchorCtr="0">
            <a:noAutofit/>
          </a:bodyPr>
          <a:lstStyle/>
          <a:p>
            <a:pPr lvl="0" algn="ctr" rtl="0">
              <a:spcBef>
                <a:spcPts val="0"/>
              </a:spcBef>
              <a:buNone/>
            </a:pPr>
            <a:r>
              <a:rPr lang="en-US" sz="1600"/>
              <a:t>VNFc0:</a:t>
            </a:r>
          </a:p>
          <a:p>
            <a:pPr lvl="0" algn="ctr" rtl="0">
              <a:spcBef>
                <a:spcPts val="0"/>
              </a:spcBef>
              <a:buNone/>
            </a:pPr>
            <a:r>
              <a:rPr lang="en-US" sz="1600" b="1" i="1"/>
              <a:t>requires</a:t>
            </a:r>
            <a:r>
              <a:rPr lang="en-US" sz="1600" i="1"/>
              <a:t> SR-IOV</a:t>
            </a:r>
          </a:p>
        </p:txBody>
      </p:sp>
      <p:sp>
        <p:nvSpPr>
          <p:cNvPr id="1618" name="Shape 1618"/>
          <p:cNvSpPr/>
          <p:nvPr/>
        </p:nvSpPr>
        <p:spPr>
          <a:xfrm>
            <a:off x="7826167" y="4320000"/>
            <a:ext cx="1173900" cy="953700"/>
          </a:xfrm>
          <a:prstGeom prst="roundRect">
            <a:avLst>
              <a:gd name="adj" fmla="val 16667"/>
            </a:avLst>
          </a:prstGeom>
          <a:solidFill>
            <a:srgbClr val="D9EAD3"/>
          </a:solidFill>
          <a:ln>
            <a:noFill/>
          </a:ln>
        </p:spPr>
        <p:txBody>
          <a:bodyPr wrap="square" lIns="121900" tIns="121900" rIns="121900" bIns="121900" anchor="t" anchorCtr="0">
            <a:noAutofit/>
          </a:bodyPr>
          <a:lstStyle/>
          <a:p>
            <a:pPr lvl="0" algn="ctr" rtl="0">
              <a:spcBef>
                <a:spcPts val="0"/>
              </a:spcBef>
              <a:buNone/>
            </a:pPr>
            <a:r>
              <a:rPr lang="en-US" sz="1600"/>
              <a:t>VNFc3:</a:t>
            </a:r>
          </a:p>
          <a:p>
            <a:pPr lvl="0" algn="ctr" rtl="0">
              <a:spcBef>
                <a:spcPts val="0"/>
              </a:spcBef>
              <a:buNone/>
            </a:pPr>
            <a:r>
              <a:rPr lang="en-US" sz="1600" b="1" i="1"/>
              <a:t>requires</a:t>
            </a:r>
            <a:r>
              <a:rPr lang="en-US" sz="1600" i="1"/>
              <a:t> SR-IOV</a:t>
            </a:r>
          </a:p>
        </p:txBody>
      </p:sp>
      <p:sp>
        <p:nvSpPr>
          <p:cNvPr id="1619" name="Shape 1619"/>
          <p:cNvSpPr/>
          <p:nvPr/>
        </p:nvSpPr>
        <p:spPr>
          <a:xfrm>
            <a:off x="10707900" y="4257933"/>
            <a:ext cx="1105500" cy="1215600"/>
          </a:xfrm>
          <a:prstGeom prst="roundRect">
            <a:avLst>
              <a:gd name="adj" fmla="val 16667"/>
            </a:avLst>
          </a:prstGeom>
          <a:solidFill>
            <a:srgbClr val="B4A7D6"/>
          </a:solidFill>
          <a:ln>
            <a:noFill/>
          </a:ln>
        </p:spPr>
        <p:txBody>
          <a:bodyPr wrap="square" lIns="121900" tIns="121900" rIns="121900" bIns="121900" anchor="t" anchorCtr="0">
            <a:noAutofit/>
          </a:bodyPr>
          <a:lstStyle/>
          <a:p>
            <a:pPr lvl="0" algn="ctr" rtl="0">
              <a:spcBef>
                <a:spcPts val="0"/>
              </a:spcBef>
              <a:buNone/>
            </a:pPr>
            <a:r>
              <a:rPr lang="en-US" sz="1600"/>
              <a:t>VNFc2:</a:t>
            </a:r>
          </a:p>
          <a:p>
            <a:pPr lvl="0" algn="ctr" rtl="0">
              <a:spcBef>
                <a:spcPts val="0"/>
              </a:spcBef>
              <a:buNone/>
            </a:pPr>
            <a:r>
              <a:rPr lang="en-US" sz="1600" i="1"/>
              <a:t>do </a:t>
            </a:r>
            <a:r>
              <a:rPr lang="en-US" sz="1600" b="1" i="1"/>
              <a:t>not</a:t>
            </a:r>
            <a:r>
              <a:rPr lang="en-US" sz="1600" i="1"/>
              <a:t> requires SR-IOV</a:t>
            </a:r>
          </a:p>
        </p:txBody>
      </p:sp>
      <p:sp>
        <p:nvSpPr>
          <p:cNvPr id="1620" name="Shape 1620"/>
          <p:cNvSpPr/>
          <p:nvPr/>
        </p:nvSpPr>
        <p:spPr>
          <a:xfrm>
            <a:off x="345500" y="3438567"/>
            <a:ext cx="5677500" cy="23403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wrap="square" lIns="121900" tIns="121900" rIns="121900" bIns="121900" anchor="b" anchorCtr="0">
            <a:noAutofit/>
          </a:bodyPr>
          <a:lstStyle/>
          <a:p>
            <a:pPr lvl="0" algn="r" rtl="0">
              <a:spcBef>
                <a:spcPts val="0"/>
              </a:spcBef>
              <a:buNone/>
            </a:pPr>
            <a:endParaRPr sz="1900"/>
          </a:p>
        </p:txBody>
      </p:sp>
      <p:sp>
        <p:nvSpPr>
          <p:cNvPr id="1621" name="Shape 1621"/>
          <p:cNvSpPr/>
          <p:nvPr/>
        </p:nvSpPr>
        <p:spPr>
          <a:xfrm>
            <a:off x="3130933" y="3634867"/>
            <a:ext cx="2774100" cy="20397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wrap="square" lIns="121900" tIns="121900" rIns="121900" bIns="121900" anchor="t" anchorCtr="0">
            <a:noAutofit/>
          </a:bodyPr>
          <a:lstStyle/>
          <a:p>
            <a:pPr lvl="0" rtl="0">
              <a:spcBef>
                <a:spcPts val="0"/>
              </a:spcBef>
              <a:buNone/>
            </a:pPr>
            <a:r>
              <a:rPr lang="en-US" sz="1900"/>
              <a:t>NUMA node1</a:t>
            </a:r>
          </a:p>
        </p:txBody>
      </p:sp>
      <p:sp>
        <p:nvSpPr>
          <p:cNvPr id="1622" name="Shape 1622"/>
          <p:cNvSpPr/>
          <p:nvPr/>
        </p:nvSpPr>
        <p:spPr>
          <a:xfrm>
            <a:off x="458433" y="3635933"/>
            <a:ext cx="2566500" cy="20397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wrap="square" lIns="121900" tIns="121900" rIns="121900" bIns="121900" anchor="t" anchorCtr="0">
            <a:noAutofit/>
          </a:bodyPr>
          <a:lstStyle/>
          <a:p>
            <a:pPr lvl="0" rtl="0">
              <a:spcBef>
                <a:spcPts val="0"/>
              </a:spcBef>
              <a:buNone/>
            </a:pPr>
            <a:r>
              <a:rPr lang="en-US" sz="1900"/>
              <a:t>NUMA node0</a:t>
            </a:r>
          </a:p>
        </p:txBody>
      </p:sp>
      <p:pic>
        <p:nvPicPr>
          <p:cNvPr id="1623" name="Shape 1623" descr="1290250232-300px.png"/>
          <p:cNvPicPr preferRelativeResize="0"/>
          <p:nvPr/>
        </p:nvPicPr>
        <p:blipFill>
          <a:blip r:embed="rId4">
            <a:alphaModFix/>
          </a:blip>
          <a:stretch>
            <a:fillRect/>
          </a:stretch>
        </p:blipFill>
        <p:spPr>
          <a:xfrm>
            <a:off x="1510617" y="5537617"/>
            <a:ext cx="562233" cy="389800"/>
          </a:xfrm>
          <a:prstGeom prst="rect">
            <a:avLst/>
          </a:prstGeom>
          <a:noFill/>
          <a:ln>
            <a:noFill/>
          </a:ln>
        </p:spPr>
      </p:pic>
      <p:sp>
        <p:nvSpPr>
          <p:cNvPr id="1624" name="Shape 1624"/>
          <p:cNvSpPr/>
          <p:nvPr/>
        </p:nvSpPr>
        <p:spPr>
          <a:xfrm>
            <a:off x="1765733" y="4194167"/>
            <a:ext cx="1173900" cy="1215600"/>
          </a:xfrm>
          <a:prstGeom prst="roundRect">
            <a:avLst>
              <a:gd name="adj" fmla="val 16667"/>
            </a:avLst>
          </a:prstGeom>
          <a:solidFill>
            <a:srgbClr val="FF9900"/>
          </a:solidFill>
          <a:ln>
            <a:noFill/>
          </a:ln>
        </p:spPr>
        <p:txBody>
          <a:bodyPr wrap="square" lIns="121900" tIns="121900" rIns="121900" bIns="121900" anchor="t" anchorCtr="0">
            <a:noAutofit/>
          </a:bodyPr>
          <a:lstStyle/>
          <a:p>
            <a:pPr lvl="0" algn="ctr" rtl="0">
              <a:spcBef>
                <a:spcPts val="0"/>
              </a:spcBef>
              <a:buNone/>
            </a:pPr>
            <a:r>
              <a:rPr lang="en-US" sz="1600"/>
              <a:t>VNFc1:</a:t>
            </a:r>
          </a:p>
          <a:p>
            <a:pPr lvl="0" algn="ctr" rtl="0">
              <a:spcBef>
                <a:spcPts val="0"/>
              </a:spcBef>
              <a:buNone/>
            </a:pPr>
            <a:r>
              <a:rPr lang="en-US" sz="1600" i="1"/>
              <a:t>do not requires SR-IOV</a:t>
            </a:r>
          </a:p>
        </p:txBody>
      </p:sp>
      <p:sp>
        <p:nvSpPr>
          <p:cNvPr id="1625" name="Shape 1625"/>
          <p:cNvSpPr txBox="1"/>
          <p:nvPr/>
        </p:nvSpPr>
        <p:spPr>
          <a:xfrm>
            <a:off x="967233" y="5779000"/>
            <a:ext cx="1105500" cy="3321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SR-IOV</a:t>
            </a:r>
          </a:p>
        </p:txBody>
      </p:sp>
      <p:pic>
        <p:nvPicPr>
          <p:cNvPr id="1626" name="Shape 1626" descr="1290250232-300px.png"/>
          <p:cNvPicPr preferRelativeResize="0"/>
          <p:nvPr/>
        </p:nvPicPr>
        <p:blipFill>
          <a:blip r:embed="rId4">
            <a:alphaModFix/>
          </a:blip>
          <a:stretch>
            <a:fillRect/>
          </a:stretch>
        </p:blipFill>
        <p:spPr>
          <a:xfrm>
            <a:off x="830583" y="5528683"/>
            <a:ext cx="562233" cy="389800"/>
          </a:xfrm>
          <a:prstGeom prst="rect">
            <a:avLst/>
          </a:prstGeom>
          <a:noFill/>
          <a:ln>
            <a:noFill/>
          </a:ln>
        </p:spPr>
      </p:pic>
      <p:sp>
        <p:nvSpPr>
          <p:cNvPr id="1627" name="Shape 1627"/>
          <p:cNvSpPr/>
          <p:nvPr/>
        </p:nvSpPr>
        <p:spPr>
          <a:xfrm>
            <a:off x="524700" y="4301967"/>
            <a:ext cx="1173900" cy="999900"/>
          </a:xfrm>
          <a:prstGeom prst="roundRect">
            <a:avLst>
              <a:gd name="adj" fmla="val 16667"/>
            </a:avLst>
          </a:prstGeom>
          <a:solidFill>
            <a:srgbClr val="FFE599"/>
          </a:solidFill>
          <a:ln>
            <a:noFill/>
          </a:ln>
        </p:spPr>
        <p:txBody>
          <a:bodyPr wrap="square" lIns="121900" tIns="121900" rIns="121900" bIns="121900" anchor="t" anchorCtr="0">
            <a:noAutofit/>
          </a:bodyPr>
          <a:lstStyle/>
          <a:p>
            <a:pPr lvl="0" algn="ctr" rtl="0">
              <a:spcBef>
                <a:spcPts val="0"/>
              </a:spcBef>
              <a:buNone/>
            </a:pPr>
            <a:r>
              <a:rPr lang="en-US" sz="1600"/>
              <a:t>VNFc0:</a:t>
            </a:r>
          </a:p>
          <a:p>
            <a:pPr lvl="0" algn="ctr" rtl="0">
              <a:spcBef>
                <a:spcPts val="0"/>
              </a:spcBef>
              <a:buNone/>
            </a:pPr>
            <a:r>
              <a:rPr lang="en-US" sz="1600" i="1"/>
              <a:t>requires SR-IOV</a:t>
            </a:r>
          </a:p>
        </p:txBody>
      </p:sp>
      <p:sp>
        <p:nvSpPr>
          <p:cNvPr id="1628" name="Shape 1628"/>
          <p:cNvSpPr/>
          <p:nvPr/>
        </p:nvSpPr>
        <p:spPr>
          <a:xfrm>
            <a:off x="1024433" y="2049967"/>
            <a:ext cx="1105500" cy="953700"/>
          </a:xfrm>
          <a:prstGeom prst="roundRect">
            <a:avLst>
              <a:gd name="adj" fmla="val 16667"/>
            </a:avLst>
          </a:prstGeom>
          <a:solidFill>
            <a:srgbClr val="D9EAD3"/>
          </a:solidFill>
          <a:ln>
            <a:noFill/>
          </a:ln>
        </p:spPr>
        <p:txBody>
          <a:bodyPr wrap="square" lIns="121900" tIns="121900" rIns="121900" bIns="121900" anchor="t" anchorCtr="0">
            <a:noAutofit/>
          </a:bodyPr>
          <a:lstStyle/>
          <a:p>
            <a:pPr lvl="0" algn="ctr" rtl="0">
              <a:spcBef>
                <a:spcPts val="0"/>
              </a:spcBef>
              <a:buNone/>
            </a:pPr>
            <a:r>
              <a:rPr lang="en-US" sz="1600"/>
              <a:t>VNFc3:</a:t>
            </a:r>
          </a:p>
          <a:p>
            <a:pPr lvl="0" algn="ctr" rtl="0">
              <a:spcBef>
                <a:spcPts val="0"/>
              </a:spcBef>
              <a:buNone/>
            </a:pPr>
            <a:r>
              <a:rPr lang="en-US" sz="1600" i="1">
                <a:solidFill>
                  <a:srgbClr val="FF0000"/>
                </a:solidFill>
              </a:rPr>
              <a:t>requires</a:t>
            </a:r>
            <a:r>
              <a:rPr lang="en-US" sz="1600" i="1"/>
              <a:t> SR-IOV</a:t>
            </a:r>
          </a:p>
        </p:txBody>
      </p:sp>
      <p:sp>
        <p:nvSpPr>
          <p:cNvPr id="1629" name="Shape 1629"/>
          <p:cNvSpPr/>
          <p:nvPr/>
        </p:nvSpPr>
        <p:spPr>
          <a:xfrm>
            <a:off x="4689633" y="4239900"/>
            <a:ext cx="1105500" cy="1215600"/>
          </a:xfrm>
          <a:prstGeom prst="roundRect">
            <a:avLst>
              <a:gd name="adj" fmla="val 16667"/>
            </a:avLst>
          </a:prstGeom>
          <a:solidFill>
            <a:srgbClr val="B4A7D6"/>
          </a:solidFill>
          <a:ln>
            <a:noFill/>
          </a:ln>
        </p:spPr>
        <p:txBody>
          <a:bodyPr wrap="square" lIns="121900" tIns="121900" rIns="121900" bIns="121900" anchor="t" anchorCtr="0">
            <a:noAutofit/>
          </a:bodyPr>
          <a:lstStyle/>
          <a:p>
            <a:pPr lvl="0" algn="ctr" rtl="0">
              <a:spcBef>
                <a:spcPts val="0"/>
              </a:spcBef>
              <a:buNone/>
            </a:pPr>
            <a:r>
              <a:rPr lang="en-US" sz="1600"/>
              <a:t>VNFc2:</a:t>
            </a:r>
          </a:p>
          <a:p>
            <a:pPr lvl="0" algn="ctr" rtl="0">
              <a:spcBef>
                <a:spcPts val="0"/>
              </a:spcBef>
              <a:buNone/>
            </a:pPr>
            <a:r>
              <a:rPr lang="en-US" sz="1600" i="1"/>
              <a:t>do not requires SR-IOV</a:t>
            </a:r>
          </a:p>
        </p:txBody>
      </p:sp>
      <p:grpSp>
        <p:nvGrpSpPr>
          <p:cNvPr id="1630" name="Shape 1630"/>
          <p:cNvGrpSpPr/>
          <p:nvPr/>
        </p:nvGrpSpPr>
        <p:grpSpPr>
          <a:xfrm>
            <a:off x="1621444" y="2911015"/>
            <a:ext cx="4884665" cy="1374511"/>
            <a:chOff x="6070785" y="561525"/>
            <a:chExt cx="3663590" cy="1030909"/>
          </a:xfrm>
        </p:grpSpPr>
        <p:sp>
          <p:nvSpPr>
            <p:cNvPr id="1631" name="Shape 1631"/>
            <p:cNvSpPr/>
            <p:nvPr/>
          </p:nvSpPr>
          <p:spPr>
            <a:xfrm rot="-1582028">
              <a:off x="6287863" y="562670"/>
              <a:ext cx="233044" cy="1031727"/>
            </a:xfrm>
            <a:prstGeom prst="downArrow">
              <a:avLst>
                <a:gd name="adj1" fmla="val 50000"/>
                <a:gd name="adj2" fmla="val 50000"/>
              </a:avLst>
            </a:prstGeom>
            <a:solidFill>
              <a:srgbClr val="434343"/>
            </a:solidFill>
            <a:ln>
              <a:noFill/>
            </a:ln>
          </p:spPr>
          <p:txBody>
            <a:bodyPr wrap="square" lIns="121900" tIns="121900" rIns="121900" bIns="121900" anchor="t" anchorCtr="0">
              <a:noAutofit/>
            </a:bodyPr>
            <a:lstStyle/>
            <a:p>
              <a:pPr lvl="0">
                <a:spcBef>
                  <a:spcPts val="0"/>
                </a:spcBef>
                <a:buNone/>
              </a:pPr>
              <a:endParaRPr/>
            </a:p>
          </p:txBody>
        </p:sp>
        <p:sp>
          <p:nvSpPr>
            <p:cNvPr id="1632" name="Shape 1632"/>
            <p:cNvSpPr/>
            <p:nvPr/>
          </p:nvSpPr>
          <p:spPr>
            <a:xfrm>
              <a:off x="6128275" y="772713"/>
              <a:ext cx="485100" cy="523500"/>
            </a:xfrm>
            <a:prstGeom prst="mathMultiply">
              <a:avLst>
                <a:gd name="adj1" fmla="val 23520"/>
              </a:avLst>
            </a:prstGeom>
            <a:solidFill>
              <a:srgbClr val="FF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633" name="Shape 1633"/>
            <p:cNvSpPr txBox="1"/>
            <p:nvPr/>
          </p:nvSpPr>
          <p:spPr>
            <a:xfrm>
              <a:off x="6890375" y="561525"/>
              <a:ext cx="2844000" cy="336300"/>
            </a:xfrm>
            <a:prstGeom prst="rect">
              <a:avLst/>
            </a:prstGeom>
            <a:noFill/>
            <a:ln>
              <a:noFill/>
            </a:ln>
          </p:spPr>
          <p:txBody>
            <a:bodyPr wrap="square" lIns="121900" tIns="121900" rIns="121900" bIns="121900" anchor="t" anchorCtr="0">
              <a:noAutofit/>
            </a:bodyPr>
            <a:lstStyle/>
            <a:p>
              <a:pPr lvl="0" rtl="0">
                <a:spcBef>
                  <a:spcPts val="0"/>
                </a:spcBef>
                <a:buNone/>
              </a:pPr>
              <a:r>
                <a:rPr lang="en-US" sz="1900">
                  <a:solidFill>
                    <a:srgbClr val="FF0000"/>
                  </a:solidFill>
                </a:rPr>
                <a:t>Cannot boot VNFc3: node0 full!</a:t>
              </a:r>
            </a:p>
          </p:txBody>
        </p:sp>
      </p:grpSp>
      <p:sp>
        <p:nvSpPr>
          <p:cNvPr id="1634" name="Shape 1634"/>
          <p:cNvSpPr txBox="1"/>
          <p:nvPr/>
        </p:nvSpPr>
        <p:spPr>
          <a:xfrm>
            <a:off x="6445900" y="2420100"/>
            <a:ext cx="5677500" cy="875700"/>
          </a:xfrm>
          <a:prstGeom prst="rect">
            <a:avLst/>
          </a:prstGeom>
          <a:noFill/>
          <a:ln>
            <a:noFill/>
          </a:ln>
        </p:spPr>
        <p:txBody>
          <a:bodyPr wrap="square" lIns="121900" tIns="121900" rIns="121900" bIns="121900" anchor="t" anchorCtr="0">
            <a:noAutofit/>
          </a:bodyPr>
          <a:lstStyle/>
          <a:p>
            <a:pPr lvl="0" rtl="0">
              <a:spcBef>
                <a:spcPts val="0"/>
              </a:spcBef>
              <a:buNone/>
            </a:pPr>
            <a:r>
              <a:rPr lang="en-US" sz="1800">
                <a:solidFill>
                  <a:srgbClr val="073763"/>
                </a:solidFill>
              </a:rPr>
              <a:t>VMs scheduled based on their SR-IOV needs:</a:t>
            </a:r>
          </a:p>
          <a:p>
            <a:pPr lvl="0" rtl="0">
              <a:spcBef>
                <a:spcPts val="0"/>
              </a:spcBef>
              <a:buClr>
                <a:schemeClr val="dk1"/>
              </a:buClr>
              <a:buSzPct val="83333"/>
              <a:buFont typeface="Arial"/>
              <a:buNone/>
            </a:pPr>
            <a:r>
              <a:rPr lang="en-US" sz="1800" u="sng">
                <a:solidFill>
                  <a:srgbClr val="0000FF"/>
                </a:solidFill>
                <a:hlinkClick r:id="rId5"/>
              </a:rPr>
              <a:t>Blueprint reserve NUMA with PCI</a:t>
            </a:r>
          </a:p>
          <a:p>
            <a:pPr lvl="0" rtl="0">
              <a:spcBef>
                <a:spcPts val="0"/>
              </a:spcBef>
              <a:buClr>
                <a:schemeClr val="dk1"/>
              </a:buClr>
              <a:buFont typeface="Arial"/>
              <a:buNone/>
            </a:pPr>
            <a:endParaRPr sz="1500">
              <a:solidFill>
                <a:schemeClr val="dk1"/>
              </a:solidFill>
              <a:highlight>
                <a:srgbClr val="FFFFFF"/>
              </a:highlight>
            </a:endParaRPr>
          </a:p>
          <a:p>
            <a:pPr lvl="0" rtl="0">
              <a:spcBef>
                <a:spcPts val="0"/>
              </a:spcBef>
              <a:buNone/>
            </a:pPr>
            <a:endParaRPr sz="1900"/>
          </a:p>
        </p:txBody>
      </p:sp>
      <p:sp>
        <p:nvSpPr>
          <p:cNvPr id="1635" name="Shape 1635"/>
          <p:cNvSpPr txBox="1"/>
          <p:nvPr/>
        </p:nvSpPr>
        <p:spPr>
          <a:xfrm>
            <a:off x="181967" y="1509583"/>
            <a:ext cx="5778900" cy="448500"/>
          </a:xfrm>
          <a:prstGeom prst="rect">
            <a:avLst/>
          </a:prstGeom>
          <a:noFill/>
          <a:ln>
            <a:noFill/>
          </a:ln>
        </p:spPr>
        <p:txBody>
          <a:bodyPr wrap="square" lIns="121900" tIns="121900" rIns="121900" bIns="121900" anchor="t" anchorCtr="0">
            <a:noAutofit/>
          </a:bodyPr>
          <a:lstStyle/>
          <a:p>
            <a:pPr lvl="0" rtl="0">
              <a:spcBef>
                <a:spcPts val="0"/>
              </a:spcBef>
              <a:buNone/>
            </a:pPr>
            <a:r>
              <a:rPr lang="en-US" sz="1900">
                <a:solidFill>
                  <a:srgbClr val="073763"/>
                </a:solidFill>
              </a:rPr>
              <a:t>VMs scheduled regardless of their SR-IOV needs</a:t>
            </a:r>
          </a:p>
        </p:txBody>
      </p:sp>
      <p:cxnSp>
        <p:nvCxnSpPr>
          <p:cNvPr id="1636" name="Shape 1636"/>
          <p:cNvCxnSpPr/>
          <p:nvPr/>
        </p:nvCxnSpPr>
        <p:spPr>
          <a:xfrm>
            <a:off x="6200933" y="1664233"/>
            <a:ext cx="20400" cy="45891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7"/>
                                        </p:tgtEl>
                                        <p:attrNameLst>
                                          <p:attrName>style.visibility</p:attrName>
                                        </p:attrNameLst>
                                      </p:cBhvr>
                                      <p:to>
                                        <p:strVal val="visible"/>
                                      </p:to>
                                    </p:set>
                                    <p:animEffect transition="in" filter="fade">
                                      <p:cBhvr>
                                        <p:cTn id="7" dur="1000"/>
                                        <p:tgtEl>
                                          <p:spTgt spid="16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4"/>
                                        </p:tgtEl>
                                        <p:attrNameLst>
                                          <p:attrName>style.visibility</p:attrName>
                                        </p:attrNameLst>
                                      </p:cBhvr>
                                      <p:to>
                                        <p:strVal val="visible"/>
                                      </p:to>
                                    </p:set>
                                    <p:animEffect transition="in" filter="fade">
                                      <p:cBhvr>
                                        <p:cTn id="12" dur="1000"/>
                                        <p:tgtEl>
                                          <p:spTgt spid="16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9"/>
                                        </p:tgtEl>
                                        <p:attrNameLst>
                                          <p:attrName>style.visibility</p:attrName>
                                        </p:attrNameLst>
                                      </p:cBhvr>
                                      <p:to>
                                        <p:strVal val="visible"/>
                                      </p:to>
                                    </p:set>
                                    <p:animEffect transition="in" filter="fade">
                                      <p:cBhvr>
                                        <p:cTn id="17" dur="1000"/>
                                        <p:tgtEl>
                                          <p:spTgt spid="16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28"/>
                                        </p:tgtEl>
                                        <p:attrNameLst>
                                          <p:attrName>style.visibility</p:attrName>
                                        </p:attrNameLst>
                                      </p:cBhvr>
                                      <p:to>
                                        <p:strVal val="visible"/>
                                      </p:to>
                                    </p:set>
                                    <p:animEffect transition="in" filter="fade">
                                      <p:cBhvr>
                                        <p:cTn id="22" dur="1000"/>
                                        <p:tgtEl>
                                          <p:spTgt spid="16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0"/>
                                        </p:tgtEl>
                                        <p:attrNameLst>
                                          <p:attrName>style.visibility</p:attrName>
                                        </p:attrNameLst>
                                      </p:cBhvr>
                                      <p:to>
                                        <p:strVal val="visible"/>
                                      </p:to>
                                    </p:set>
                                    <p:animEffect transition="in" filter="fade">
                                      <p:cBhvr>
                                        <p:cTn id="27" dur="1000"/>
                                        <p:tgtEl>
                                          <p:spTgt spid="16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17"/>
                                        </p:tgtEl>
                                        <p:attrNameLst>
                                          <p:attrName>style.visibility</p:attrName>
                                        </p:attrNameLst>
                                      </p:cBhvr>
                                      <p:to>
                                        <p:strVal val="visible"/>
                                      </p:to>
                                    </p:set>
                                    <p:animEffect transition="in" filter="fade">
                                      <p:cBhvr>
                                        <p:cTn id="32" dur="1000"/>
                                        <p:tgtEl>
                                          <p:spTgt spid="16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4"/>
                                        </p:tgtEl>
                                        <p:attrNameLst>
                                          <p:attrName>style.visibility</p:attrName>
                                        </p:attrNameLst>
                                      </p:cBhvr>
                                      <p:to>
                                        <p:strVal val="visible"/>
                                      </p:to>
                                    </p:set>
                                    <p:animEffect transition="in" filter="fade">
                                      <p:cBhvr>
                                        <p:cTn id="37" dur="1000"/>
                                        <p:tgtEl>
                                          <p:spTgt spid="16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19"/>
                                        </p:tgtEl>
                                        <p:attrNameLst>
                                          <p:attrName>style.visibility</p:attrName>
                                        </p:attrNameLst>
                                      </p:cBhvr>
                                      <p:to>
                                        <p:strVal val="visible"/>
                                      </p:to>
                                    </p:set>
                                    <p:animEffect transition="in" filter="fade">
                                      <p:cBhvr>
                                        <p:cTn id="42" dur="1000"/>
                                        <p:tgtEl>
                                          <p:spTgt spid="16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18"/>
                                        </p:tgtEl>
                                        <p:attrNameLst>
                                          <p:attrName>style.visibility</p:attrName>
                                        </p:attrNameLst>
                                      </p:cBhvr>
                                      <p:to>
                                        <p:strVal val="visible"/>
                                      </p:to>
                                    </p:set>
                                    <p:animEffect transition="in" filter="fade">
                                      <p:cBhvr>
                                        <p:cTn id="47" dur="1000"/>
                                        <p:tgtEl>
                                          <p:spTgt spid="1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Shape 1641"/>
          <p:cNvSpPr/>
          <p:nvPr/>
        </p:nvSpPr>
        <p:spPr>
          <a:xfrm>
            <a:off x="5042233" y="1570133"/>
            <a:ext cx="6918000" cy="3456000"/>
          </a:xfrm>
          <a:prstGeom prst="roundRect">
            <a:avLst>
              <a:gd name="adj" fmla="val 16667"/>
            </a:avLst>
          </a:prstGeom>
          <a:solidFill>
            <a:srgbClr val="FFF2CC"/>
          </a:solidFill>
          <a:ln w="9525" cap="flat" cmpd="sng">
            <a:solidFill>
              <a:schemeClr val="dk2"/>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642" name="Shape 1642"/>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26</a:t>
            </a:fld>
            <a:endParaRPr lang="en-US"/>
          </a:p>
        </p:txBody>
      </p:sp>
      <p:sp>
        <p:nvSpPr>
          <p:cNvPr id="1643" name="Shape 1643"/>
          <p:cNvSpPr txBox="1">
            <a:spLocks noGrp="1"/>
          </p:cNvSpPr>
          <p:nvPr>
            <p:ph type="title"/>
          </p:nvPr>
        </p:nvSpPr>
        <p:spPr>
          <a:xfrm>
            <a:off x="594200" y="-101600"/>
            <a:ext cx="9987600" cy="1417500"/>
          </a:xfrm>
          <a:prstGeom prst="rect">
            <a:avLst/>
          </a:prstGeom>
        </p:spPr>
        <p:txBody>
          <a:bodyPr wrap="square" lIns="121900" tIns="121900" rIns="121900" bIns="121900" anchor="b" anchorCtr="0">
            <a:noAutofit/>
          </a:bodyPr>
          <a:lstStyle/>
          <a:p>
            <a:pPr lvl="0" rtl="0">
              <a:spcBef>
                <a:spcPts val="0"/>
              </a:spcBef>
              <a:buNone/>
            </a:pPr>
            <a:r>
              <a:rPr lang="en-US" b="1">
                <a:solidFill>
                  <a:srgbClr val="073763"/>
                </a:solidFill>
              </a:rPr>
              <a:t>OpenStack and OVS-DPDK</a:t>
            </a:r>
          </a:p>
          <a:p>
            <a:pPr lvl="0" rtl="0">
              <a:spcBef>
                <a:spcPts val="0"/>
              </a:spcBef>
              <a:buNone/>
            </a:pPr>
            <a:endParaRPr sz="1900" i="1"/>
          </a:p>
        </p:txBody>
      </p:sp>
      <p:pic>
        <p:nvPicPr>
          <p:cNvPr id="1644" name="Shape 1644"/>
          <p:cNvPicPr preferRelativeResize="0"/>
          <p:nvPr/>
        </p:nvPicPr>
        <p:blipFill>
          <a:blip r:embed="rId3">
            <a:alphaModFix/>
          </a:blip>
          <a:stretch>
            <a:fillRect/>
          </a:stretch>
        </p:blipFill>
        <p:spPr>
          <a:xfrm>
            <a:off x="6891439" y="5339642"/>
            <a:ext cx="1027200" cy="436027"/>
          </a:xfrm>
          <a:prstGeom prst="rect">
            <a:avLst/>
          </a:prstGeom>
          <a:noFill/>
          <a:ln>
            <a:noFill/>
          </a:ln>
        </p:spPr>
      </p:pic>
      <p:pic>
        <p:nvPicPr>
          <p:cNvPr id="1645" name="Shape 1645" descr="1290250232-300px.png"/>
          <p:cNvPicPr preferRelativeResize="0"/>
          <p:nvPr/>
        </p:nvPicPr>
        <p:blipFill>
          <a:blip r:embed="rId4">
            <a:alphaModFix/>
          </a:blip>
          <a:stretch>
            <a:fillRect/>
          </a:stretch>
        </p:blipFill>
        <p:spPr>
          <a:xfrm>
            <a:off x="6966417" y="4631667"/>
            <a:ext cx="562233" cy="389800"/>
          </a:xfrm>
          <a:prstGeom prst="rect">
            <a:avLst/>
          </a:prstGeom>
          <a:noFill/>
          <a:ln>
            <a:noFill/>
          </a:ln>
        </p:spPr>
      </p:pic>
      <p:sp>
        <p:nvSpPr>
          <p:cNvPr id="1646" name="Shape 1646"/>
          <p:cNvSpPr txBox="1"/>
          <p:nvPr/>
        </p:nvSpPr>
        <p:spPr>
          <a:xfrm>
            <a:off x="6343133" y="5580500"/>
            <a:ext cx="24555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600">
                <a:latin typeface="Consolas"/>
                <a:ea typeface="Consolas"/>
                <a:cs typeface="Consolas"/>
                <a:sym typeface="Consolas"/>
              </a:rPr>
              <a:t>fabric 0</a:t>
            </a:r>
          </a:p>
          <a:p>
            <a:pPr lvl="0" algn="ctr" rtl="0">
              <a:spcBef>
                <a:spcPts val="0"/>
              </a:spcBef>
              <a:buNone/>
            </a:pPr>
            <a:r>
              <a:rPr lang="en-US" sz="1600">
                <a:latin typeface="Consolas"/>
                <a:ea typeface="Consolas"/>
                <a:cs typeface="Consolas"/>
                <a:sym typeface="Consolas"/>
              </a:rPr>
              <a:t>(provider network)</a:t>
            </a:r>
          </a:p>
        </p:txBody>
      </p:sp>
      <p:sp>
        <p:nvSpPr>
          <p:cNvPr id="1647" name="Shape 1647"/>
          <p:cNvSpPr/>
          <p:nvPr/>
        </p:nvSpPr>
        <p:spPr>
          <a:xfrm>
            <a:off x="5368267" y="2779367"/>
            <a:ext cx="2703600" cy="8667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900"/>
              <a:t>VNF0</a:t>
            </a:r>
          </a:p>
        </p:txBody>
      </p:sp>
      <p:sp>
        <p:nvSpPr>
          <p:cNvPr id="1648" name="Shape 1648"/>
          <p:cNvSpPr/>
          <p:nvPr/>
        </p:nvSpPr>
        <p:spPr>
          <a:xfrm>
            <a:off x="5941700" y="3560100"/>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100"/>
              <a:t>eth0</a:t>
            </a:r>
          </a:p>
        </p:txBody>
      </p:sp>
      <p:sp>
        <p:nvSpPr>
          <p:cNvPr id="1649" name="Shape 1649"/>
          <p:cNvSpPr txBox="1"/>
          <p:nvPr/>
        </p:nvSpPr>
        <p:spPr>
          <a:xfrm>
            <a:off x="5942333" y="3188067"/>
            <a:ext cx="1351200" cy="317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300">
                <a:latin typeface="Consolas"/>
                <a:ea typeface="Consolas"/>
                <a:cs typeface="Consolas"/>
                <a:sym typeface="Consolas"/>
              </a:rPr>
              <a:t>DPDK</a:t>
            </a:r>
          </a:p>
        </p:txBody>
      </p:sp>
      <p:sp>
        <p:nvSpPr>
          <p:cNvPr id="1650" name="Shape 1650"/>
          <p:cNvSpPr txBox="1"/>
          <p:nvPr/>
        </p:nvSpPr>
        <p:spPr>
          <a:xfrm>
            <a:off x="7022633" y="3166067"/>
            <a:ext cx="1351200" cy="317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100">
                <a:latin typeface="Consolas"/>
                <a:ea typeface="Consolas"/>
                <a:cs typeface="Consolas"/>
                <a:sym typeface="Consolas"/>
              </a:rPr>
              <a:t>kernel</a:t>
            </a:r>
          </a:p>
        </p:txBody>
      </p:sp>
      <p:pic>
        <p:nvPicPr>
          <p:cNvPr id="1651" name="Shape 1651"/>
          <p:cNvPicPr preferRelativeResize="0"/>
          <p:nvPr/>
        </p:nvPicPr>
        <p:blipFill>
          <a:blip r:embed="rId3">
            <a:alphaModFix/>
          </a:blip>
          <a:stretch>
            <a:fillRect/>
          </a:stretch>
        </p:blipFill>
        <p:spPr>
          <a:xfrm>
            <a:off x="9880563" y="5272267"/>
            <a:ext cx="918298" cy="389800"/>
          </a:xfrm>
          <a:prstGeom prst="rect">
            <a:avLst/>
          </a:prstGeom>
          <a:noFill/>
          <a:ln>
            <a:noFill/>
          </a:ln>
        </p:spPr>
      </p:pic>
      <p:pic>
        <p:nvPicPr>
          <p:cNvPr id="1652" name="Shape 1652" descr="1290250232-300px.png"/>
          <p:cNvPicPr preferRelativeResize="0"/>
          <p:nvPr/>
        </p:nvPicPr>
        <p:blipFill>
          <a:blip r:embed="rId4">
            <a:alphaModFix/>
          </a:blip>
          <a:stretch>
            <a:fillRect/>
          </a:stretch>
        </p:blipFill>
        <p:spPr>
          <a:xfrm>
            <a:off x="10522417" y="4631667"/>
            <a:ext cx="562233" cy="389800"/>
          </a:xfrm>
          <a:prstGeom prst="rect">
            <a:avLst/>
          </a:prstGeom>
          <a:noFill/>
          <a:ln>
            <a:noFill/>
          </a:ln>
        </p:spPr>
      </p:pic>
      <p:sp>
        <p:nvSpPr>
          <p:cNvPr id="1653" name="Shape 1653"/>
          <p:cNvSpPr txBox="1"/>
          <p:nvPr/>
        </p:nvSpPr>
        <p:spPr>
          <a:xfrm>
            <a:off x="9187933" y="5580500"/>
            <a:ext cx="24555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600">
                <a:latin typeface="Consolas"/>
                <a:ea typeface="Consolas"/>
                <a:cs typeface="Consolas"/>
                <a:sym typeface="Consolas"/>
              </a:rPr>
              <a:t>fabric 1</a:t>
            </a:r>
          </a:p>
          <a:p>
            <a:pPr lvl="0" algn="ctr" rtl="0">
              <a:spcBef>
                <a:spcPts val="0"/>
              </a:spcBef>
              <a:buNone/>
            </a:pPr>
            <a:r>
              <a:rPr lang="en-US" sz="1600">
                <a:latin typeface="Consolas"/>
                <a:ea typeface="Consolas"/>
                <a:cs typeface="Consolas"/>
                <a:sym typeface="Consolas"/>
              </a:rPr>
              <a:t>(provider network)</a:t>
            </a:r>
          </a:p>
        </p:txBody>
      </p:sp>
      <p:cxnSp>
        <p:nvCxnSpPr>
          <p:cNvPr id="1654" name="Shape 1654"/>
          <p:cNvCxnSpPr>
            <a:stCxn id="1645" idx="2"/>
            <a:endCxn id="1644" idx="0"/>
          </p:cNvCxnSpPr>
          <p:nvPr/>
        </p:nvCxnSpPr>
        <p:spPr>
          <a:xfrm>
            <a:off x="7247533" y="5021467"/>
            <a:ext cx="157500" cy="318300"/>
          </a:xfrm>
          <a:prstGeom prst="straightConnector1">
            <a:avLst/>
          </a:prstGeom>
          <a:noFill/>
          <a:ln w="9525" cap="flat" cmpd="sng">
            <a:solidFill>
              <a:schemeClr val="dk2"/>
            </a:solidFill>
            <a:prstDash val="solid"/>
            <a:round/>
            <a:headEnd type="none" w="lg" len="lg"/>
            <a:tailEnd type="none" w="lg" len="lg"/>
          </a:ln>
        </p:spPr>
      </p:cxnSp>
      <p:cxnSp>
        <p:nvCxnSpPr>
          <p:cNvPr id="1655" name="Shape 1655"/>
          <p:cNvCxnSpPr>
            <a:stCxn id="1652" idx="2"/>
            <a:endCxn id="1651" idx="0"/>
          </p:cNvCxnSpPr>
          <p:nvPr/>
        </p:nvCxnSpPr>
        <p:spPr>
          <a:xfrm flipH="1">
            <a:off x="10339733" y="5021467"/>
            <a:ext cx="463800" cy="250800"/>
          </a:xfrm>
          <a:prstGeom prst="straightConnector1">
            <a:avLst/>
          </a:prstGeom>
          <a:noFill/>
          <a:ln w="9525" cap="flat" cmpd="sng">
            <a:solidFill>
              <a:schemeClr val="dk2"/>
            </a:solidFill>
            <a:prstDash val="solid"/>
            <a:round/>
            <a:headEnd type="none" w="lg" len="lg"/>
            <a:tailEnd type="none" w="lg" len="lg"/>
          </a:ln>
        </p:spPr>
      </p:cxnSp>
      <p:cxnSp>
        <p:nvCxnSpPr>
          <p:cNvPr id="1656" name="Shape 1656"/>
          <p:cNvCxnSpPr>
            <a:stCxn id="1648" idx="2"/>
            <a:endCxn id="1657" idx="0"/>
          </p:cNvCxnSpPr>
          <p:nvPr/>
        </p:nvCxnSpPr>
        <p:spPr>
          <a:xfrm>
            <a:off x="6222800" y="3877700"/>
            <a:ext cx="2462700" cy="321900"/>
          </a:xfrm>
          <a:prstGeom prst="straightConnector1">
            <a:avLst/>
          </a:prstGeom>
          <a:noFill/>
          <a:ln w="28575" cap="flat" cmpd="sng">
            <a:solidFill>
              <a:srgbClr val="FF0000"/>
            </a:solidFill>
            <a:prstDash val="solid"/>
            <a:round/>
            <a:headEnd type="none" w="lg" len="lg"/>
            <a:tailEnd type="none" w="lg" len="lg"/>
          </a:ln>
        </p:spPr>
      </p:cxnSp>
      <p:pic>
        <p:nvPicPr>
          <p:cNvPr id="1658" name="Shape 1658" descr="1290250232-300px.png"/>
          <p:cNvPicPr preferRelativeResize="0"/>
          <p:nvPr/>
        </p:nvPicPr>
        <p:blipFill>
          <a:blip r:embed="rId4">
            <a:alphaModFix/>
          </a:blip>
          <a:stretch>
            <a:fillRect/>
          </a:stretch>
        </p:blipFill>
        <p:spPr>
          <a:xfrm>
            <a:off x="8922150" y="1595767"/>
            <a:ext cx="562233" cy="389800"/>
          </a:xfrm>
          <a:prstGeom prst="rect">
            <a:avLst/>
          </a:prstGeom>
          <a:noFill/>
          <a:ln>
            <a:noFill/>
          </a:ln>
        </p:spPr>
      </p:pic>
      <p:sp>
        <p:nvSpPr>
          <p:cNvPr id="1659" name="Shape 1659"/>
          <p:cNvSpPr txBox="1"/>
          <p:nvPr/>
        </p:nvSpPr>
        <p:spPr>
          <a:xfrm>
            <a:off x="9019133" y="3973908"/>
            <a:ext cx="2118000" cy="435900"/>
          </a:xfrm>
          <a:prstGeom prst="rect">
            <a:avLst/>
          </a:prstGeom>
          <a:noFill/>
          <a:ln>
            <a:noFill/>
          </a:ln>
        </p:spPr>
        <p:txBody>
          <a:bodyPr wrap="square" lIns="121900" tIns="121900" rIns="121900" bIns="121900" anchor="t" anchorCtr="0">
            <a:noAutofit/>
          </a:bodyPr>
          <a:lstStyle/>
          <a:p>
            <a:pPr lvl="0" rtl="0">
              <a:spcBef>
                <a:spcPts val="0"/>
              </a:spcBef>
              <a:buNone/>
            </a:pPr>
            <a:r>
              <a:rPr lang="en-US" sz="1600"/>
              <a:t>OVS+DPDK bridges</a:t>
            </a:r>
          </a:p>
        </p:txBody>
      </p:sp>
      <p:cxnSp>
        <p:nvCxnSpPr>
          <p:cNvPr id="1660" name="Shape 1660"/>
          <p:cNvCxnSpPr>
            <a:stCxn id="1658" idx="0"/>
            <a:endCxn id="1661" idx="2"/>
          </p:cNvCxnSpPr>
          <p:nvPr/>
        </p:nvCxnSpPr>
        <p:spPr>
          <a:xfrm rot="10800000">
            <a:off x="9116267" y="1412167"/>
            <a:ext cx="87000" cy="183600"/>
          </a:xfrm>
          <a:prstGeom prst="straightConnector1">
            <a:avLst/>
          </a:prstGeom>
          <a:noFill/>
          <a:ln w="9525" cap="flat" cmpd="sng">
            <a:solidFill>
              <a:schemeClr val="dk2"/>
            </a:solidFill>
            <a:prstDash val="solid"/>
            <a:round/>
            <a:headEnd type="none" w="lg" len="lg"/>
            <a:tailEnd type="none" w="lg" len="lg"/>
          </a:ln>
        </p:spPr>
      </p:cxnSp>
      <p:grpSp>
        <p:nvGrpSpPr>
          <p:cNvPr id="1662" name="Shape 1662"/>
          <p:cNvGrpSpPr/>
          <p:nvPr/>
        </p:nvGrpSpPr>
        <p:grpSpPr>
          <a:xfrm>
            <a:off x="8638594" y="703682"/>
            <a:ext cx="3207853" cy="708550"/>
            <a:chOff x="6174300" y="527775"/>
            <a:chExt cx="2405950" cy="531425"/>
          </a:xfrm>
        </p:grpSpPr>
        <p:pic>
          <p:nvPicPr>
            <p:cNvPr id="1661" name="Shape 1661" descr="Icon_RH_Cloud_Admin_RGB_Flat.png"/>
            <p:cNvPicPr preferRelativeResize="0"/>
            <p:nvPr/>
          </p:nvPicPr>
          <p:blipFill>
            <a:blip r:embed="rId5">
              <a:alphaModFix/>
            </a:blip>
            <a:stretch>
              <a:fillRect/>
            </a:stretch>
          </p:blipFill>
          <p:spPr>
            <a:xfrm>
              <a:off x="6174300" y="571025"/>
              <a:ext cx="716650" cy="488175"/>
            </a:xfrm>
            <a:prstGeom prst="rect">
              <a:avLst/>
            </a:prstGeom>
            <a:noFill/>
            <a:ln>
              <a:noFill/>
            </a:ln>
          </p:spPr>
        </p:pic>
        <p:sp>
          <p:nvSpPr>
            <p:cNvPr id="1663" name="Shape 1663"/>
            <p:cNvSpPr txBox="1"/>
            <p:nvPr/>
          </p:nvSpPr>
          <p:spPr>
            <a:xfrm>
              <a:off x="6738550" y="527775"/>
              <a:ext cx="1841700" cy="393600"/>
            </a:xfrm>
            <a:prstGeom prst="rect">
              <a:avLst/>
            </a:prstGeom>
            <a:noFill/>
            <a:ln>
              <a:noFill/>
            </a:ln>
          </p:spPr>
          <p:txBody>
            <a:bodyPr wrap="square" lIns="121900" tIns="121900" rIns="121900" bIns="121900" anchor="t" anchorCtr="0">
              <a:noAutofit/>
            </a:bodyPr>
            <a:lstStyle/>
            <a:p>
              <a:pPr lvl="0" algn="ctr" rtl="0">
                <a:spcBef>
                  <a:spcPts val="0"/>
                </a:spcBef>
                <a:buClr>
                  <a:schemeClr val="dk1"/>
                </a:buClr>
                <a:buSzPct val="93750"/>
                <a:buFont typeface="Arial"/>
                <a:buNone/>
              </a:pPr>
              <a:r>
                <a:rPr lang="en-US" sz="1600">
                  <a:solidFill>
                    <a:schemeClr val="dk1"/>
                  </a:solidFill>
                  <a:latin typeface="Consolas"/>
                  <a:ea typeface="Consolas"/>
                  <a:cs typeface="Consolas"/>
                  <a:sym typeface="Consolas"/>
                </a:rPr>
                <a:t>OpenStack APIs</a:t>
              </a:r>
            </a:p>
            <a:p>
              <a:pPr lvl="0" algn="ctr" rtl="0">
                <a:spcBef>
                  <a:spcPts val="0"/>
                </a:spcBef>
                <a:buNone/>
              </a:pPr>
              <a:endParaRPr sz="1600">
                <a:latin typeface="Consolas"/>
                <a:ea typeface="Consolas"/>
                <a:cs typeface="Consolas"/>
                <a:sym typeface="Consolas"/>
              </a:endParaRPr>
            </a:p>
          </p:txBody>
        </p:sp>
      </p:grpSp>
      <p:sp>
        <p:nvSpPr>
          <p:cNvPr id="1664" name="Shape 1664"/>
          <p:cNvSpPr txBox="1"/>
          <p:nvPr/>
        </p:nvSpPr>
        <p:spPr>
          <a:xfrm>
            <a:off x="5703867" y="1580758"/>
            <a:ext cx="2257500" cy="576900"/>
          </a:xfrm>
          <a:prstGeom prst="rect">
            <a:avLst/>
          </a:prstGeom>
          <a:noFill/>
          <a:ln>
            <a:noFill/>
          </a:ln>
        </p:spPr>
        <p:txBody>
          <a:bodyPr wrap="square" lIns="121900" tIns="121900" rIns="121900" bIns="121900" anchor="t" anchorCtr="0">
            <a:noAutofit/>
          </a:bodyPr>
          <a:lstStyle/>
          <a:p>
            <a:pPr lvl="0" rtl="0">
              <a:spcBef>
                <a:spcPts val="0"/>
              </a:spcBef>
              <a:buNone/>
            </a:pPr>
            <a:r>
              <a:rPr lang="en-US" sz="2400"/>
              <a:t>compute node</a:t>
            </a:r>
          </a:p>
        </p:txBody>
      </p:sp>
      <p:sp>
        <p:nvSpPr>
          <p:cNvPr id="1665" name="Shape 1665"/>
          <p:cNvSpPr txBox="1"/>
          <p:nvPr/>
        </p:nvSpPr>
        <p:spPr>
          <a:xfrm>
            <a:off x="9382800" y="1559533"/>
            <a:ext cx="1351200" cy="3747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regular NICs</a:t>
            </a:r>
          </a:p>
        </p:txBody>
      </p:sp>
      <p:pic>
        <p:nvPicPr>
          <p:cNvPr id="1666" name="Shape 1666" descr="1290250232-300px.png"/>
          <p:cNvPicPr preferRelativeResize="0"/>
          <p:nvPr/>
        </p:nvPicPr>
        <p:blipFill>
          <a:blip r:embed="rId4">
            <a:alphaModFix/>
          </a:blip>
          <a:stretch>
            <a:fillRect/>
          </a:stretch>
        </p:blipFill>
        <p:spPr>
          <a:xfrm>
            <a:off x="7620317" y="4636433"/>
            <a:ext cx="562233" cy="389800"/>
          </a:xfrm>
          <a:prstGeom prst="rect">
            <a:avLst/>
          </a:prstGeom>
          <a:noFill/>
          <a:ln>
            <a:noFill/>
          </a:ln>
        </p:spPr>
      </p:pic>
      <p:sp>
        <p:nvSpPr>
          <p:cNvPr id="1667" name="Shape 1667"/>
          <p:cNvSpPr/>
          <p:nvPr/>
        </p:nvSpPr>
        <p:spPr>
          <a:xfrm>
            <a:off x="6680233" y="3556267"/>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100"/>
              <a:t>eth1</a:t>
            </a:r>
          </a:p>
        </p:txBody>
      </p:sp>
      <p:pic>
        <p:nvPicPr>
          <p:cNvPr id="1668" name="Shape 1668" descr="1290250232-300px.png"/>
          <p:cNvPicPr preferRelativeResize="0"/>
          <p:nvPr/>
        </p:nvPicPr>
        <p:blipFill>
          <a:blip r:embed="rId4">
            <a:alphaModFix/>
          </a:blip>
          <a:stretch>
            <a:fillRect/>
          </a:stretch>
        </p:blipFill>
        <p:spPr>
          <a:xfrm>
            <a:off x="9811217" y="4631667"/>
            <a:ext cx="562233" cy="389800"/>
          </a:xfrm>
          <a:prstGeom prst="rect">
            <a:avLst/>
          </a:prstGeom>
          <a:noFill/>
          <a:ln>
            <a:noFill/>
          </a:ln>
        </p:spPr>
      </p:pic>
      <p:cxnSp>
        <p:nvCxnSpPr>
          <p:cNvPr id="1669" name="Shape 1669"/>
          <p:cNvCxnSpPr>
            <a:stCxn id="1666" idx="2"/>
            <a:endCxn id="1644" idx="0"/>
          </p:cNvCxnSpPr>
          <p:nvPr/>
        </p:nvCxnSpPr>
        <p:spPr>
          <a:xfrm flipH="1">
            <a:off x="7404933" y="5026234"/>
            <a:ext cx="496500" cy="313500"/>
          </a:xfrm>
          <a:prstGeom prst="straightConnector1">
            <a:avLst/>
          </a:prstGeom>
          <a:noFill/>
          <a:ln w="9525" cap="flat" cmpd="sng">
            <a:solidFill>
              <a:schemeClr val="dk2"/>
            </a:solidFill>
            <a:prstDash val="solid"/>
            <a:round/>
            <a:headEnd type="none" w="lg" len="lg"/>
            <a:tailEnd type="none" w="lg" len="lg"/>
          </a:ln>
        </p:spPr>
      </p:cxnSp>
      <p:cxnSp>
        <p:nvCxnSpPr>
          <p:cNvPr id="1670" name="Shape 1670"/>
          <p:cNvCxnSpPr>
            <a:stCxn id="1651" idx="0"/>
            <a:endCxn id="1668" idx="2"/>
          </p:cNvCxnSpPr>
          <p:nvPr/>
        </p:nvCxnSpPr>
        <p:spPr>
          <a:xfrm rot="10800000">
            <a:off x="10092212" y="5021467"/>
            <a:ext cx="247500" cy="250800"/>
          </a:xfrm>
          <a:prstGeom prst="straightConnector1">
            <a:avLst/>
          </a:prstGeom>
          <a:noFill/>
          <a:ln w="9525" cap="flat" cmpd="sng">
            <a:solidFill>
              <a:schemeClr val="dk2"/>
            </a:solidFill>
            <a:prstDash val="solid"/>
            <a:round/>
            <a:headEnd type="none" w="lg" len="lg"/>
            <a:tailEnd type="none" w="lg" len="lg"/>
          </a:ln>
        </p:spPr>
      </p:cxnSp>
      <p:sp>
        <p:nvSpPr>
          <p:cNvPr id="1671" name="Shape 1671"/>
          <p:cNvSpPr/>
          <p:nvPr/>
        </p:nvSpPr>
        <p:spPr>
          <a:xfrm>
            <a:off x="8970700" y="2800800"/>
            <a:ext cx="2703600" cy="866700"/>
          </a:xfrm>
          <a:prstGeom prst="roundRect">
            <a:avLst>
              <a:gd name="adj" fmla="val 16667"/>
            </a:avLst>
          </a:prstGeom>
          <a:solidFill>
            <a:srgbClr val="93C47D"/>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900"/>
              <a:t>VNF1</a:t>
            </a:r>
          </a:p>
        </p:txBody>
      </p:sp>
      <p:sp>
        <p:nvSpPr>
          <p:cNvPr id="1672" name="Shape 1672"/>
          <p:cNvSpPr/>
          <p:nvPr/>
        </p:nvSpPr>
        <p:spPr>
          <a:xfrm>
            <a:off x="9370267" y="3548767"/>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100"/>
              <a:t>eth0</a:t>
            </a:r>
          </a:p>
        </p:txBody>
      </p:sp>
      <p:sp>
        <p:nvSpPr>
          <p:cNvPr id="1673" name="Shape 1673"/>
          <p:cNvSpPr txBox="1"/>
          <p:nvPr/>
        </p:nvSpPr>
        <p:spPr>
          <a:xfrm>
            <a:off x="9416733" y="3183467"/>
            <a:ext cx="1351200" cy="317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300">
                <a:latin typeface="Consolas"/>
                <a:ea typeface="Consolas"/>
                <a:cs typeface="Consolas"/>
                <a:sym typeface="Consolas"/>
              </a:rPr>
              <a:t>DPDK</a:t>
            </a:r>
          </a:p>
        </p:txBody>
      </p:sp>
      <p:sp>
        <p:nvSpPr>
          <p:cNvPr id="1674" name="Shape 1674"/>
          <p:cNvSpPr txBox="1"/>
          <p:nvPr/>
        </p:nvSpPr>
        <p:spPr>
          <a:xfrm>
            <a:off x="10617133" y="3217483"/>
            <a:ext cx="1351200" cy="317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100">
                <a:latin typeface="Consolas"/>
                <a:ea typeface="Consolas"/>
                <a:cs typeface="Consolas"/>
                <a:sym typeface="Consolas"/>
              </a:rPr>
              <a:t>kernel</a:t>
            </a:r>
          </a:p>
        </p:txBody>
      </p:sp>
      <p:cxnSp>
        <p:nvCxnSpPr>
          <p:cNvPr id="1675" name="Shape 1675"/>
          <p:cNvCxnSpPr>
            <a:stCxn id="1672" idx="2"/>
            <a:endCxn id="1657" idx="0"/>
          </p:cNvCxnSpPr>
          <p:nvPr/>
        </p:nvCxnSpPr>
        <p:spPr>
          <a:xfrm flipH="1">
            <a:off x="8685667" y="3866367"/>
            <a:ext cx="965700" cy="333300"/>
          </a:xfrm>
          <a:prstGeom prst="straightConnector1">
            <a:avLst/>
          </a:prstGeom>
          <a:noFill/>
          <a:ln w="28575" cap="flat" cmpd="sng">
            <a:solidFill>
              <a:srgbClr val="FF0000"/>
            </a:solidFill>
            <a:prstDash val="solid"/>
            <a:round/>
            <a:headEnd type="none" w="lg" len="lg"/>
            <a:tailEnd type="none" w="lg" len="lg"/>
          </a:ln>
        </p:spPr>
      </p:cxnSp>
      <p:sp>
        <p:nvSpPr>
          <p:cNvPr id="1676" name="Shape 1676"/>
          <p:cNvSpPr/>
          <p:nvPr/>
        </p:nvSpPr>
        <p:spPr>
          <a:xfrm>
            <a:off x="10117800" y="3524979"/>
            <a:ext cx="562200" cy="317600"/>
          </a:xfrm>
          <a:prstGeom prst="flowChartOffpageConnector">
            <a:avLst/>
          </a:prstGeom>
          <a:solidFill>
            <a:srgbClr val="F1C23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100"/>
              <a:t>eth1</a:t>
            </a:r>
          </a:p>
        </p:txBody>
      </p:sp>
      <p:cxnSp>
        <p:nvCxnSpPr>
          <p:cNvPr id="1677" name="Shape 1677"/>
          <p:cNvCxnSpPr>
            <a:stCxn id="1667" idx="2"/>
            <a:endCxn id="1657" idx="0"/>
          </p:cNvCxnSpPr>
          <p:nvPr/>
        </p:nvCxnSpPr>
        <p:spPr>
          <a:xfrm>
            <a:off x="6961333" y="3873867"/>
            <a:ext cx="1724400" cy="325800"/>
          </a:xfrm>
          <a:prstGeom prst="straightConnector1">
            <a:avLst/>
          </a:prstGeom>
          <a:noFill/>
          <a:ln w="28575" cap="flat" cmpd="sng">
            <a:solidFill>
              <a:srgbClr val="0000FF"/>
            </a:solidFill>
            <a:prstDash val="solid"/>
            <a:round/>
            <a:headEnd type="none" w="lg" len="lg"/>
            <a:tailEnd type="none" w="lg" len="lg"/>
          </a:ln>
        </p:spPr>
      </p:cxnSp>
      <p:cxnSp>
        <p:nvCxnSpPr>
          <p:cNvPr id="1678" name="Shape 1678"/>
          <p:cNvCxnSpPr>
            <a:stCxn id="1676" idx="2"/>
            <a:endCxn id="1657" idx="0"/>
          </p:cNvCxnSpPr>
          <p:nvPr/>
        </p:nvCxnSpPr>
        <p:spPr>
          <a:xfrm flipH="1">
            <a:off x="8685600" y="3842579"/>
            <a:ext cx="1713300" cy="357000"/>
          </a:xfrm>
          <a:prstGeom prst="straightConnector1">
            <a:avLst/>
          </a:prstGeom>
          <a:noFill/>
          <a:ln w="28575" cap="flat" cmpd="sng">
            <a:solidFill>
              <a:srgbClr val="0000FF"/>
            </a:solidFill>
            <a:prstDash val="solid"/>
            <a:round/>
            <a:headEnd type="none" w="lg" len="lg"/>
            <a:tailEnd type="none" w="lg" len="lg"/>
          </a:ln>
        </p:spPr>
      </p:cxnSp>
      <p:cxnSp>
        <p:nvCxnSpPr>
          <p:cNvPr id="1679" name="Shape 1679"/>
          <p:cNvCxnSpPr>
            <a:stCxn id="1680" idx="2"/>
            <a:endCxn id="1657" idx="0"/>
          </p:cNvCxnSpPr>
          <p:nvPr/>
        </p:nvCxnSpPr>
        <p:spPr>
          <a:xfrm flipH="1">
            <a:off x="8685598" y="3866400"/>
            <a:ext cx="2782500" cy="333300"/>
          </a:xfrm>
          <a:prstGeom prst="straightConnector1">
            <a:avLst/>
          </a:prstGeom>
          <a:noFill/>
          <a:ln w="28575" cap="flat" cmpd="sng">
            <a:solidFill>
              <a:srgbClr val="B45F06"/>
            </a:solidFill>
            <a:prstDash val="solid"/>
            <a:round/>
            <a:headEnd type="none" w="lg" len="lg"/>
            <a:tailEnd type="none" w="lg" len="lg"/>
          </a:ln>
        </p:spPr>
      </p:cxnSp>
      <p:sp>
        <p:nvSpPr>
          <p:cNvPr id="1681" name="Shape 1681"/>
          <p:cNvSpPr/>
          <p:nvPr/>
        </p:nvSpPr>
        <p:spPr>
          <a:xfrm rot="5400000">
            <a:off x="7375333" y="4025600"/>
            <a:ext cx="257700" cy="1278900"/>
          </a:xfrm>
          <a:prstGeom prst="leftBrace">
            <a:avLst>
              <a:gd name="adj1" fmla="val 29994"/>
              <a:gd name="adj2" fmla="val 49668"/>
            </a:avLst>
          </a:prstGeom>
          <a:noFill/>
          <a:ln w="19050" cap="flat" cmpd="sng">
            <a:solidFill>
              <a:srgbClr val="666666"/>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pic>
        <p:nvPicPr>
          <p:cNvPr id="1657" name="Shape 1657" descr="Icon_RH_Hardware_NetworkSwitch-Virtual_CMYK_Flat copy.jpg"/>
          <p:cNvPicPr preferRelativeResize="0"/>
          <p:nvPr/>
        </p:nvPicPr>
        <p:blipFill>
          <a:blip r:embed="rId6">
            <a:alphaModFix/>
          </a:blip>
          <a:stretch>
            <a:fillRect/>
          </a:stretch>
        </p:blipFill>
        <p:spPr>
          <a:xfrm>
            <a:off x="8352131" y="4199700"/>
            <a:ext cx="666935" cy="317600"/>
          </a:xfrm>
          <a:prstGeom prst="rect">
            <a:avLst/>
          </a:prstGeom>
          <a:noFill/>
          <a:ln>
            <a:noFill/>
          </a:ln>
        </p:spPr>
      </p:pic>
      <p:cxnSp>
        <p:nvCxnSpPr>
          <p:cNvPr id="1682" name="Shape 1682"/>
          <p:cNvCxnSpPr>
            <a:stCxn id="1681" idx="1"/>
            <a:endCxn id="1657" idx="1"/>
          </p:cNvCxnSpPr>
          <p:nvPr/>
        </p:nvCxnSpPr>
        <p:spPr>
          <a:xfrm rot="10800000" flipH="1">
            <a:off x="7508429" y="4358600"/>
            <a:ext cx="843600" cy="177600"/>
          </a:xfrm>
          <a:prstGeom prst="straightConnector1">
            <a:avLst/>
          </a:prstGeom>
          <a:noFill/>
          <a:ln w="28575" cap="flat" cmpd="sng">
            <a:solidFill>
              <a:srgbClr val="0000FF"/>
            </a:solidFill>
            <a:prstDash val="solid"/>
            <a:round/>
            <a:headEnd type="none" w="lg" len="lg"/>
            <a:tailEnd type="none" w="lg" len="lg"/>
          </a:ln>
        </p:spPr>
      </p:cxnSp>
      <p:cxnSp>
        <p:nvCxnSpPr>
          <p:cNvPr id="1683" name="Shape 1683"/>
          <p:cNvCxnSpPr>
            <a:stCxn id="1684" idx="1"/>
          </p:cNvCxnSpPr>
          <p:nvPr/>
        </p:nvCxnSpPr>
        <p:spPr>
          <a:xfrm rot="10800000">
            <a:off x="9019229" y="4358500"/>
            <a:ext cx="1400700" cy="123300"/>
          </a:xfrm>
          <a:prstGeom prst="straightConnector1">
            <a:avLst/>
          </a:prstGeom>
          <a:noFill/>
          <a:ln w="28575" cap="flat" cmpd="sng">
            <a:solidFill>
              <a:srgbClr val="FF0000"/>
            </a:solidFill>
            <a:prstDash val="solid"/>
            <a:round/>
            <a:headEnd type="none" w="lg" len="lg"/>
            <a:tailEnd type="none" w="lg" len="lg"/>
          </a:ln>
        </p:spPr>
      </p:cxnSp>
      <p:pic>
        <p:nvPicPr>
          <p:cNvPr id="1685" name="Shape 1685" descr="1290250232-300px.png"/>
          <p:cNvPicPr preferRelativeResize="0"/>
          <p:nvPr/>
        </p:nvPicPr>
        <p:blipFill>
          <a:blip r:embed="rId4">
            <a:alphaModFix/>
          </a:blip>
          <a:stretch>
            <a:fillRect/>
          </a:stretch>
        </p:blipFill>
        <p:spPr>
          <a:xfrm>
            <a:off x="8210950" y="1595767"/>
            <a:ext cx="562233" cy="389800"/>
          </a:xfrm>
          <a:prstGeom prst="rect">
            <a:avLst/>
          </a:prstGeom>
          <a:noFill/>
          <a:ln>
            <a:noFill/>
          </a:ln>
        </p:spPr>
      </p:pic>
      <p:cxnSp>
        <p:nvCxnSpPr>
          <p:cNvPr id="1686" name="Shape 1686"/>
          <p:cNvCxnSpPr>
            <a:endCxn id="1661" idx="2"/>
          </p:cNvCxnSpPr>
          <p:nvPr/>
        </p:nvCxnSpPr>
        <p:spPr>
          <a:xfrm rot="10800000" flipH="1">
            <a:off x="8497149" y="1412232"/>
            <a:ext cx="619200" cy="183600"/>
          </a:xfrm>
          <a:prstGeom prst="straightConnector1">
            <a:avLst/>
          </a:prstGeom>
          <a:noFill/>
          <a:ln w="9525" cap="flat" cmpd="sng">
            <a:solidFill>
              <a:schemeClr val="dk2"/>
            </a:solidFill>
            <a:prstDash val="solid"/>
            <a:round/>
            <a:headEnd type="none" w="lg" len="lg"/>
            <a:tailEnd type="none" w="lg" len="lg"/>
          </a:ln>
        </p:spPr>
      </p:cxnSp>
      <p:pic>
        <p:nvPicPr>
          <p:cNvPr id="1687" name="Shape 1687" descr="1290250232-300px.png"/>
          <p:cNvPicPr preferRelativeResize="0"/>
          <p:nvPr/>
        </p:nvPicPr>
        <p:blipFill>
          <a:blip r:embed="rId4">
            <a:alphaModFix/>
          </a:blip>
          <a:stretch>
            <a:fillRect/>
          </a:stretch>
        </p:blipFill>
        <p:spPr>
          <a:xfrm>
            <a:off x="4857383" y="4536183"/>
            <a:ext cx="562233" cy="389800"/>
          </a:xfrm>
          <a:prstGeom prst="rect">
            <a:avLst/>
          </a:prstGeom>
          <a:noFill/>
          <a:ln>
            <a:noFill/>
          </a:ln>
        </p:spPr>
      </p:pic>
      <p:pic>
        <p:nvPicPr>
          <p:cNvPr id="1688" name="Shape 1688" descr="1290250232-300px.png"/>
          <p:cNvPicPr preferRelativeResize="0"/>
          <p:nvPr/>
        </p:nvPicPr>
        <p:blipFill>
          <a:blip r:embed="rId4">
            <a:alphaModFix/>
          </a:blip>
          <a:stretch>
            <a:fillRect/>
          </a:stretch>
        </p:blipFill>
        <p:spPr>
          <a:xfrm>
            <a:off x="4857383" y="4068600"/>
            <a:ext cx="562233" cy="389800"/>
          </a:xfrm>
          <a:prstGeom prst="rect">
            <a:avLst/>
          </a:prstGeom>
          <a:noFill/>
          <a:ln>
            <a:noFill/>
          </a:ln>
        </p:spPr>
      </p:pic>
      <p:sp>
        <p:nvSpPr>
          <p:cNvPr id="1689" name="Shape 1689"/>
          <p:cNvSpPr txBox="1"/>
          <p:nvPr/>
        </p:nvSpPr>
        <p:spPr>
          <a:xfrm>
            <a:off x="2905833" y="5649050"/>
            <a:ext cx="24555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600">
                <a:latin typeface="Consolas"/>
                <a:ea typeface="Consolas"/>
                <a:cs typeface="Consolas"/>
                <a:sym typeface="Consolas"/>
              </a:rPr>
              <a:t>VNFs mgt</a:t>
            </a:r>
          </a:p>
          <a:p>
            <a:pPr lvl="0" algn="ctr" rtl="0">
              <a:spcBef>
                <a:spcPts val="0"/>
              </a:spcBef>
              <a:buNone/>
            </a:pPr>
            <a:r>
              <a:rPr lang="en-US" sz="1600">
                <a:latin typeface="Consolas"/>
                <a:ea typeface="Consolas"/>
                <a:cs typeface="Consolas"/>
                <a:sym typeface="Consolas"/>
              </a:rPr>
              <a:t>&amp; tenant network</a:t>
            </a:r>
          </a:p>
        </p:txBody>
      </p:sp>
      <p:sp>
        <p:nvSpPr>
          <p:cNvPr id="1684" name="Shape 1684"/>
          <p:cNvSpPr/>
          <p:nvPr/>
        </p:nvSpPr>
        <p:spPr>
          <a:xfrm rot="5400000">
            <a:off x="10286833" y="3971200"/>
            <a:ext cx="257700" cy="1278900"/>
          </a:xfrm>
          <a:prstGeom prst="leftBrace">
            <a:avLst>
              <a:gd name="adj1" fmla="val 29994"/>
              <a:gd name="adj2" fmla="val 49668"/>
            </a:avLst>
          </a:prstGeom>
          <a:noFill/>
          <a:ln w="19050" cap="flat" cmpd="sng">
            <a:solidFill>
              <a:srgbClr val="666666"/>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pic>
        <p:nvPicPr>
          <p:cNvPr id="1690" name="Shape 1690" descr="Icon_RH_Cloud_Admin_RGB_Flat.png"/>
          <p:cNvPicPr preferRelativeResize="0"/>
          <p:nvPr/>
        </p:nvPicPr>
        <p:blipFill>
          <a:blip r:embed="rId5">
            <a:alphaModFix/>
          </a:blip>
          <a:stretch>
            <a:fillRect/>
          </a:stretch>
        </p:blipFill>
        <p:spPr>
          <a:xfrm>
            <a:off x="3560000" y="5050751"/>
            <a:ext cx="955533" cy="650900"/>
          </a:xfrm>
          <a:prstGeom prst="rect">
            <a:avLst/>
          </a:prstGeom>
          <a:noFill/>
          <a:ln>
            <a:noFill/>
          </a:ln>
        </p:spPr>
      </p:pic>
      <p:cxnSp>
        <p:nvCxnSpPr>
          <p:cNvPr id="1691" name="Shape 1691"/>
          <p:cNvCxnSpPr>
            <a:endCxn id="1690" idx="3"/>
          </p:cNvCxnSpPr>
          <p:nvPr/>
        </p:nvCxnSpPr>
        <p:spPr>
          <a:xfrm flipH="1">
            <a:off x="4515533" y="5029701"/>
            <a:ext cx="414000" cy="346500"/>
          </a:xfrm>
          <a:prstGeom prst="straightConnector1">
            <a:avLst/>
          </a:prstGeom>
          <a:noFill/>
          <a:ln w="9525" cap="flat" cmpd="sng">
            <a:solidFill>
              <a:schemeClr val="dk2"/>
            </a:solidFill>
            <a:prstDash val="solid"/>
            <a:round/>
            <a:headEnd type="none" w="lg" len="lg"/>
            <a:tailEnd type="none" w="lg" len="lg"/>
          </a:ln>
        </p:spPr>
      </p:cxnSp>
      <p:cxnSp>
        <p:nvCxnSpPr>
          <p:cNvPr id="1692" name="Shape 1692"/>
          <p:cNvCxnSpPr>
            <a:stCxn id="1687" idx="1"/>
            <a:endCxn id="1690" idx="3"/>
          </p:cNvCxnSpPr>
          <p:nvPr/>
        </p:nvCxnSpPr>
        <p:spPr>
          <a:xfrm flipH="1">
            <a:off x="4515683" y="4731083"/>
            <a:ext cx="341700" cy="645000"/>
          </a:xfrm>
          <a:prstGeom prst="straightConnector1">
            <a:avLst/>
          </a:prstGeom>
          <a:noFill/>
          <a:ln w="9525" cap="flat" cmpd="sng">
            <a:solidFill>
              <a:schemeClr val="dk2"/>
            </a:solidFill>
            <a:prstDash val="solid"/>
            <a:round/>
            <a:headEnd type="none" w="lg" len="lg"/>
            <a:tailEnd type="none" w="lg" len="lg"/>
          </a:ln>
        </p:spPr>
      </p:cxnSp>
      <p:sp>
        <p:nvSpPr>
          <p:cNvPr id="1693" name="Shape 1693"/>
          <p:cNvSpPr/>
          <p:nvPr/>
        </p:nvSpPr>
        <p:spPr>
          <a:xfrm rot="10800000">
            <a:off x="5361333" y="4116967"/>
            <a:ext cx="257700" cy="866700"/>
          </a:xfrm>
          <a:prstGeom prst="leftBrace">
            <a:avLst>
              <a:gd name="adj1" fmla="val 29994"/>
              <a:gd name="adj2" fmla="val 49668"/>
            </a:avLst>
          </a:prstGeom>
          <a:noFill/>
          <a:ln w="19050" cap="flat" cmpd="sng">
            <a:solidFill>
              <a:srgbClr val="666666"/>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694" name="Shape 1694"/>
          <p:cNvCxnSpPr>
            <a:stCxn id="1695" idx="2"/>
            <a:endCxn id="1657" idx="0"/>
          </p:cNvCxnSpPr>
          <p:nvPr/>
        </p:nvCxnSpPr>
        <p:spPr>
          <a:xfrm>
            <a:off x="7935898" y="3797400"/>
            <a:ext cx="749700" cy="402300"/>
          </a:xfrm>
          <a:prstGeom prst="straightConnector1">
            <a:avLst/>
          </a:prstGeom>
          <a:noFill/>
          <a:ln w="28575" cap="flat" cmpd="sng">
            <a:solidFill>
              <a:srgbClr val="B45F06"/>
            </a:solidFill>
            <a:prstDash val="solid"/>
            <a:round/>
            <a:headEnd type="none" w="lg" len="lg"/>
            <a:tailEnd type="none" w="lg" len="lg"/>
          </a:ln>
        </p:spPr>
      </p:cxnSp>
      <p:cxnSp>
        <p:nvCxnSpPr>
          <p:cNvPr id="1696" name="Shape 1696"/>
          <p:cNvCxnSpPr>
            <a:stCxn id="1693" idx="1"/>
            <a:endCxn id="1657" idx="1"/>
          </p:cNvCxnSpPr>
          <p:nvPr/>
        </p:nvCxnSpPr>
        <p:spPr>
          <a:xfrm rot="10800000" flipH="1">
            <a:off x="5619033" y="4358494"/>
            <a:ext cx="2733000" cy="194700"/>
          </a:xfrm>
          <a:prstGeom prst="straightConnector1">
            <a:avLst/>
          </a:prstGeom>
          <a:noFill/>
          <a:ln w="28575" cap="flat" cmpd="sng">
            <a:solidFill>
              <a:srgbClr val="B45F06"/>
            </a:solidFill>
            <a:prstDash val="solid"/>
            <a:round/>
            <a:headEnd type="none" w="lg" len="lg"/>
            <a:tailEnd type="none" w="lg" len="lg"/>
          </a:ln>
        </p:spPr>
      </p:cxnSp>
      <p:sp>
        <p:nvSpPr>
          <p:cNvPr id="1697" name="Shape 1697"/>
          <p:cNvSpPr/>
          <p:nvPr/>
        </p:nvSpPr>
        <p:spPr>
          <a:xfrm>
            <a:off x="7655983" y="3470100"/>
            <a:ext cx="562200" cy="317600"/>
          </a:xfrm>
          <a:prstGeom prst="flowChartOffpageConnector">
            <a:avLst/>
          </a:prstGeom>
          <a:solidFill>
            <a:srgbClr val="4A86E8"/>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100">
                <a:solidFill>
                  <a:schemeClr val="lt1"/>
                </a:solidFill>
              </a:rPr>
              <a:t>mgt</a:t>
            </a:r>
          </a:p>
        </p:txBody>
      </p:sp>
      <p:sp>
        <p:nvSpPr>
          <p:cNvPr id="1698" name="Shape 1698"/>
          <p:cNvSpPr/>
          <p:nvPr/>
        </p:nvSpPr>
        <p:spPr>
          <a:xfrm>
            <a:off x="11172617" y="3560100"/>
            <a:ext cx="562200" cy="317600"/>
          </a:xfrm>
          <a:prstGeom prst="flowChartOffpageConnector">
            <a:avLst/>
          </a:prstGeom>
          <a:solidFill>
            <a:srgbClr val="4A86E8"/>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r>
              <a:rPr lang="en-US" sz="1100">
                <a:solidFill>
                  <a:schemeClr val="lt1"/>
                </a:solidFill>
              </a:rPr>
              <a:t>mgt</a:t>
            </a:r>
          </a:p>
        </p:txBody>
      </p:sp>
      <p:sp>
        <p:nvSpPr>
          <p:cNvPr id="1699" name="Shape 1699"/>
          <p:cNvSpPr txBox="1"/>
          <p:nvPr/>
        </p:nvSpPr>
        <p:spPr>
          <a:xfrm>
            <a:off x="5398300" y="4571717"/>
            <a:ext cx="1027200" cy="435900"/>
          </a:xfrm>
          <a:prstGeom prst="rect">
            <a:avLst/>
          </a:prstGeom>
          <a:noFill/>
          <a:ln>
            <a:noFill/>
          </a:ln>
        </p:spPr>
        <p:txBody>
          <a:bodyPr wrap="square" lIns="121900" tIns="121900" rIns="121900" bIns="121900" anchor="t" anchorCtr="0">
            <a:noAutofit/>
          </a:bodyPr>
          <a:lstStyle/>
          <a:p>
            <a:pPr lvl="0" rtl="0">
              <a:spcBef>
                <a:spcPts val="0"/>
              </a:spcBef>
              <a:buNone/>
            </a:pPr>
            <a:r>
              <a:rPr lang="en-US" sz="1600">
                <a:solidFill>
                  <a:srgbClr val="666666"/>
                </a:solidFill>
              </a:rPr>
              <a:t>bonded</a:t>
            </a:r>
          </a:p>
        </p:txBody>
      </p:sp>
      <p:sp>
        <p:nvSpPr>
          <p:cNvPr id="1700" name="Shape 1700"/>
          <p:cNvSpPr txBox="1"/>
          <p:nvPr/>
        </p:nvSpPr>
        <p:spPr>
          <a:xfrm>
            <a:off x="11003133" y="4406033"/>
            <a:ext cx="1027200" cy="435900"/>
          </a:xfrm>
          <a:prstGeom prst="rect">
            <a:avLst/>
          </a:prstGeom>
          <a:noFill/>
          <a:ln>
            <a:noFill/>
          </a:ln>
        </p:spPr>
        <p:txBody>
          <a:bodyPr wrap="square" lIns="121900" tIns="121900" rIns="121900" bIns="121900" anchor="t" anchorCtr="0">
            <a:noAutofit/>
          </a:bodyPr>
          <a:lstStyle/>
          <a:p>
            <a:pPr lvl="0" rtl="0">
              <a:spcBef>
                <a:spcPts val="0"/>
              </a:spcBef>
              <a:buNone/>
            </a:pPr>
            <a:r>
              <a:rPr lang="en-US" sz="1600">
                <a:solidFill>
                  <a:srgbClr val="666666"/>
                </a:solidFill>
              </a:rPr>
              <a:t>bonded</a:t>
            </a:r>
          </a:p>
        </p:txBody>
      </p:sp>
      <p:sp>
        <p:nvSpPr>
          <p:cNvPr id="1701" name="Shape 1701"/>
          <p:cNvSpPr txBox="1"/>
          <p:nvPr/>
        </p:nvSpPr>
        <p:spPr>
          <a:xfrm>
            <a:off x="8138846" y="4517333"/>
            <a:ext cx="1027200" cy="435900"/>
          </a:xfrm>
          <a:prstGeom prst="rect">
            <a:avLst/>
          </a:prstGeom>
          <a:noFill/>
          <a:ln>
            <a:noFill/>
          </a:ln>
        </p:spPr>
        <p:txBody>
          <a:bodyPr wrap="square" lIns="121900" tIns="121900" rIns="121900" bIns="121900" anchor="t" anchorCtr="0">
            <a:noAutofit/>
          </a:bodyPr>
          <a:lstStyle/>
          <a:p>
            <a:pPr lvl="0" rtl="0">
              <a:spcBef>
                <a:spcPts val="0"/>
              </a:spcBef>
              <a:buNone/>
            </a:pPr>
            <a:r>
              <a:rPr lang="en-US" sz="1600">
                <a:solidFill>
                  <a:srgbClr val="666666"/>
                </a:solidFill>
              </a:rPr>
              <a:t>bonded</a:t>
            </a:r>
          </a:p>
        </p:txBody>
      </p:sp>
      <p:sp>
        <p:nvSpPr>
          <p:cNvPr id="1702" name="Shape 1702"/>
          <p:cNvSpPr txBox="1"/>
          <p:nvPr/>
        </p:nvSpPr>
        <p:spPr>
          <a:xfrm rot="5400000">
            <a:off x="4103283" y="4330067"/>
            <a:ext cx="1351200" cy="4404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300"/>
              <a:t>DPDK NICs</a:t>
            </a:r>
          </a:p>
        </p:txBody>
      </p:sp>
      <p:sp>
        <p:nvSpPr>
          <p:cNvPr id="1703" name="Shape 1703"/>
          <p:cNvSpPr txBox="1"/>
          <p:nvPr/>
        </p:nvSpPr>
        <p:spPr>
          <a:xfrm>
            <a:off x="9730233" y="4972533"/>
            <a:ext cx="1351200" cy="3747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DPDK NICs</a:t>
            </a:r>
          </a:p>
        </p:txBody>
      </p:sp>
      <p:sp>
        <p:nvSpPr>
          <p:cNvPr id="1704" name="Shape 1704"/>
          <p:cNvSpPr txBox="1"/>
          <p:nvPr/>
        </p:nvSpPr>
        <p:spPr>
          <a:xfrm>
            <a:off x="6999017" y="4933454"/>
            <a:ext cx="1351200" cy="3747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DPDK NICs</a:t>
            </a:r>
          </a:p>
        </p:txBody>
      </p:sp>
      <p:sp>
        <p:nvSpPr>
          <p:cNvPr id="1705" name="Shape 1705"/>
          <p:cNvSpPr/>
          <p:nvPr/>
        </p:nvSpPr>
        <p:spPr>
          <a:xfrm rot="-5400000">
            <a:off x="8695933" y="1425333"/>
            <a:ext cx="257700" cy="1362300"/>
          </a:xfrm>
          <a:prstGeom prst="leftBrace">
            <a:avLst>
              <a:gd name="adj1" fmla="val 29994"/>
              <a:gd name="adj2" fmla="val 49668"/>
            </a:avLst>
          </a:prstGeom>
          <a:noFill/>
          <a:ln w="19050" cap="flat" cmpd="sng">
            <a:solidFill>
              <a:srgbClr val="666666"/>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06" name="Shape 1706"/>
          <p:cNvSpPr txBox="1"/>
          <p:nvPr/>
        </p:nvSpPr>
        <p:spPr>
          <a:xfrm>
            <a:off x="8311233" y="2071150"/>
            <a:ext cx="1027200" cy="435900"/>
          </a:xfrm>
          <a:prstGeom prst="rect">
            <a:avLst/>
          </a:prstGeom>
          <a:noFill/>
          <a:ln>
            <a:noFill/>
          </a:ln>
        </p:spPr>
        <p:txBody>
          <a:bodyPr wrap="square" lIns="121900" tIns="121900" rIns="121900" bIns="121900" anchor="t" anchorCtr="0">
            <a:noAutofit/>
          </a:bodyPr>
          <a:lstStyle/>
          <a:p>
            <a:pPr lvl="0" rtl="0">
              <a:spcBef>
                <a:spcPts val="0"/>
              </a:spcBef>
              <a:buNone/>
            </a:pPr>
            <a:r>
              <a:rPr lang="en-US" sz="1600">
                <a:solidFill>
                  <a:srgbClr val="666666"/>
                </a:solidFill>
              </a:rPr>
              <a:t>bonded</a:t>
            </a:r>
          </a:p>
        </p:txBody>
      </p:sp>
      <p:sp>
        <p:nvSpPr>
          <p:cNvPr id="1707" name="Shape 1707"/>
          <p:cNvSpPr txBox="1">
            <a:spLocks noGrp="1"/>
          </p:cNvSpPr>
          <p:nvPr>
            <p:ph type="body" idx="1"/>
          </p:nvPr>
        </p:nvSpPr>
        <p:spPr>
          <a:xfrm>
            <a:off x="160067" y="1459700"/>
            <a:ext cx="4697100" cy="3209700"/>
          </a:xfrm>
          <a:prstGeom prst="rect">
            <a:avLst/>
          </a:prstGeom>
        </p:spPr>
        <p:txBody>
          <a:bodyPr wrap="square" lIns="121900" tIns="121900" rIns="121900" bIns="121900" anchor="t" anchorCtr="0">
            <a:noAutofit/>
          </a:bodyPr>
          <a:lstStyle/>
          <a:p>
            <a:pPr lvl="0" rtl="0">
              <a:spcBef>
                <a:spcPts val="0"/>
              </a:spcBef>
              <a:buNone/>
            </a:pPr>
            <a:r>
              <a:rPr lang="en-US" sz="1800" b="1">
                <a:solidFill>
                  <a:srgbClr val="073763"/>
                </a:solidFill>
              </a:rPr>
              <a:t>VNFs ported to VirtIO with DPDK accelerated vswitch</a:t>
            </a:r>
          </a:p>
          <a:p>
            <a:pPr marL="609600" lvl="0" indent="-419100" rtl="0">
              <a:spcBef>
                <a:spcPts val="0"/>
              </a:spcBef>
              <a:buClr>
                <a:srgbClr val="073763"/>
              </a:buClr>
              <a:buSzPct val="100000"/>
            </a:pPr>
            <a:r>
              <a:rPr lang="en-US" sz="1800" b="1">
                <a:solidFill>
                  <a:srgbClr val="073763"/>
                </a:solidFill>
              </a:rPr>
              <a:t>DPDK in the VM</a:t>
            </a:r>
          </a:p>
          <a:p>
            <a:pPr marL="609600" lvl="0" indent="-419100" rtl="0">
              <a:spcBef>
                <a:spcPts val="0"/>
              </a:spcBef>
              <a:buClr>
                <a:srgbClr val="073763"/>
              </a:buClr>
              <a:buSzPct val="100000"/>
            </a:pPr>
            <a:r>
              <a:rPr lang="en-US" sz="1800" b="1">
                <a:solidFill>
                  <a:srgbClr val="073763"/>
                </a:solidFill>
              </a:rPr>
              <a:t>Bonding for HA done by OVS-DPDK</a:t>
            </a:r>
          </a:p>
          <a:p>
            <a:pPr marL="609600" lvl="0" indent="-419100" rtl="0">
              <a:spcBef>
                <a:spcPts val="0"/>
              </a:spcBef>
              <a:buClr>
                <a:srgbClr val="073763"/>
              </a:buClr>
              <a:buSzPct val="100000"/>
            </a:pPr>
            <a:r>
              <a:rPr lang="en-US" sz="1800" b="1">
                <a:solidFill>
                  <a:srgbClr val="073763"/>
                </a:solidFill>
              </a:rPr>
              <a:t>Data ports need performance tuning</a:t>
            </a:r>
          </a:p>
          <a:p>
            <a:pPr marL="609600" lvl="0" indent="-419100" rtl="0">
              <a:spcBef>
                <a:spcPts val="0"/>
              </a:spcBef>
              <a:buClr>
                <a:srgbClr val="073763"/>
              </a:buClr>
              <a:buSzPct val="100000"/>
            </a:pPr>
            <a:r>
              <a:rPr lang="en-US" sz="1800" b="1">
                <a:solidFill>
                  <a:srgbClr val="073763"/>
                </a:solidFill>
              </a:rPr>
              <a:t>Management and tenant ports - Tunneling (VXLAN) for East-West traffic</a:t>
            </a:r>
          </a:p>
          <a:p>
            <a:pPr marL="609600" lvl="0" indent="-419100" rtl="0">
              <a:spcBef>
                <a:spcPts val="0"/>
              </a:spcBef>
              <a:buClr>
                <a:srgbClr val="073763"/>
              </a:buClr>
              <a:buSzPct val="100000"/>
            </a:pPr>
            <a:r>
              <a:rPr lang="en-US" sz="1800" b="1">
                <a:solidFill>
                  <a:srgbClr val="073763"/>
                </a:solidFill>
              </a:rPr>
              <a:t>Live Migration &lt;=500ms downtime</a:t>
            </a:r>
          </a:p>
        </p:txBody>
      </p:sp>
      <p:grpSp>
        <p:nvGrpSpPr>
          <p:cNvPr id="1708" name="Shape 1708"/>
          <p:cNvGrpSpPr/>
          <p:nvPr/>
        </p:nvGrpSpPr>
        <p:grpSpPr>
          <a:xfrm>
            <a:off x="10373441" y="3338995"/>
            <a:ext cx="278743" cy="228752"/>
            <a:chOff x="624525" y="3790350"/>
            <a:chExt cx="485700" cy="461100"/>
          </a:xfrm>
        </p:grpSpPr>
        <p:sp>
          <p:nvSpPr>
            <p:cNvPr id="1709" name="Shape 1709"/>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710" name="Shape 1710"/>
            <p:cNvCxnSpPr>
              <a:stCxn id="1709"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711" name="Shape 1711"/>
            <p:cNvCxnSpPr>
              <a:stCxn id="1709"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712" name="Shape 1712"/>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713" name="Shape 1713"/>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grpSp>
        <p:nvGrpSpPr>
          <p:cNvPr id="1714" name="Shape 1714"/>
          <p:cNvGrpSpPr/>
          <p:nvPr/>
        </p:nvGrpSpPr>
        <p:grpSpPr>
          <a:xfrm>
            <a:off x="6841625" y="3333829"/>
            <a:ext cx="278743" cy="228752"/>
            <a:chOff x="624525" y="3790350"/>
            <a:chExt cx="485700" cy="461100"/>
          </a:xfrm>
        </p:grpSpPr>
        <p:sp>
          <p:nvSpPr>
            <p:cNvPr id="1715" name="Shape 1715"/>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716" name="Shape 1716"/>
            <p:cNvCxnSpPr>
              <a:stCxn id="1715"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717" name="Shape 1717"/>
            <p:cNvCxnSpPr>
              <a:stCxn id="1715"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718" name="Shape 1718"/>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719" name="Shape 1719"/>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grpSp>
        <p:nvGrpSpPr>
          <p:cNvPr id="1720" name="Shape 1720"/>
          <p:cNvGrpSpPr/>
          <p:nvPr/>
        </p:nvGrpSpPr>
        <p:grpSpPr>
          <a:xfrm>
            <a:off x="6027291" y="3334554"/>
            <a:ext cx="278743" cy="228752"/>
            <a:chOff x="624525" y="3790350"/>
            <a:chExt cx="485700" cy="461100"/>
          </a:xfrm>
        </p:grpSpPr>
        <p:sp>
          <p:nvSpPr>
            <p:cNvPr id="1721" name="Shape 1721"/>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722" name="Shape 1722"/>
            <p:cNvCxnSpPr>
              <a:stCxn id="1721"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723" name="Shape 1723"/>
            <p:cNvCxnSpPr>
              <a:stCxn id="1721"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724" name="Shape 1724"/>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725" name="Shape 1725"/>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grpSp>
        <p:nvGrpSpPr>
          <p:cNvPr id="1726" name="Shape 1726"/>
          <p:cNvGrpSpPr/>
          <p:nvPr/>
        </p:nvGrpSpPr>
        <p:grpSpPr>
          <a:xfrm>
            <a:off x="9585058" y="3348087"/>
            <a:ext cx="278743" cy="228752"/>
            <a:chOff x="624525" y="3790350"/>
            <a:chExt cx="485700" cy="461100"/>
          </a:xfrm>
        </p:grpSpPr>
        <p:sp>
          <p:nvSpPr>
            <p:cNvPr id="1727" name="Shape 1727"/>
            <p:cNvSpPr/>
            <p:nvPr/>
          </p:nvSpPr>
          <p:spPr>
            <a:xfrm rot="10800000" flipH="1">
              <a:off x="624525" y="3790350"/>
              <a:ext cx="390600" cy="461100"/>
            </a:xfrm>
            <a:prstGeom prst="ellipse">
              <a:avLst/>
            </a:prstGeom>
            <a:noFill/>
            <a:ln w="38100"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728" name="Shape 1728"/>
            <p:cNvCxnSpPr>
              <a:stCxn id="1727"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729" name="Shape 1729"/>
            <p:cNvCxnSpPr>
              <a:stCxn id="1727" idx="5"/>
            </p:cNvCxnSpPr>
            <p:nvPr/>
          </p:nvCxnSpPr>
          <p:spPr>
            <a:xfrm>
              <a:off x="957923" y="3857877"/>
              <a:ext cx="0" cy="0"/>
            </a:xfrm>
            <a:prstGeom prst="straightConnector1">
              <a:avLst/>
            </a:prstGeom>
            <a:noFill/>
            <a:ln w="38100" cap="flat" cmpd="sng">
              <a:solidFill>
                <a:srgbClr val="FFFFFF"/>
              </a:solidFill>
              <a:prstDash val="solid"/>
              <a:round/>
              <a:headEnd type="none" w="lg" len="lg"/>
              <a:tailEnd type="none" w="lg" len="lg"/>
            </a:ln>
          </p:spPr>
        </p:cxnSp>
        <p:cxnSp>
          <p:nvCxnSpPr>
            <p:cNvPr id="1730" name="Shape 1730"/>
            <p:cNvCxnSpPr/>
            <p:nvPr/>
          </p:nvCxnSpPr>
          <p:spPr>
            <a:xfrm>
              <a:off x="902075" y="3955200"/>
              <a:ext cx="113100" cy="131400"/>
            </a:xfrm>
            <a:prstGeom prst="straightConnector1">
              <a:avLst/>
            </a:prstGeom>
            <a:noFill/>
            <a:ln w="38100" cap="flat" cmpd="sng">
              <a:solidFill>
                <a:srgbClr val="FFFFFF"/>
              </a:solidFill>
              <a:prstDash val="solid"/>
              <a:round/>
              <a:headEnd type="none" w="lg" len="lg"/>
              <a:tailEnd type="none" w="lg" len="lg"/>
            </a:ln>
          </p:spPr>
        </p:cxnSp>
        <p:cxnSp>
          <p:nvCxnSpPr>
            <p:cNvPr id="1731" name="Shape 1731"/>
            <p:cNvCxnSpPr/>
            <p:nvPr/>
          </p:nvCxnSpPr>
          <p:spPr>
            <a:xfrm flipH="1">
              <a:off x="1015425" y="3937850"/>
              <a:ext cx="94800" cy="137400"/>
            </a:xfrm>
            <a:prstGeom prst="straightConnector1">
              <a:avLst/>
            </a:prstGeom>
            <a:noFill/>
            <a:ln w="38100" cap="flat" cmpd="sng">
              <a:solidFill>
                <a:srgbClr val="FFFFFF"/>
              </a:solidFill>
              <a:prstDash val="solid"/>
              <a:round/>
              <a:headEnd type="none" w="lg" len="lg"/>
              <a:tailEnd type="none" w="lg" len="lg"/>
            </a:ln>
          </p:spPr>
        </p:cxnSp>
      </p:grpSp>
      <p:grpSp>
        <p:nvGrpSpPr>
          <p:cNvPr id="1732" name="Shape 1732"/>
          <p:cNvGrpSpPr/>
          <p:nvPr/>
        </p:nvGrpSpPr>
        <p:grpSpPr>
          <a:xfrm>
            <a:off x="4056498" y="920500"/>
            <a:ext cx="3291600" cy="1656443"/>
            <a:chOff x="3433348" y="1062025"/>
            <a:chExt cx="3291600" cy="1656443"/>
          </a:xfrm>
        </p:grpSpPr>
        <p:grpSp>
          <p:nvGrpSpPr>
            <p:cNvPr id="1733" name="Shape 1733"/>
            <p:cNvGrpSpPr/>
            <p:nvPr/>
          </p:nvGrpSpPr>
          <p:grpSpPr>
            <a:xfrm>
              <a:off x="3433348" y="1062025"/>
              <a:ext cx="3291600" cy="1656443"/>
              <a:chOff x="2575075" y="796539"/>
              <a:chExt cx="2468762" cy="1242363"/>
            </a:xfrm>
          </p:grpSpPr>
          <p:pic>
            <p:nvPicPr>
              <p:cNvPr id="1734" name="Shape 1734" descr="1290250232-300px.png"/>
              <p:cNvPicPr preferRelativeResize="0"/>
              <p:nvPr/>
            </p:nvPicPr>
            <p:blipFill>
              <a:blip r:embed="rId4">
                <a:alphaModFix/>
              </a:blip>
              <a:stretch>
                <a:fillRect/>
              </a:stretch>
            </p:blipFill>
            <p:spPr>
              <a:xfrm>
                <a:off x="3362531" y="1709642"/>
                <a:ext cx="421675" cy="292350"/>
              </a:xfrm>
              <a:prstGeom prst="rect">
                <a:avLst/>
              </a:prstGeom>
              <a:noFill/>
              <a:ln>
                <a:noFill/>
              </a:ln>
            </p:spPr>
          </p:pic>
          <p:sp>
            <p:nvSpPr>
              <p:cNvPr id="1735" name="Shape 1735"/>
              <p:cNvSpPr txBox="1"/>
              <p:nvPr/>
            </p:nvSpPr>
            <p:spPr>
              <a:xfrm>
                <a:off x="3746993" y="1757802"/>
                <a:ext cx="1013400" cy="281100"/>
              </a:xfrm>
              <a:prstGeom prst="rect">
                <a:avLst/>
              </a:prstGeom>
              <a:noFill/>
              <a:ln>
                <a:noFill/>
              </a:ln>
            </p:spPr>
            <p:txBody>
              <a:bodyPr wrap="square" lIns="121900" tIns="121900" rIns="121900" bIns="121900" anchor="t" anchorCtr="0">
                <a:noAutofit/>
              </a:bodyPr>
              <a:lstStyle/>
              <a:p>
                <a:pPr lvl="0" rtl="0">
                  <a:spcBef>
                    <a:spcPts val="0"/>
                  </a:spcBef>
                  <a:buNone/>
                </a:pPr>
                <a:r>
                  <a:rPr lang="en-US"/>
                  <a:t>regular NICs</a:t>
                </a:r>
              </a:p>
            </p:txBody>
          </p:sp>
          <p:grpSp>
            <p:nvGrpSpPr>
              <p:cNvPr id="1736" name="Shape 1736"/>
              <p:cNvGrpSpPr/>
              <p:nvPr/>
            </p:nvGrpSpPr>
            <p:grpSpPr>
              <a:xfrm>
                <a:off x="2575075" y="796539"/>
                <a:ext cx="2468762" cy="735974"/>
                <a:chOff x="6174300" y="323226"/>
                <a:chExt cx="2468762" cy="735974"/>
              </a:xfrm>
            </p:grpSpPr>
            <p:pic>
              <p:nvPicPr>
                <p:cNvPr id="1737" name="Shape 1737" descr="Icon_RH_Cloud_Admin_RGB_Flat.png"/>
                <p:cNvPicPr preferRelativeResize="0"/>
                <p:nvPr/>
              </p:nvPicPr>
              <p:blipFill>
                <a:blip r:embed="rId5">
                  <a:alphaModFix/>
                </a:blip>
                <a:stretch>
                  <a:fillRect/>
                </a:stretch>
              </p:blipFill>
              <p:spPr>
                <a:xfrm>
                  <a:off x="6174300" y="571025"/>
                  <a:ext cx="716650" cy="488175"/>
                </a:xfrm>
                <a:prstGeom prst="rect">
                  <a:avLst/>
                </a:prstGeom>
                <a:noFill/>
                <a:ln>
                  <a:noFill/>
                </a:ln>
              </p:spPr>
            </p:pic>
            <p:sp>
              <p:nvSpPr>
                <p:cNvPr id="1738" name="Shape 1738"/>
                <p:cNvSpPr txBox="1"/>
                <p:nvPr/>
              </p:nvSpPr>
              <p:spPr>
                <a:xfrm>
                  <a:off x="6801362" y="323226"/>
                  <a:ext cx="1841700" cy="3936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600">
                      <a:latin typeface="Overpass"/>
                      <a:ea typeface="Overpass"/>
                      <a:cs typeface="Overpass"/>
                      <a:sym typeface="Overpass"/>
                    </a:rPr>
                    <a:t>Provisioning</a:t>
                  </a:r>
                </a:p>
                <a:p>
                  <a:pPr lvl="0" algn="l" rtl="0">
                    <a:spcBef>
                      <a:spcPts val="0"/>
                    </a:spcBef>
                    <a:buNone/>
                  </a:pPr>
                  <a:r>
                    <a:rPr lang="en-US" sz="1600">
                      <a:latin typeface="Overpass"/>
                      <a:ea typeface="Overpass"/>
                      <a:cs typeface="Overpass"/>
                      <a:sym typeface="Overpass"/>
                    </a:rPr>
                    <a:t>DHCP+PXE</a:t>
                  </a:r>
                </a:p>
              </p:txBody>
            </p:sp>
          </p:grpSp>
        </p:grpSp>
        <p:cxnSp>
          <p:nvCxnSpPr>
            <p:cNvPr id="1739" name="Shape 1739"/>
            <p:cNvCxnSpPr>
              <a:stCxn id="1734" idx="0"/>
            </p:cNvCxnSpPr>
            <p:nvPr/>
          </p:nvCxnSpPr>
          <p:spPr>
            <a:xfrm rot="10800000">
              <a:off x="4188972" y="2008565"/>
              <a:ext cx="575400" cy="270900"/>
            </a:xfrm>
            <a:prstGeom prst="straightConnector1">
              <a:avLst/>
            </a:prstGeom>
            <a:noFill/>
            <a:ln w="28575" cap="flat" cmpd="sng">
              <a:solidFill>
                <a:schemeClr val="dk2"/>
              </a:solidFill>
              <a:prstDash val="solid"/>
              <a:round/>
              <a:headEnd type="none" w="lg" len="lg"/>
              <a:tailEnd type="none" w="lg" len="lg"/>
            </a:ln>
          </p:spPr>
        </p:cxnSp>
      </p:grpSp>
      <p:grpSp>
        <p:nvGrpSpPr>
          <p:cNvPr id="1740" name="Shape 1740"/>
          <p:cNvGrpSpPr/>
          <p:nvPr/>
        </p:nvGrpSpPr>
        <p:grpSpPr>
          <a:xfrm>
            <a:off x="7142800" y="4452154"/>
            <a:ext cx="278743" cy="228752"/>
            <a:chOff x="624525" y="3790350"/>
            <a:chExt cx="485700" cy="461100"/>
          </a:xfrm>
        </p:grpSpPr>
        <p:sp>
          <p:nvSpPr>
            <p:cNvPr id="1741" name="Shape 1741"/>
            <p:cNvSpPr/>
            <p:nvPr/>
          </p:nvSpPr>
          <p:spPr>
            <a:xfrm rot="10800000" flipH="1">
              <a:off x="624525" y="3790350"/>
              <a:ext cx="390600" cy="461100"/>
            </a:xfrm>
            <a:prstGeom prst="ellipse">
              <a:avLst/>
            </a:prstGeom>
            <a:noFill/>
            <a:ln w="38100" cap="flat" cmpd="sng">
              <a:solidFill>
                <a:srgbClr val="0000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742" name="Shape 1742"/>
            <p:cNvCxnSpPr>
              <a:stCxn id="1741" idx="5"/>
            </p:cNvCxnSpPr>
            <p:nvPr/>
          </p:nvCxnSpPr>
          <p:spPr>
            <a:xfrm>
              <a:off x="957923" y="3857877"/>
              <a:ext cx="0" cy="0"/>
            </a:xfrm>
            <a:prstGeom prst="straightConnector1">
              <a:avLst/>
            </a:prstGeom>
            <a:noFill/>
            <a:ln w="38100" cap="flat" cmpd="sng">
              <a:solidFill>
                <a:srgbClr val="0000FF"/>
              </a:solidFill>
              <a:prstDash val="solid"/>
              <a:round/>
              <a:headEnd type="none" w="lg" len="lg"/>
              <a:tailEnd type="none" w="lg" len="lg"/>
            </a:ln>
          </p:spPr>
        </p:cxnSp>
        <p:cxnSp>
          <p:nvCxnSpPr>
            <p:cNvPr id="1743" name="Shape 1743"/>
            <p:cNvCxnSpPr>
              <a:stCxn id="1741" idx="5"/>
            </p:cNvCxnSpPr>
            <p:nvPr/>
          </p:nvCxnSpPr>
          <p:spPr>
            <a:xfrm>
              <a:off x="957923" y="3857877"/>
              <a:ext cx="0" cy="0"/>
            </a:xfrm>
            <a:prstGeom prst="straightConnector1">
              <a:avLst/>
            </a:prstGeom>
            <a:noFill/>
            <a:ln w="38100" cap="flat" cmpd="sng">
              <a:solidFill>
                <a:srgbClr val="0000FF"/>
              </a:solidFill>
              <a:prstDash val="solid"/>
              <a:round/>
              <a:headEnd type="none" w="lg" len="lg"/>
              <a:tailEnd type="none" w="lg" len="lg"/>
            </a:ln>
          </p:spPr>
        </p:cxnSp>
        <p:cxnSp>
          <p:nvCxnSpPr>
            <p:cNvPr id="1744" name="Shape 1744"/>
            <p:cNvCxnSpPr/>
            <p:nvPr/>
          </p:nvCxnSpPr>
          <p:spPr>
            <a:xfrm>
              <a:off x="902075" y="3955200"/>
              <a:ext cx="113100" cy="131400"/>
            </a:xfrm>
            <a:prstGeom prst="straightConnector1">
              <a:avLst/>
            </a:prstGeom>
            <a:noFill/>
            <a:ln w="38100" cap="flat" cmpd="sng">
              <a:solidFill>
                <a:srgbClr val="0000FF"/>
              </a:solidFill>
              <a:prstDash val="solid"/>
              <a:round/>
              <a:headEnd type="none" w="lg" len="lg"/>
              <a:tailEnd type="none" w="lg" len="lg"/>
            </a:ln>
          </p:spPr>
        </p:cxnSp>
        <p:cxnSp>
          <p:nvCxnSpPr>
            <p:cNvPr id="1745" name="Shape 1745"/>
            <p:cNvCxnSpPr/>
            <p:nvPr/>
          </p:nvCxnSpPr>
          <p:spPr>
            <a:xfrm flipH="1">
              <a:off x="1015425" y="3937850"/>
              <a:ext cx="94800" cy="137400"/>
            </a:xfrm>
            <a:prstGeom prst="straightConnector1">
              <a:avLst/>
            </a:prstGeom>
            <a:noFill/>
            <a:ln w="38100" cap="flat" cmpd="sng">
              <a:solidFill>
                <a:srgbClr val="0000FF"/>
              </a:solidFill>
              <a:prstDash val="solid"/>
              <a:round/>
              <a:headEnd type="none" w="lg" len="lg"/>
              <a:tailEnd type="none" w="lg" len="lg"/>
            </a:ln>
          </p:spPr>
        </p:cxnSp>
      </p:grpSp>
      <p:grpSp>
        <p:nvGrpSpPr>
          <p:cNvPr id="1746" name="Shape 1746"/>
          <p:cNvGrpSpPr/>
          <p:nvPr/>
        </p:nvGrpSpPr>
        <p:grpSpPr>
          <a:xfrm>
            <a:off x="10489183" y="4426462"/>
            <a:ext cx="278743" cy="228752"/>
            <a:chOff x="624525" y="3790350"/>
            <a:chExt cx="485700" cy="461100"/>
          </a:xfrm>
        </p:grpSpPr>
        <p:sp>
          <p:nvSpPr>
            <p:cNvPr id="1747" name="Shape 1747"/>
            <p:cNvSpPr/>
            <p:nvPr/>
          </p:nvSpPr>
          <p:spPr>
            <a:xfrm rot="10800000" flipH="1">
              <a:off x="624525" y="3790350"/>
              <a:ext cx="390600" cy="461100"/>
            </a:xfrm>
            <a:prstGeom prst="ellipse">
              <a:avLst/>
            </a:prstGeom>
            <a:noFill/>
            <a:ln w="38100" cap="flat" cmpd="sng">
              <a:solidFill>
                <a:srgbClr val="FF00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748" name="Shape 1748"/>
            <p:cNvCxnSpPr>
              <a:stCxn id="1747" idx="5"/>
            </p:cNvCxnSpPr>
            <p:nvPr/>
          </p:nvCxnSpPr>
          <p:spPr>
            <a:xfrm>
              <a:off x="957923" y="3857877"/>
              <a:ext cx="0" cy="0"/>
            </a:xfrm>
            <a:prstGeom prst="straightConnector1">
              <a:avLst/>
            </a:prstGeom>
            <a:noFill/>
            <a:ln w="38100" cap="flat" cmpd="sng">
              <a:solidFill>
                <a:srgbClr val="FF0000"/>
              </a:solidFill>
              <a:prstDash val="solid"/>
              <a:round/>
              <a:headEnd type="none" w="lg" len="lg"/>
              <a:tailEnd type="none" w="lg" len="lg"/>
            </a:ln>
          </p:spPr>
        </p:cxnSp>
        <p:cxnSp>
          <p:nvCxnSpPr>
            <p:cNvPr id="1749" name="Shape 1749"/>
            <p:cNvCxnSpPr>
              <a:stCxn id="1747" idx="5"/>
            </p:cNvCxnSpPr>
            <p:nvPr/>
          </p:nvCxnSpPr>
          <p:spPr>
            <a:xfrm>
              <a:off x="957923" y="3857877"/>
              <a:ext cx="0" cy="0"/>
            </a:xfrm>
            <a:prstGeom prst="straightConnector1">
              <a:avLst/>
            </a:prstGeom>
            <a:noFill/>
            <a:ln w="38100" cap="flat" cmpd="sng">
              <a:solidFill>
                <a:srgbClr val="FF0000"/>
              </a:solidFill>
              <a:prstDash val="solid"/>
              <a:round/>
              <a:headEnd type="none" w="lg" len="lg"/>
              <a:tailEnd type="none" w="lg" len="lg"/>
            </a:ln>
          </p:spPr>
        </p:cxnSp>
        <p:cxnSp>
          <p:nvCxnSpPr>
            <p:cNvPr id="1750" name="Shape 1750"/>
            <p:cNvCxnSpPr/>
            <p:nvPr/>
          </p:nvCxnSpPr>
          <p:spPr>
            <a:xfrm>
              <a:off x="902075" y="3955200"/>
              <a:ext cx="113100" cy="131400"/>
            </a:xfrm>
            <a:prstGeom prst="straightConnector1">
              <a:avLst/>
            </a:prstGeom>
            <a:noFill/>
            <a:ln w="38100" cap="flat" cmpd="sng">
              <a:solidFill>
                <a:srgbClr val="FF0000"/>
              </a:solidFill>
              <a:prstDash val="solid"/>
              <a:round/>
              <a:headEnd type="none" w="lg" len="lg"/>
              <a:tailEnd type="none" w="lg" len="lg"/>
            </a:ln>
          </p:spPr>
        </p:cxnSp>
        <p:cxnSp>
          <p:nvCxnSpPr>
            <p:cNvPr id="1751" name="Shape 1751"/>
            <p:cNvCxnSpPr/>
            <p:nvPr/>
          </p:nvCxnSpPr>
          <p:spPr>
            <a:xfrm flipH="1">
              <a:off x="1015425" y="3937850"/>
              <a:ext cx="94800" cy="137400"/>
            </a:xfrm>
            <a:prstGeom prst="straightConnector1">
              <a:avLst/>
            </a:prstGeom>
            <a:noFill/>
            <a:ln w="38100" cap="flat" cmpd="sng">
              <a:solidFill>
                <a:srgbClr val="FF0000"/>
              </a:solidFill>
              <a:prstDash val="solid"/>
              <a:round/>
              <a:headEnd type="none" w="lg" len="lg"/>
              <a:tailEnd type="none" w="lg" len="lg"/>
            </a:ln>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Shape 1756"/>
          <p:cNvSpPr/>
          <p:nvPr/>
        </p:nvSpPr>
        <p:spPr>
          <a:xfrm>
            <a:off x="6814133" y="3540833"/>
            <a:ext cx="2469300" cy="14175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57" name="Shape 1757"/>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27</a:t>
            </a:fld>
            <a:endParaRPr lang="en-US"/>
          </a:p>
        </p:txBody>
      </p:sp>
      <p:sp>
        <p:nvSpPr>
          <p:cNvPr id="1758" name="Shape 1758"/>
          <p:cNvSpPr txBox="1">
            <a:spLocks noGrp="1"/>
          </p:cNvSpPr>
          <p:nvPr>
            <p:ph type="title"/>
          </p:nvPr>
        </p:nvSpPr>
        <p:spPr>
          <a:xfrm>
            <a:off x="1102200" y="0"/>
            <a:ext cx="9987600" cy="1417500"/>
          </a:xfrm>
          <a:prstGeom prst="rect">
            <a:avLst/>
          </a:prstGeom>
        </p:spPr>
        <p:txBody>
          <a:bodyPr wrap="square" lIns="121900" tIns="121900" rIns="121900" bIns="121900" anchor="b" anchorCtr="0">
            <a:noAutofit/>
          </a:bodyPr>
          <a:lstStyle/>
          <a:p>
            <a:pPr lvl="0" rtl="0">
              <a:spcBef>
                <a:spcPts val="0"/>
              </a:spcBef>
              <a:buNone/>
            </a:pPr>
            <a:r>
              <a:rPr lang="en-US" b="1">
                <a:solidFill>
                  <a:srgbClr val="073763"/>
                </a:solidFill>
              </a:rPr>
              <a:t>OpenStack OVS-DPDK</a:t>
            </a:r>
          </a:p>
          <a:p>
            <a:pPr lvl="0" rtl="0">
              <a:spcBef>
                <a:spcPts val="0"/>
              </a:spcBef>
              <a:buNone/>
            </a:pPr>
            <a:r>
              <a:rPr lang="en-US" b="1">
                <a:solidFill>
                  <a:srgbClr val="073763"/>
                </a:solidFill>
              </a:rPr>
              <a:t>Host/VNFs guests resources partitioning</a:t>
            </a:r>
          </a:p>
        </p:txBody>
      </p:sp>
      <p:sp>
        <p:nvSpPr>
          <p:cNvPr id="1759" name="Shape 1759"/>
          <p:cNvSpPr txBox="1">
            <a:spLocks noGrp="1"/>
          </p:cNvSpPr>
          <p:nvPr>
            <p:ph type="subTitle" idx="2"/>
          </p:nvPr>
        </p:nvSpPr>
        <p:spPr>
          <a:xfrm>
            <a:off x="1102200" y="1442900"/>
            <a:ext cx="9987600" cy="8757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Typical 18 cores per node dual socket compute node (</a:t>
            </a:r>
            <a:r>
              <a:rPr lang="en-US" b="1" u="sng">
                <a:solidFill>
                  <a:srgbClr val="073763"/>
                </a:solidFill>
                <a:hlinkClick r:id="rId3"/>
              </a:rPr>
              <a:t>E5-2599 v3</a:t>
            </a:r>
            <a:r>
              <a:rPr lang="en-US" b="1">
                <a:solidFill>
                  <a:srgbClr val="073763"/>
                </a:solidFill>
              </a:rPr>
              <a:t>)</a:t>
            </a:r>
          </a:p>
        </p:txBody>
      </p:sp>
      <p:sp>
        <p:nvSpPr>
          <p:cNvPr id="1760" name="Shape 1760"/>
          <p:cNvSpPr/>
          <p:nvPr/>
        </p:nvSpPr>
        <p:spPr>
          <a:xfrm>
            <a:off x="7113100" y="3674500"/>
            <a:ext cx="282000" cy="248400"/>
          </a:xfrm>
          <a:prstGeom prst="roundRect">
            <a:avLst>
              <a:gd name="adj" fmla="val 16667"/>
            </a:avLst>
          </a:prstGeom>
          <a:solidFill>
            <a:srgbClr val="FFFF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endParaRPr sz="1900"/>
          </a:p>
        </p:txBody>
      </p:sp>
      <p:sp>
        <p:nvSpPr>
          <p:cNvPr id="1761" name="Shape 1761"/>
          <p:cNvSpPr/>
          <p:nvPr/>
        </p:nvSpPr>
        <p:spPr>
          <a:xfrm>
            <a:off x="7455389" y="3674500"/>
            <a:ext cx="282000" cy="248400"/>
          </a:xfrm>
          <a:prstGeom prst="roundRect">
            <a:avLst>
              <a:gd name="adj" fmla="val 16667"/>
            </a:avLst>
          </a:prstGeom>
          <a:solidFill>
            <a:srgbClr val="FFFF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62" name="Shape 1762"/>
          <p:cNvSpPr/>
          <p:nvPr/>
        </p:nvSpPr>
        <p:spPr>
          <a:xfrm flipH="1">
            <a:off x="8482045" y="3674500"/>
            <a:ext cx="282000" cy="2484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63" name="Shape 1763"/>
          <p:cNvSpPr/>
          <p:nvPr/>
        </p:nvSpPr>
        <p:spPr>
          <a:xfrm>
            <a:off x="7797677" y="3674500"/>
            <a:ext cx="282000" cy="2484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64" name="Shape 1764"/>
          <p:cNvSpPr/>
          <p:nvPr/>
        </p:nvSpPr>
        <p:spPr>
          <a:xfrm>
            <a:off x="8139966" y="3674500"/>
            <a:ext cx="282000" cy="2484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65" name="Shape 1765"/>
          <p:cNvSpPr/>
          <p:nvPr/>
        </p:nvSpPr>
        <p:spPr>
          <a:xfrm>
            <a:off x="7113100"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66" name="Shape 1766"/>
          <p:cNvSpPr/>
          <p:nvPr/>
        </p:nvSpPr>
        <p:spPr>
          <a:xfrm>
            <a:off x="7455389"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67" name="Shape 1767"/>
          <p:cNvSpPr/>
          <p:nvPr/>
        </p:nvSpPr>
        <p:spPr>
          <a:xfrm flipH="1">
            <a:off x="8482045"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68" name="Shape 1768"/>
          <p:cNvSpPr/>
          <p:nvPr/>
        </p:nvSpPr>
        <p:spPr>
          <a:xfrm>
            <a:off x="7797677"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69" name="Shape 1769"/>
          <p:cNvSpPr/>
          <p:nvPr/>
        </p:nvSpPr>
        <p:spPr>
          <a:xfrm>
            <a:off x="8139966" y="4020880"/>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770" name="Shape 1770"/>
          <p:cNvCxnSpPr>
            <a:stCxn id="1760" idx="0"/>
            <a:endCxn id="1760" idx="2"/>
          </p:cNvCxnSpPr>
          <p:nvPr/>
        </p:nvCxnSpPr>
        <p:spPr>
          <a:xfrm>
            <a:off x="7254100"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771" name="Shape 1771"/>
          <p:cNvCxnSpPr/>
          <p:nvPr/>
        </p:nvCxnSpPr>
        <p:spPr>
          <a:xfrm>
            <a:off x="7596284"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772" name="Shape 1772"/>
          <p:cNvCxnSpPr/>
          <p:nvPr/>
        </p:nvCxnSpPr>
        <p:spPr>
          <a:xfrm>
            <a:off x="7938572" y="4020880"/>
            <a:ext cx="0" cy="248400"/>
          </a:xfrm>
          <a:prstGeom prst="straightConnector1">
            <a:avLst/>
          </a:prstGeom>
          <a:noFill/>
          <a:ln w="9525" cap="flat" cmpd="sng">
            <a:solidFill>
              <a:schemeClr val="dk2"/>
            </a:solidFill>
            <a:prstDash val="solid"/>
            <a:round/>
            <a:headEnd type="none" w="lg" len="lg"/>
            <a:tailEnd type="none" w="lg" len="lg"/>
          </a:ln>
        </p:spPr>
      </p:cxnSp>
      <p:cxnSp>
        <p:nvCxnSpPr>
          <p:cNvPr id="1773" name="Shape 1773"/>
          <p:cNvCxnSpPr/>
          <p:nvPr/>
        </p:nvCxnSpPr>
        <p:spPr>
          <a:xfrm>
            <a:off x="8280861"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774" name="Shape 1774"/>
          <p:cNvCxnSpPr/>
          <p:nvPr/>
        </p:nvCxnSpPr>
        <p:spPr>
          <a:xfrm>
            <a:off x="7938572"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775" name="Shape 1775"/>
          <p:cNvCxnSpPr/>
          <p:nvPr/>
        </p:nvCxnSpPr>
        <p:spPr>
          <a:xfrm>
            <a:off x="8280861" y="4020880"/>
            <a:ext cx="0" cy="248400"/>
          </a:xfrm>
          <a:prstGeom prst="straightConnector1">
            <a:avLst/>
          </a:prstGeom>
          <a:noFill/>
          <a:ln w="9525" cap="flat" cmpd="sng">
            <a:solidFill>
              <a:schemeClr val="dk2"/>
            </a:solidFill>
            <a:prstDash val="solid"/>
            <a:round/>
            <a:headEnd type="none" w="lg" len="lg"/>
            <a:tailEnd type="none" w="lg" len="lg"/>
          </a:ln>
        </p:spPr>
      </p:cxnSp>
      <p:cxnSp>
        <p:nvCxnSpPr>
          <p:cNvPr id="1776" name="Shape 1776"/>
          <p:cNvCxnSpPr/>
          <p:nvPr/>
        </p:nvCxnSpPr>
        <p:spPr>
          <a:xfrm>
            <a:off x="8623150"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777" name="Shape 1777"/>
          <p:cNvCxnSpPr/>
          <p:nvPr/>
        </p:nvCxnSpPr>
        <p:spPr>
          <a:xfrm>
            <a:off x="8623150" y="4020880"/>
            <a:ext cx="0" cy="248400"/>
          </a:xfrm>
          <a:prstGeom prst="straightConnector1">
            <a:avLst/>
          </a:prstGeom>
          <a:noFill/>
          <a:ln w="9525" cap="flat" cmpd="sng">
            <a:solidFill>
              <a:schemeClr val="dk2"/>
            </a:solidFill>
            <a:prstDash val="solid"/>
            <a:round/>
            <a:headEnd type="none" w="lg" len="lg"/>
            <a:tailEnd type="none" w="lg" len="lg"/>
          </a:ln>
        </p:spPr>
      </p:cxnSp>
      <p:cxnSp>
        <p:nvCxnSpPr>
          <p:cNvPr id="1778" name="Shape 1778"/>
          <p:cNvCxnSpPr/>
          <p:nvPr/>
        </p:nvCxnSpPr>
        <p:spPr>
          <a:xfrm>
            <a:off x="7596284" y="4020880"/>
            <a:ext cx="0" cy="248400"/>
          </a:xfrm>
          <a:prstGeom prst="straightConnector1">
            <a:avLst/>
          </a:prstGeom>
          <a:noFill/>
          <a:ln w="9525" cap="flat" cmpd="sng">
            <a:solidFill>
              <a:schemeClr val="dk2"/>
            </a:solidFill>
            <a:prstDash val="solid"/>
            <a:round/>
            <a:headEnd type="none" w="lg" len="lg"/>
            <a:tailEnd type="none" w="lg" len="lg"/>
          </a:ln>
        </p:spPr>
      </p:cxnSp>
      <p:cxnSp>
        <p:nvCxnSpPr>
          <p:cNvPr id="1779" name="Shape 1779"/>
          <p:cNvCxnSpPr/>
          <p:nvPr/>
        </p:nvCxnSpPr>
        <p:spPr>
          <a:xfrm>
            <a:off x="7253995" y="4020880"/>
            <a:ext cx="0" cy="248400"/>
          </a:xfrm>
          <a:prstGeom prst="straightConnector1">
            <a:avLst/>
          </a:prstGeom>
          <a:noFill/>
          <a:ln w="9525" cap="flat" cmpd="sng">
            <a:solidFill>
              <a:schemeClr val="dk2"/>
            </a:solidFill>
            <a:prstDash val="solid"/>
            <a:round/>
            <a:headEnd type="none" w="lg" len="lg"/>
            <a:tailEnd type="none" w="lg" len="lg"/>
          </a:ln>
        </p:spPr>
      </p:cxnSp>
      <p:sp>
        <p:nvSpPr>
          <p:cNvPr id="1780" name="Shape 1780"/>
          <p:cNvSpPr/>
          <p:nvPr/>
        </p:nvSpPr>
        <p:spPr>
          <a:xfrm flipH="1">
            <a:off x="8824333" y="3674500"/>
            <a:ext cx="282000" cy="2484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81" name="Shape 1781"/>
          <p:cNvSpPr/>
          <p:nvPr/>
        </p:nvSpPr>
        <p:spPr>
          <a:xfrm flipH="1">
            <a:off x="8824333" y="4020880"/>
            <a:ext cx="282000" cy="2484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782" name="Shape 1782"/>
          <p:cNvCxnSpPr/>
          <p:nvPr/>
        </p:nvCxnSpPr>
        <p:spPr>
          <a:xfrm>
            <a:off x="8965438" y="3674500"/>
            <a:ext cx="0" cy="248400"/>
          </a:xfrm>
          <a:prstGeom prst="straightConnector1">
            <a:avLst/>
          </a:prstGeom>
          <a:noFill/>
          <a:ln w="9525" cap="flat" cmpd="sng">
            <a:solidFill>
              <a:schemeClr val="dk2"/>
            </a:solidFill>
            <a:prstDash val="solid"/>
            <a:round/>
            <a:headEnd type="none" w="lg" len="lg"/>
            <a:tailEnd type="none" w="lg" len="lg"/>
          </a:ln>
        </p:spPr>
      </p:cxnSp>
      <p:cxnSp>
        <p:nvCxnSpPr>
          <p:cNvPr id="1783" name="Shape 1783"/>
          <p:cNvCxnSpPr/>
          <p:nvPr/>
        </p:nvCxnSpPr>
        <p:spPr>
          <a:xfrm>
            <a:off x="8965438" y="4020880"/>
            <a:ext cx="0" cy="248400"/>
          </a:xfrm>
          <a:prstGeom prst="straightConnector1">
            <a:avLst/>
          </a:prstGeom>
          <a:noFill/>
          <a:ln w="9525" cap="flat" cmpd="sng">
            <a:solidFill>
              <a:schemeClr val="dk2"/>
            </a:solidFill>
            <a:prstDash val="solid"/>
            <a:round/>
            <a:headEnd type="none" w="lg" len="lg"/>
            <a:tailEnd type="none" w="lg" len="lg"/>
          </a:ln>
        </p:spPr>
      </p:cxnSp>
      <p:sp>
        <p:nvSpPr>
          <p:cNvPr id="1784" name="Shape 1784"/>
          <p:cNvSpPr/>
          <p:nvPr/>
        </p:nvSpPr>
        <p:spPr>
          <a:xfrm>
            <a:off x="7113100"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85" name="Shape 1785"/>
          <p:cNvSpPr/>
          <p:nvPr/>
        </p:nvSpPr>
        <p:spPr>
          <a:xfrm>
            <a:off x="7455389"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86" name="Shape 1786"/>
          <p:cNvSpPr/>
          <p:nvPr/>
        </p:nvSpPr>
        <p:spPr>
          <a:xfrm flipH="1">
            <a:off x="8482045"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87" name="Shape 1787"/>
          <p:cNvSpPr/>
          <p:nvPr/>
        </p:nvSpPr>
        <p:spPr>
          <a:xfrm>
            <a:off x="7797677"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788" name="Shape 1788"/>
          <p:cNvSpPr/>
          <p:nvPr/>
        </p:nvSpPr>
        <p:spPr>
          <a:xfrm>
            <a:off x="8139966"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789" name="Shape 1789"/>
          <p:cNvCxnSpPr/>
          <p:nvPr/>
        </p:nvCxnSpPr>
        <p:spPr>
          <a:xfrm>
            <a:off x="7938572" y="4367261"/>
            <a:ext cx="0" cy="248400"/>
          </a:xfrm>
          <a:prstGeom prst="straightConnector1">
            <a:avLst/>
          </a:prstGeom>
          <a:noFill/>
          <a:ln w="9525" cap="flat" cmpd="sng">
            <a:solidFill>
              <a:schemeClr val="dk2"/>
            </a:solidFill>
            <a:prstDash val="solid"/>
            <a:round/>
            <a:headEnd type="none" w="lg" len="lg"/>
            <a:tailEnd type="none" w="lg" len="lg"/>
          </a:ln>
        </p:spPr>
      </p:cxnSp>
      <p:cxnSp>
        <p:nvCxnSpPr>
          <p:cNvPr id="1790" name="Shape 1790"/>
          <p:cNvCxnSpPr/>
          <p:nvPr/>
        </p:nvCxnSpPr>
        <p:spPr>
          <a:xfrm>
            <a:off x="8280861" y="4367261"/>
            <a:ext cx="0" cy="248400"/>
          </a:xfrm>
          <a:prstGeom prst="straightConnector1">
            <a:avLst/>
          </a:prstGeom>
          <a:noFill/>
          <a:ln w="9525" cap="flat" cmpd="sng">
            <a:solidFill>
              <a:schemeClr val="dk2"/>
            </a:solidFill>
            <a:prstDash val="solid"/>
            <a:round/>
            <a:headEnd type="none" w="lg" len="lg"/>
            <a:tailEnd type="none" w="lg" len="lg"/>
          </a:ln>
        </p:spPr>
      </p:cxnSp>
      <p:cxnSp>
        <p:nvCxnSpPr>
          <p:cNvPr id="1791" name="Shape 1791"/>
          <p:cNvCxnSpPr/>
          <p:nvPr/>
        </p:nvCxnSpPr>
        <p:spPr>
          <a:xfrm>
            <a:off x="8623150" y="4367261"/>
            <a:ext cx="0" cy="248400"/>
          </a:xfrm>
          <a:prstGeom prst="straightConnector1">
            <a:avLst/>
          </a:prstGeom>
          <a:noFill/>
          <a:ln w="9525" cap="flat" cmpd="sng">
            <a:solidFill>
              <a:schemeClr val="dk2"/>
            </a:solidFill>
            <a:prstDash val="solid"/>
            <a:round/>
            <a:headEnd type="none" w="lg" len="lg"/>
            <a:tailEnd type="none" w="lg" len="lg"/>
          </a:ln>
        </p:spPr>
      </p:cxnSp>
      <p:cxnSp>
        <p:nvCxnSpPr>
          <p:cNvPr id="1792" name="Shape 1792"/>
          <p:cNvCxnSpPr/>
          <p:nvPr/>
        </p:nvCxnSpPr>
        <p:spPr>
          <a:xfrm>
            <a:off x="7596284" y="4367261"/>
            <a:ext cx="0" cy="248400"/>
          </a:xfrm>
          <a:prstGeom prst="straightConnector1">
            <a:avLst/>
          </a:prstGeom>
          <a:noFill/>
          <a:ln w="9525" cap="flat" cmpd="sng">
            <a:solidFill>
              <a:schemeClr val="dk2"/>
            </a:solidFill>
            <a:prstDash val="solid"/>
            <a:round/>
            <a:headEnd type="none" w="lg" len="lg"/>
            <a:tailEnd type="none" w="lg" len="lg"/>
          </a:ln>
        </p:spPr>
      </p:cxnSp>
      <p:cxnSp>
        <p:nvCxnSpPr>
          <p:cNvPr id="1793" name="Shape 1793"/>
          <p:cNvCxnSpPr/>
          <p:nvPr/>
        </p:nvCxnSpPr>
        <p:spPr>
          <a:xfrm>
            <a:off x="7253995" y="4367261"/>
            <a:ext cx="0" cy="248400"/>
          </a:xfrm>
          <a:prstGeom prst="straightConnector1">
            <a:avLst/>
          </a:prstGeom>
          <a:noFill/>
          <a:ln w="9525" cap="flat" cmpd="sng">
            <a:solidFill>
              <a:schemeClr val="dk2"/>
            </a:solidFill>
            <a:prstDash val="solid"/>
            <a:round/>
            <a:headEnd type="none" w="lg" len="lg"/>
            <a:tailEnd type="none" w="lg" len="lg"/>
          </a:ln>
        </p:spPr>
      </p:cxnSp>
      <p:sp>
        <p:nvSpPr>
          <p:cNvPr id="1794" name="Shape 1794"/>
          <p:cNvSpPr/>
          <p:nvPr/>
        </p:nvSpPr>
        <p:spPr>
          <a:xfrm flipH="1">
            <a:off x="8824333" y="4367261"/>
            <a:ext cx="282000" cy="2484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795" name="Shape 1795"/>
          <p:cNvCxnSpPr/>
          <p:nvPr/>
        </p:nvCxnSpPr>
        <p:spPr>
          <a:xfrm>
            <a:off x="8965438" y="4367261"/>
            <a:ext cx="0" cy="248400"/>
          </a:xfrm>
          <a:prstGeom prst="straightConnector1">
            <a:avLst/>
          </a:prstGeom>
          <a:noFill/>
          <a:ln w="9525" cap="flat" cmpd="sng">
            <a:solidFill>
              <a:schemeClr val="dk2"/>
            </a:solidFill>
            <a:prstDash val="solid"/>
            <a:round/>
            <a:headEnd type="none" w="lg" len="lg"/>
            <a:tailEnd type="none" w="lg" len="lg"/>
          </a:ln>
        </p:spPr>
      </p:cxnSp>
      <p:pic>
        <p:nvPicPr>
          <p:cNvPr id="1796" name="Shape 1796" descr="1290250232-300px.png"/>
          <p:cNvPicPr preferRelativeResize="0"/>
          <p:nvPr/>
        </p:nvPicPr>
        <p:blipFill>
          <a:blip r:embed="rId4">
            <a:alphaModFix/>
          </a:blip>
          <a:stretch>
            <a:fillRect/>
          </a:stretch>
        </p:blipFill>
        <p:spPr>
          <a:xfrm>
            <a:off x="7536083" y="4712900"/>
            <a:ext cx="562233" cy="389800"/>
          </a:xfrm>
          <a:prstGeom prst="rect">
            <a:avLst/>
          </a:prstGeom>
          <a:noFill/>
          <a:ln>
            <a:noFill/>
          </a:ln>
        </p:spPr>
      </p:pic>
      <p:pic>
        <p:nvPicPr>
          <p:cNvPr id="1797" name="Shape 1797" descr="1290250232-300px.png"/>
          <p:cNvPicPr preferRelativeResize="0"/>
          <p:nvPr/>
        </p:nvPicPr>
        <p:blipFill>
          <a:blip r:embed="rId4">
            <a:alphaModFix/>
          </a:blip>
          <a:stretch>
            <a:fillRect/>
          </a:stretch>
        </p:blipFill>
        <p:spPr>
          <a:xfrm>
            <a:off x="7767617" y="4829667"/>
            <a:ext cx="562233" cy="389800"/>
          </a:xfrm>
          <a:prstGeom prst="rect">
            <a:avLst/>
          </a:prstGeom>
          <a:noFill/>
          <a:ln>
            <a:noFill/>
          </a:ln>
        </p:spPr>
      </p:pic>
      <p:pic>
        <p:nvPicPr>
          <p:cNvPr id="1798" name="Shape 1798" descr="1290250232-300px.png"/>
          <p:cNvPicPr preferRelativeResize="0"/>
          <p:nvPr/>
        </p:nvPicPr>
        <p:blipFill>
          <a:blip r:embed="rId4">
            <a:alphaModFix/>
          </a:blip>
          <a:stretch>
            <a:fillRect/>
          </a:stretch>
        </p:blipFill>
        <p:spPr>
          <a:xfrm>
            <a:off x="6814117" y="3198133"/>
            <a:ext cx="562233" cy="389800"/>
          </a:xfrm>
          <a:prstGeom prst="rect">
            <a:avLst/>
          </a:prstGeom>
          <a:noFill/>
          <a:ln>
            <a:noFill/>
          </a:ln>
        </p:spPr>
      </p:pic>
      <p:sp>
        <p:nvSpPr>
          <p:cNvPr id="1799" name="Shape 1799"/>
          <p:cNvSpPr/>
          <p:nvPr/>
        </p:nvSpPr>
        <p:spPr>
          <a:xfrm>
            <a:off x="5979000" y="3632700"/>
            <a:ext cx="1758300" cy="332100"/>
          </a:xfrm>
          <a:prstGeom prst="roundRect">
            <a:avLst>
              <a:gd name="adj" fmla="val 16667"/>
            </a:avLst>
          </a:prstGeom>
          <a:noFill/>
          <a:ln w="19050" cap="flat" cmpd="sng">
            <a:solidFill>
              <a:srgbClr val="FFFF00"/>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r>
              <a:rPr lang="en-US" sz="1900"/>
              <a:t>Host</a:t>
            </a:r>
          </a:p>
        </p:txBody>
      </p:sp>
      <p:sp>
        <p:nvSpPr>
          <p:cNvPr id="1800" name="Shape 1800"/>
          <p:cNvSpPr/>
          <p:nvPr/>
        </p:nvSpPr>
        <p:spPr>
          <a:xfrm>
            <a:off x="9537700" y="3585133"/>
            <a:ext cx="2469300" cy="14175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01" name="Shape 1801"/>
          <p:cNvSpPr/>
          <p:nvPr/>
        </p:nvSpPr>
        <p:spPr>
          <a:xfrm>
            <a:off x="9836667" y="3718800"/>
            <a:ext cx="282000" cy="2484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endParaRPr sz="1900"/>
          </a:p>
        </p:txBody>
      </p:sp>
      <p:sp>
        <p:nvSpPr>
          <p:cNvPr id="1802" name="Shape 1802"/>
          <p:cNvSpPr/>
          <p:nvPr/>
        </p:nvSpPr>
        <p:spPr>
          <a:xfrm>
            <a:off x="10178955" y="3718800"/>
            <a:ext cx="282000" cy="248400"/>
          </a:xfrm>
          <a:prstGeom prst="roundRect">
            <a:avLst>
              <a:gd name="adj" fmla="val 16667"/>
            </a:avLst>
          </a:prstGeom>
          <a:solidFill>
            <a:srgbClr val="B45F06"/>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03" name="Shape 1803"/>
          <p:cNvSpPr/>
          <p:nvPr/>
        </p:nvSpPr>
        <p:spPr>
          <a:xfrm flipH="1">
            <a:off x="11205611" y="371880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04" name="Shape 1804"/>
          <p:cNvSpPr/>
          <p:nvPr/>
        </p:nvSpPr>
        <p:spPr>
          <a:xfrm>
            <a:off x="10521244" y="371880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05" name="Shape 1805"/>
          <p:cNvSpPr/>
          <p:nvPr/>
        </p:nvSpPr>
        <p:spPr>
          <a:xfrm>
            <a:off x="10863532" y="371880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06" name="Shape 1806"/>
          <p:cNvSpPr/>
          <p:nvPr/>
        </p:nvSpPr>
        <p:spPr>
          <a:xfrm>
            <a:off x="9836667" y="4065180"/>
            <a:ext cx="282000" cy="2484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07" name="Shape 1807"/>
          <p:cNvSpPr/>
          <p:nvPr/>
        </p:nvSpPr>
        <p:spPr>
          <a:xfrm>
            <a:off x="10178955"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08" name="Shape 1808"/>
          <p:cNvSpPr/>
          <p:nvPr/>
        </p:nvSpPr>
        <p:spPr>
          <a:xfrm flipH="1">
            <a:off x="11205611"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09" name="Shape 1809"/>
          <p:cNvSpPr/>
          <p:nvPr/>
        </p:nvSpPr>
        <p:spPr>
          <a:xfrm>
            <a:off x="10521244"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10" name="Shape 1810"/>
          <p:cNvSpPr/>
          <p:nvPr/>
        </p:nvSpPr>
        <p:spPr>
          <a:xfrm>
            <a:off x="10863532"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endParaRPr sz="1900"/>
          </a:p>
        </p:txBody>
      </p:sp>
      <p:cxnSp>
        <p:nvCxnSpPr>
          <p:cNvPr id="1811" name="Shape 1811"/>
          <p:cNvCxnSpPr>
            <a:stCxn id="1801" idx="0"/>
            <a:endCxn id="1801" idx="2"/>
          </p:cNvCxnSpPr>
          <p:nvPr/>
        </p:nvCxnSpPr>
        <p:spPr>
          <a:xfrm>
            <a:off x="9977667"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812" name="Shape 1812"/>
          <p:cNvCxnSpPr/>
          <p:nvPr/>
        </p:nvCxnSpPr>
        <p:spPr>
          <a:xfrm>
            <a:off x="10319850"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813" name="Shape 1813"/>
          <p:cNvCxnSpPr/>
          <p:nvPr/>
        </p:nvCxnSpPr>
        <p:spPr>
          <a:xfrm>
            <a:off x="10662139" y="4065180"/>
            <a:ext cx="0" cy="248400"/>
          </a:xfrm>
          <a:prstGeom prst="straightConnector1">
            <a:avLst/>
          </a:prstGeom>
          <a:noFill/>
          <a:ln w="9525" cap="flat" cmpd="sng">
            <a:solidFill>
              <a:schemeClr val="dk2"/>
            </a:solidFill>
            <a:prstDash val="solid"/>
            <a:round/>
            <a:headEnd type="none" w="lg" len="lg"/>
            <a:tailEnd type="none" w="lg" len="lg"/>
          </a:ln>
        </p:spPr>
      </p:cxnSp>
      <p:cxnSp>
        <p:nvCxnSpPr>
          <p:cNvPr id="1814" name="Shape 1814"/>
          <p:cNvCxnSpPr/>
          <p:nvPr/>
        </p:nvCxnSpPr>
        <p:spPr>
          <a:xfrm>
            <a:off x="11004428"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815" name="Shape 1815"/>
          <p:cNvCxnSpPr/>
          <p:nvPr/>
        </p:nvCxnSpPr>
        <p:spPr>
          <a:xfrm>
            <a:off x="10662139"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816" name="Shape 1816"/>
          <p:cNvCxnSpPr/>
          <p:nvPr/>
        </p:nvCxnSpPr>
        <p:spPr>
          <a:xfrm>
            <a:off x="11004428" y="4065180"/>
            <a:ext cx="0" cy="248400"/>
          </a:xfrm>
          <a:prstGeom prst="straightConnector1">
            <a:avLst/>
          </a:prstGeom>
          <a:noFill/>
          <a:ln w="9525" cap="flat" cmpd="sng">
            <a:solidFill>
              <a:schemeClr val="dk2"/>
            </a:solidFill>
            <a:prstDash val="solid"/>
            <a:round/>
            <a:headEnd type="none" w="lg" len="lg"/>
            <a:tailEnd type="none" w="lg" len="lg"/>
          </a:ln>
        </p:spPr>
      </p:cxnSp>
      <p:cxnSp>
        <p:nvCxnSpPr>
          <p:cNvPr id="1817" name="Shape 1817"/>
          <p:cNvCxnSpPr/>
          <p:nvPr/>
        </p:nvCxnSpPr>
        <p:spPr>
          <a:xfrm>
            <a:off x="11346716"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818" name="Shape 1818"/>
          <p:cNvCxnSpPr/>
          <p:nvPr/>
        </p:nvCxnSpPr>
        <p:spPr>
          <a:xfrm>
            <a:off x="11346716" y="4065180"/>
            <a:ext cx="0" cy="248400"/>
          </a:xfrm>
          <a:prstGeom prst="straightConnector1">
            <a:avLst/>
          </a:prstGeom>
          <a:noFill/>
          <a:ln w="9525" cap="flat" cmpd="sng">
            <a:solidFill>
              <a:schemeClr val="dk2"/>
            </a:solidFill>
            <a:prstDash val="solid"/>
            <a:round/>
            <a:headEnd type="none" w="lg" len="lg"/>
            <a:tailEnd type="none" w="lg" len="lg"/>
          </a:ln>
        </p:spPr>
      </p:cxnSp>
      <p:cxnSp>
        <p:nvCxnSpPr>
          <p:cNvPr id="1819" name="Shape 1819"/>
          <p:cNvCxnSpPr/>
          <p:nvPr/>
        </p:nvCxnSpPr>
        <p:spPr>
          <a:xfrm>
            <a:off x="10319850" y="4065180"/>
            <a:ext cx="0" cy="248400"/>
          </a:xfrm>
          <a:prstGeom prst="straightConnector1">
            <a:avLst/>
          </a:prstGeom>
          <a:noFill/>
          <a:ln w="9525" cap="flat" cmpd="sng">
            <a:solidFill>
              <a:schemeClr val="dk2"/>
            </a:solidFill>
            <a:prstDash val="solid"/>
            <a:round/>
            <a:headEnd type="none" w="lg" len="lg"/>
            <a:tailEnd type="none" w="lg" len="lg"/>
          </a:ln>
        </p:spPr>
      </p:cxnSp>
      <p:cxnSp>
        <p:nvCxnSpPr>
          <p:cNvPr id="1820" name="Shape 1820"/>
          <p:cNvCxnSpPr/>
          <p:nvPr/>
        </p:nvCxnSpPr>
        <p:spPr>
          <a:xfrm>
            <a:off x="9977562" y="4065180"/>
            <a:ext cx="0" cy="248400"/>
          </a:xfrm>
          <a:prstGeom prst="straightConnector1">
            <a:avLst/>
          </a:prstGeom>
          <a:noFill/>
          <a:ln w="9525" cap="flat" cmpd="sng">
            <a:solidFill>
              <a:schemeClr val="dk2"/>
            </a:solidFill>
            <a:prstDash val="solid"/>
            <a:round/>
            <a:headEnd type="none" w="lg" len="lg"/>
            <a:tailEnd type="none" w="lg" len="lg"/>
          </a:ln>
        </p:spPr>
      </p:cxnSp>
      <p:sp>
        <p:nvSpPr>
          <p:cNvPr id="1821" name="Shape 1821"/>
          <p:cNvSpPr/>
          <p:nvPr/>
        </p:nvSpPr>
        <p:spPr>
          <a:xfrm flipH="1">
            <a:off x="11547900" y="371880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22" name="Shape 1822"/>
          <p:cNvSpPr/>
          <p:nvPr/>
        </p:nvSpPr>
        <p:spPr>
          <a:xfrm flipH="1">
            <a:off x="11547900" y="4065180"/>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823" name="Shape 1823"/>
          <p:cNvCxnSpPr/>
          <p:nvPr/>
        </p:nvCxnSpPr>
        <p:spPr>
          <a:xfrm>
            <a:off x="11689005" y="3718800"/>
            <a:ext cx="0" cy="248400"/>
          </a:xfrm>
          <a:prstGeom prst="straightConnector1">
            <a:avLst/>
          </a:prstGeom>
          <a:noFill/>
          <a:ln w="9525" cap="flat" cmpd="sng">
            <a:solidFill>
              <a:schemeClr val="dk2"/>
            </a:solidFill>
            <a:prstDash val="solid"/>
            <a:round/>
            <a:headEnd type="none" w="lg" len="lg"/>
            <a:tailEnd type="none" w="lg" len="lg"/>
          </a:ln>
        </p:spPr>
      </p:cxnSp>
      <p:cxnSp>
        <p:nvCxnSpPr>
          <p:cNvPr id="1824" name="Shape 1824"/>
          <p:cNvCxnSpPr/>
          <p:nvPr/>
        </p:nvCxnSpPr>
        <p:spPr>
          <a:xfrm>
            <a:off x="11689005" y="4065180"/>
            <a:ext cx="0" cy="248400"/>
          </a:xfrm>
          <a:prstGeom prst="straightConnector1">
            <a:avLst/>
          </a:prstGeom>
          <a:noFill/>
          <a:ln w="9525" cap="flat" cmpd="sng">
            <a:solidFill>
              <a:schemeClr val="dk2"/>
            </a:solidFill>
            <a:prstDash val="solid"/>
            <a:round/>
            <a:headEnd type="none" w="lg" len="lg"/>
            <a:tailEnd type="none" w="lg" len="lg"/>
          </a:ln>
        </p:spPr>
      </p:cxnSp>
      <p:sp>
        <p:nvSpPr>
          <p:cNvPr id="1825" name="Shape 1825"/>
          <p:cNvSpPr/>
          <p:nvPr/>
        </p:nvSpPr>
        <p:spPr>
          <a:xfrm>
            <a:off x="9836667"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26" name="Shape 1826"/>
          <p:cNvSpPr/>
          <p:nvPr/>
        </p:nvSpPr>
        <p:spPr>
          <a:xfrm>
            <a:off x="10178955"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27" name="Shape 1827"/>
          <p:cNvSpPr/>
          <p:nvPr/>
        </p:nvSpPr>
        <p:spPr>
          <a:xfrm flipH="1">
            <a:off x="11205611"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28" name="Shape 1828"/>
          <p:cNvSpPr/>
          <p:nvPr/>
        </p:nvSpPr>
        <p:spPr>
          <a:xfrm>
            <a:off x="10521244"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29" name="Shape 1829"/>
          <p:cNvSpPr/>
          <p:nvPr/>
        </p:nvSpPr>
        <p:spPr>
          <a:xfrm>
            <a:off x="10863532"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830" name="Shape 1830"/>
          <p:cNvCxnSpPr/>
          <p:nvPr/>
        </p:nvCxnSpPr>
        <p:spPr>
          <a:xfrm>
            <a:off x="10662139" y="4411561"/>
            <a:ext cx="0" cy="248400"/>
          </a:xfrm>
          <a:prstGeom prst="straightConnector1">
            <a:avLst/>
          </a:prstGeom>
          <a:noFill/>
          <a:ln w="9525" cap="flat" cmpd="sng">
            <a:solidFill>
              <a:schemeClr val="dk2"/>
            </a:solidFill>
            <a:prstDash val="solid"/>
            <a:round/>
            <a:headEnd type="none" w="lg" len="lg"/>
            <a:tailEnd type="none" w="lg" len="lg"/>
          </a:ln>
        </p:spPr>
      </p:cxnSp>
      <p:cxnSp>
        <p:nvCxnSpPr>
          <p:cNvPr id="1831" name="Shape 1831"/>
          <p:cNvCxnSpPr/>
          <p:nvPr/>
        </p:nvCxnSpPr>
        <p:spPr>
          <a:xfrm>
            <a:off x="11004428" y="4411561"/>
            <a:ext cx="0" cy="248400"/>
          </a:xfrm>
          <a:prstGeom prst="straightConnector1">
            <a:avLst/>
          </a:prstGeom>
          <a:noFill/>
          <a:ln w="9525" cap="flat" cmpd="sng">
            <a:solidFill>
              <a:schemeClr val="dk2"/>
            </a:solidFill>
            <a:prstDash val="solid"/>
            <a:round/>
            <a:headEnd type="none" w="lg" len="lg"/>
            <a:tailEnd type="none" w="lg" len="lg"/>
          </a:ln>
        </p:spPr>
      </p:cxnSp>
      <p:cxnSp>
        <p:nvCxnSpPr>
          <p:cNvPr id="1832" name="Shape 1832"/>
          <p:cNvCxnSpPr/>
          <p:nvPr/>
        </p:nvCxnSpPr>
        <p:spPr>
          <a:xfrm>
            <a:off x="11346716" y="4411561"/>
            <a:ext cx="0" cy="248400"/>
          </a:xfrm>
          <a:prstGeom prst="straightConnector1">
            <a:avLst/>
          </a:prstGeom>
          <a:noFill/>
          <a:ln w="9525" cap="flat" cmpd="sng">
            <a:solidFill>
              <a:schemeClr val="dk2"/>
            </a:solidFill>
            <a:prstDash val="solid"/>
            <a:round/>
            <a:headEnd type="none" w="lg" len="lg"/>
            <a:tailEnd type="none" w="lg" len="lg"/>
          </a:ln>
        </p:spPr>
      </p:cxnSp>
      <p:cxnSp>
        <p:nvCxnSpPr>
          <p:cNvPr id="1833" name="Shape 1833"/>
          <p:cNvCxnSpPr/>
          <p:nvPr/>
        </p:nvCxnSpPr>
        <p:spPr>
          <a:xfrm>
            <a:off x="10319850" y="4411561"/>
            <a:ext cx="0" cy="248400"/>
          </a:xfrm>
          <a:prstGeom prst="straightConnector1">
            <a:avLst/>
          </a:prstGeom>
          <a:noFill/>
          <a:ln w="9525" cap="flat" cmpd="sng">
            <a:solidFill>
              <a:schemeClr val="dk2"/>
            </a:solidFill>
            <a:prstDash val="solid"/>
            <a:round/>
            <a:headEnd type="none" w="lg" len="lg"/>
            <a:tailEnd type="none" w="lg" len="lg"/>
          </a:ln>
        </p:spPr>
      </p:cxnSp>
      <p:cxnSp>
        <p:nvCxnSpPr>
          <p:cNvPr id="1834" name="Shape 1834"/>
          <p:cNvCxnSpPr/>
          <p:nvPr/>
        </p:nvCxnSpPr>
        <p:spPr>
          <a:xfrm>
            <a:off x="9977562" y="4411561"/>
            <a:ext cx="0" cy="248400"/>
          </a:xfrm>
          <a:prstGeom prst="straightConnector1">
            <a:avLst/>
          </a:prstGeom>
          <a:noFill/>
          <a:ln w="9525" cap="flat" cmpd="sng">
            <a:solidFill>
              <a:schemeClr val="dk2"/>
            </a:solidFill>
            <a:prstDash val="solid"/>
            <a:round/>
            <a:headEnd type="none" w="lg" len="lg"/>
            <a:tailEnd type="none" w="lg" len="lg"/>
          </a:ln>
        </p:spPr>
      </p:cxnSp>
      <p:sp>
        <p:nvSpPr>
          <p:cNvPr id="1835" name="Shape 1835"/>
          <p:cNvSpPr/>
          <p:nvPr/>
        </p:nvSpPr>
        <p:spPr>
          <a:xfrm flipH="1">
            <a:off x="11547900" y="4411561"/>
            <a:ext cx="282000" cy="248400"/>
          </a:xfrm>
          <a:prstGeom prst="roundRect">
            <a:avLst>
              <a:gd name="adj" fmla="val 16667"/>
            </a:avLst>
          </a:prstGeom>
          <a:solidFill>
            <a:srgbClr val="CC00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836" name="Shape 1836"/>
          <p:cNvCxnSpPr/>
          <p:nvPr/>
        </p:nvCxnSpPr>
        <p:spPr>
          <a:xfrm>
            <a:off x="11689005" y="4411561"/>
            <a:ext cx="0" cy="248400"/>
          </a:xfrm>
          <a:prstGeom prst="straightConnector1">
            <a:avLst/>
          </a:prstGeom>
          <a:noFill/>
          <a:ln w="9525" cap="flat" cmpd="sng">
            <a:solidFill>
              <a:schemeClr val="dk2"/>
            </a:solidFill>
            <a:prstDash val="solid"/>
            <a:round/>
            <a:headEnd type="none" w="lg" len="lg"/>
            <a:tailEnd type="none" w="lg" len="lg"/>
          </a:ln>
        </p:spPr>
      </p:cxnSp>
      <p:sp>
        <p:nvSpPr>
          <p:cNvPr id="1837" name="Shape 1837"/>
          <p:cNvSpPr/>
          <p:nvPr/>
        </p:nvSpPr>
        <p:spPr>
          <a:xfrm>
            <a:off x="10149567" y="3021133"/>
            <a:ext cx="1758300" cy="1692000"/>
          </a:xfrm>
          <a:prstGeom prst="roundRect">
            <a:avLst>
              <a:gd name="adj" fmla="val 16667"/>
            </a:avLst>
          </a:prstGeom>
          <a:noFill/>
          <a:ln w="19050" cap="flat" cmpd="sng">
            <a:solidFill>
              <a:srgbClr val="E06666"/>
            </a:solidFill>
            <a:prstDash val="dash"/>
            <a:round/>
            <a:headEnd type="none" w="med" len="med"/>
            <a:tailEnd type="none" w="med" len="med"/>
          </a:ln>
        </p:spPr>
        <p:txBody>
          <a:bodyPr wrap="square" lIns="121900" tIns="121900" rIns="121900" bIns="121900" anchor="t" anchorCtr="0">
            <a:noAutofit/>
          </a:bodyPr>
          <a:lstStyle/>
          <a:p>
            <a:pPr lvl="0" algn="ctr" rtl="0">
              <a:spcBef>
                <a:spcPts val="0"/>
              </a:spcBef>
              <a:buNone/>
            </a:pPr>
            <a:r>
              <a:rPr lang="en-US" sz="1600"/>
              <a:t>VNF3</a:t>
            </a:r>
          </a:p>
        </p:txBody>
      </p:sp>
      <p:sp>
        <p:nvSpPr>
          <p:cNvPr id="1838" name="Shape 1838"/>
          <p:cNvSpPr txBox="1"/>
          <p:nvPr/>
        </p:nvSpPr>
        <p:spPr>
          <a:xfrm>
            <a:off x="7175267" y="5090200"/>
            <a:ext cx="1105500" cy="332100"/>
          </a:xfrm>
          <a:prstGeom prst="rect">
            <a:avLst/>
          </a:prstGeom>
          <a:noFill/>
          <a:ln>
            <a:noFill/>
          </a:ln>
        </p:spPr>
        <p:txBody>
          <a:bodyPr wrap="square" lIns="121900" tIns="121900" rIns="121900" bIns="121900" anchor="t" anchorCtr="0">
            <a:noAutofit/>
          </a:bodyPr>
          <a:lstStyle/>
          <a:p>
            <a:pPr lvl="0" rtl="0">
              <a:spcBef>
                <a:spcPts val="0"/>
              </a:spcBef>
              <a:buNone/>
            </a:pPr>
            <a:endParaRPr sz="1300"/>
          </a:p>
        </p:txBody>
      </p:sp>
      <p:sp>
        <p:nvSpPr>
          <p:cNvPr id="1839" name="Shape 1839"/>
          <p:cNvSpPr txBox="1"/>
          <p:nvPr/>
        </p:nvSpPr>
        <p:spPr>
          <a:xfrm>
            <a:off x="6540433" y="2819800"/>
            <a:ext cx="703200" cy="3321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mgt</a:t>
            </a:r>
          </a:p>
        </p:txBody>
      </p:sp>
      <p:pic>
        <p:nvPicPr>
          <p:cNvPr id="1840" name="Shape 1840" descr="1290250232-300px.png"/>
          <p:cNvPicPr preferRelativeResize="0"/>
          <p:nvPr/>
        </p:nvPicPr>
        <p:blipFill>
          <a:blip r:embed="rId4">
            <a:alphaModFix/>
          </a:blip>
          <a:stretch>
            <a:fillRect/>
          </a:stretch>
        </p:blipFill>
        <p:spPr>
          <a:xfrm>
            <a:off x="6672617" y="3088200"/>
            <a:ext cx="562233" cy="389800"/>
          </a:xfrm>
          <a:prstGeom prst="rect">
            <a:avLst/>
          </a:prstGeom>
          <a:noFill/>
          <a:ln>
            <a:noFill/>
          </a:ln>
        </p:spPr>
      </p:pic>
      <p:pic>
        <p:nvPicPr>
          <p:cNvPr id="1841" name="Shape 1841" descr="1290250232-300px.png"/>
          <p:cNvPicPr preferRelativeResize="0"/>
          <p:nvPr/>
        </p:nvPicPr>
        <p:blipFill>
          <a:blip r:embed="rId4">
            <a:alphaModFix/>
          </a:blip>
          <a:stretch>
            <a:fillRect/>
          </a:stretch>
        </p:blipFill>
        <p:spPr>
          <a:xfrm>
            <a:off x="7938550" y="4926217"/>
            <a:ext cx="562233" cy="389800"/>
          </a:xfrm>
          <a:prstGeom prst="rect">
            <a:avLst/>
          </a:prstGeom>
          <a:noFill/>
          <a:ln>
            <a:noFill/>
          </a:ln>
        </p:spPr>
      </p:pic>
      <p:pic>
        <p:nvPicPr>
          <p:cNvPr id="1842" name="Shape 1842" descr="1290250232-300px.png"/>
          <p:cNvPicPr preferRelativeResize="0"/>
          <p:nvPr/>
        </p:nvPicPr>
        <p:blipFill>
          <a:blip r:embed="rId4">
            <a:alphaModFix/>
          </a:blip>
          <a:stretch>
            <a:fillRect/>
          </a:stretch>
        </p:blipFill>
        <p:spPr>
          <a:xfrm>
            <a:off x="10315733" y="4829650"/>
            <a:ext cx="562233" cy="389800"/>
          </a:xfrm>
          <a:prstGeom prst="rect">
            <a:avLst/>
          </a:prstGeom>
          <a:noFill/>
          <a:ln>
            <a:noFill/>
          </a:ln>
        </p:spPr>
      </p:pic>
      <p:pic>
        <p:nvPicPr>
          <p:cNvPr id="1843" name="Shape 1843" descr="1290250232-300px.png"/>
          <p:cNvPicPr preferRelativeResize="0"/>
          <p:nvPr/>
        </p:nvPicPr>
        <p:blipFill>
          <a:blip r:embed="rId4">
            <a:alphaModFix/>
          </a:blip>
          <a:stretch>
            <a:fillRect/>
          </a:stretch>
        </p:blipFill>
        <p:spPr>
          <a:xfrm>
            <a:off x="10547267" y="4946417"/>
            <a:ext cx="562233" cy="389800"/>
          </a:xfrm>
          <a:prstGeom prst="rect">
            <a:avLst/>
          </a:prstGeom>
          <a:noFill/>
          <a:ln>
            <a:noFill/>
          </a:ln>
        </p:spPr>
      </p:pic>
      <p:sp>
        <p:nvSpPr>
          <p:cNvPr id="1844" name="Shape 1844"/>
          <p:cNvSpPr txBox="1"/>
          <p:nvPr/>
        </p:nvSpPr>
        <p:spPr>
          <a:xfrm>
            <a:off x="9810383" y="5104317"/>
            <a:ext cx="1105500" cy="332100"/>
          </a:xfrm>
          <a:prstGeom prst="rect">
            <a:avLst/>
          </a:prstGeom>
          <a:noFill/>
          <a:ln>
            <a:noFill/>
          </a:ln>
        </p:spPr>
        <p:txBody>
          <a:bodyPr wrap="square" lIns="121900" tIns="121900" rIns="121900" bIns="121900" anchor="t" anchorCtr="0">
            <a:noAutofit/>
          </a:bodyPr>
          <a:lstStyle/>
          <a:p>
            <a:pPr lvl="0" rtl="0">
              <a:spcBef>
                <a:spcPts val="0"/>
              </a:spcBef>
              <a:buNone/>
            </a:pPr>
            <a:endParaRPr sz="1300"/>
          </a:p>
        </p:txBody>
      </p:sp>
      <p:pic>
        <p:nvPicPr>
          <p:cNvPr id="1845" name="Shape 1845" descr="1290250232-300px.png"/>
          <p:cNvPicPr preferRelativeResize="0"/>
          <p:nvPr/>
        </p:nvPicPr>
        <p:blipFill>
          <a:blip r:embed="rId4">
            <a:alphaModFix/>
          </a:blip>
          <a:stretch>
            <a:fillRect/>
          </a:stretch>
        </p:blipFill>
        <p:spPr>
          <a:xfrm>
            <a:off x="10718200" y="5042967"/>
            <a:ext cx="562233" cy="389800"/>
          </a:xfrm>
          <a:prstGeom prst="rect">
            <a:avLst/>
          </a:prstGeom>
          <a:noFill/>
          <a:ln>
            <a:noFill/>
          </a:ln>
        </p:spPr>
      </p:pic>
      <p:sp>
        <p:nvSpPr>
          <p:cNvPr id="1846" name="Shape 1846"/>
          <p:cNvSpPr txBox="1"/>
          <p:nvPr/>
        </p:nvSpPr>
        <p:spPr>
          <a:xfrm>
            <a:off x="6980767" y="5648267"/>
            <a:ext cx="21255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900"/>
              <a:t>NUMA node0</a:t>
            </a:r>
          </a:p>
        </p:txBody>
      </p:sp>
      <p:sp>
        <p:nvSpPr>
          <p:cNvPr id="1847" name="Shape 1847"/>
          <p:cNvSpPr txBox="1"/>
          <p:nvPr/>
        </p:nvSpPr>
        <p:spPr>
          <a:xfrm>
            <a:off x="9723967" y="5648267"/>
            <a:ext cx="2125500" cy="524700"/>
          </a:xfrm>
          <a:prstGeom prst="rect">
            <a:avLst/>
          </a:prstGeom>
          <a:noFill/>
          <a:ln>
            <a:noFill/>
          </a:ln>
        </p:spPr>
        <p:txBody>
          <a:bodyPr wrap="square" lIns="121900" tIns="121900" rIns="121900" bIns="121900" anchor="t" anchorCtr="0">
            <a:noAutofit/>
          </a:bodyPr>
          <a:lstStyle/>
          <a:p>
            <a:pPr lvl="0" algn="ctr" rtl="0">
              <a:spcBef>
                <a:spcPts val="0"/>
              </a:spcBef>
              <a:buNone/>
            </a:pPr>
            <a:r>
              <a:rPr lang="en-US" sz="1900"/>
              <a:t>NUMA node1</a:t>
            </a:r>
          </a:p>
        </p:txBody>
      </p:sp>
      <p:sp>
        <p:nvSpPr>
          <p:cNvPr id="1848" name="Shape 1848"/>
          <p:cNvSpPr/>
          <p:nvPr/>
        </p:nvSpPr>
        <p:spPr>
          <a:xfrm>
            <a:off x="11444367" y="3648000"/>
            <a:ext cx="437700" cy="390000"/>
          </a:xfrm>
          <a:prstGeom prst="ellipse">
            <a:avLst/>
          </a:prstGeom>
          <a:noFill/>
          <a:ln w="19050"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849" name="Shape 1849"/>
          <p:cNvCxnSpPr>
            <a:stCxn id="1848" idx="0"/>
          </p:cNvCxnSpPr>
          <p:nvPr/>
        </p:nvCxnSpPr>
        <p:spPr>
          <a:xfrm rot="10800000">
            <a:off x="11118117" y="2646300"/>
            <a:ext cx="545100" cy="1001700"/>
          </a:xfrm>
          <a:prstGeom prst="straightConnector1">
            <a:avLst/>
          </a:prstGeom>
          <a:noFill/>
          <a:ln w="19050" cap="flat" cmpd="sng">
            <a:solidFill>
              <a:srgbClr val="000000"/>
            </a:solidFill>
            <a:prstDash val="solid"/>
            <a:round/>
            <a:headEnd type="none" w="lg" len="lg"/>
            <a:tailEnd type="stealth" w="lg" len="lg"/>
          </a:ln>
        </p:spPr>
      </p:cxnSp>
      <p:sp>
        <p:nvSpPr>
          <p:cNvPr id="1850" name="Shape 1850"/>
          <p:cNvSpPr txBox="1"/>
          <p:nvPr/>
        </p:nvSpPr>
        <p:spPr>
          <a:xfrm>
            <a:off x="8873967" y="2162333"/>
            <a:ext cx="3033900" cy="467700"/>
          </a:xfrm>
          <a:prstGeom prst="rect">
            <a:avLst/>
          </a:prstGeom>
          <a:noFill/>
          <a:ln>
            <a:noFill/>
          </a:ln>
        </p:spPr>
        <p:txBody>
          <a:bodyPr wrap="square" lIns="121900" tIns="121900" rIns="121900" bIns="121900" anchor="t" anchorCtr="0">
            <a:noAutofit/>
          </a:bodyPr>
          <a:lstStyle/>
          <a:p>
            <a:pPr lvl="0" rtl="0">
              <a:spcBef>
                <a:spcPts val="0"/>
              </a:spcBef>
              <a:buNone/>
            </a:pPr>
            <a:r>
              <a:rPr lang="en-US" sz="1900"/>
              <a:t>one core, 2 hyperthreads</a:t>
            </a:r>
          </a:p>
        </p:txBody>
      </p:sp>
      <p:sp>
        <p:nvSpPr>
          <p:cNvPr id="1851" name="Shape 1851"/>
          <p:cNvSpPr/>
          <p:nvPr/>
        </p:nvSpPr>
        <p:spPr>
          <a:xfrm rot="1085548">
            <a:off x="7102578" y="3522388"/>
            <a:ext cx="1920454" cy="210616"/>
          </a:xfrm>
          <a:prstGeom prst="leftRightArrow">
            <a:avLst>
              <a:gd name="adj1" fmla="val 50000"/>
              <a:gd name="adj2" fmla="val 50000"/>
            </a:avLst>
          </a:prstGeom>
          <a:solidFill>
            <a:srgbClr val="FF9900"/>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52" name="Shape 1852"/>
          <p:cNvSpPr/>
          <p:nvPr/>
        </p:nvSpPr>
        <p:spPr>
          <a:xfrm rot="-10790643">
            <a:off x="8462627" y="3711812"/>
            <a:ext cx="551102" cy="210300"/>
          </a:xfrm>
          <a:prstGeom prst="leftRightArrow">
            <a:avLst>
              <a:gd name="adj1" fmla="val 50000"/>
              <a:gd name="adj2" fmla="val 50000"/>
            </a:avLst>
          </a:prstGeom>
          <a:solidFill>
            <a:srgbClr val="93C47D"/>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53" name="Shape 1853"/>
          <p:cNvSpPr/>
          <p:nvPr/>
        </p:nvSpPr>
        <p:spPr>
          <a:xfrm rot="5879">
            <a:off x="9951031" y="3923500"/>
            <a:ext cx="701701" cy="210900"/>
          </a:xfrm>
          <a:prstGeom prst="leftRightArrow">
            <a:avLst>
              <a:gd name="adj1" fmla="val 50000"/>
              <a:gd name="adj2" fmla="val 50000"/>
            </a:avLst>
          </a:prstGeom>
          <a:solidFill>
            <a:srgbClr val="CC0000"/>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54" name="Shape 1854"/>
          <p:cNvSpPr txBox="1">
            <a:spLocks noGrp="1"/>
          </p:cNvSpPr>
          <p:nvPr>
            <p:ph type="body" idx="1"/>
          </p:nvPr>
        </p:nvSpPr>
        <p:spPr>
          <a:xfrm>
            <a:off x="487275" y="1922500"/>
            <a:ext cx="5558400" cy="4212900"/>
          </a:xfrm>
          <a:prstGeom prst="rect">
            <a:avLst/>
          </a:prstGeom>
        </p:spPr>
        <p:txBody>
          <a:bodyPr wrap="square" lIns="121900" tIns="121900" rIns="121900" bIns="121900" anchor="t" anchorCtr="0">
            <a:noAutofit/>
          </a:bodyPr>
          <a:lstStyle/>
          <a:p>
            <a:pPr lvl="0" rtl="0">
              <a:spcBef>
                <a:spcPts val="0"/>
              </a:spcBef>
              <a:buNone/>
            </a:pPr>
            <a:r>
              <a:rPr lang="en-US" sz="1800" b="1">
                <a:solidFill>
                  <a:srgbClr val="073763"/>
                </a:solidFill>
              </a:rPr>
              <a:t>All host IRQs routed on host cores</a:t>
            </a:r>
          </a:p>
          <a:p>
            <a:pPr lvl="0" rtl="0">
              <a:spcBef>
                <a:spcPts val="0"/>
              </a:spcBef>
              <a:buNone/>
            </a:pPr>
            <a:r>
              <a:rPr lang="en-US" sz="1800" b="1">
                <a:solidFill>
                  <a:srgbClr val="073763"/>
                </a:solidFill>
              </a:rPr>
              <a:t>All VNF(x) cores dedicated to VNF(x)</a:t>
            </a:r>
          </a:p>
          <a:p>
            <a:pPr marL="609600" lvl="0" indent="-419100" rtl="0">
              <a:spcBef>
                <a:spcPts val="0"/>
              </a:spcBef>
              <a:buClr>
                <a:srgbClr val="073763"/>
              </a:buClr>
              <a:buSzPct val="100000"/>
            </a:pPr>
            <a:r>
              <a:rPr lang="en-US" sz="1800" b="1">
                <a:solidFill>
                  <a:srgbClr val="073763"/>
                </a:solidFill>
              </a:rPr>
              <a:t>Isolation from others VNFs</a:t>
            </a:r>
          </a:p>
          <a:p>
            <a:pPr marL="609600" lvl="0" indent="-419100" rtl="0">
              <a:spcBef>
                <a:spcPts val="0"/>
              </a:spcBef>
              <a:buClr>
                <a:srgbClr val="073763"/>
              </a:buClr>
              <a:buSzPct val="100000"/>
            </a:pPr>
            <a:r>
              <a:rPr lang="en-US" sz="1800" b="1">
                <a:solidFill>
                  <a:srgbClr val="073763"/>
                </a:solidFill>
              </a:rPr>
              <a:t>Isolation from the host</a:t>
            </a:r>
          </a:p>
          <a:p>
            <a:pPr marL="609600" lvl="0" indent="-419100" rtl="0">
              <a:spcBef>
                <a:spcPts val="0"/>
              </a:spcBef>
              <a:buClr>
                <a:srgbClr val="073763"/>
              </a:buClr>
              <a:buSzPct val="100000"/>
            </a:pPr>
            <a:r>
              <a:rPr lang="en-US" sz="1800" b="1">
                <a:solidFill>
                  <a:srgbClr val="073763"/>
                </a:solidFill>
                <a:highlight>
                  <a:srgbClr val="FFFF00"/>
                </a:highlight>
              </a:rPr>
              <a:t>HT provide 30% higher performance</a:t>
            </a:r>
          </a:p>
          <a:p>
            <a:pPr marL="609600" lvl="0" indent="-419100" rtl="0">
              <a:spcBef>
                <a:spcPts val="0"/>
              </a:spcBef>
              <a:buClr>
                <a:srgbClr val="073763"/>
              </a:buClr>
              <a:buSzPct val="100000"/>
            </a:pPr>
            <a:r>
              <a:rPr lang="en-US" sz="1800" b="1">
                <a:solidFill>
                  <a:srgbClr val="073763"/>
                </a:solidFill>
                <a:highlight>
                  <a:srgbClr val="FFFF00"/>
                </a:highlight>
              </a:rPr>
              <a:t>1 PMD thread (vCPU or HT) per port (or per queue)</a:t>
            </a:r>
          </a:p>
          <a:p>
            <a:pPr lvl="0" rtl="0">
              <a:spcBef>
                <a:spcPts val="0"/>
              </a:spcBef>
              <a:buClr>
                <a:srgbClr val="000000"/>
              </a:buClr>
              <a:buSzPct val="83333"/>
              <a:buFont typeface="Arial"/>
              <a:buNone/>
            </a:pPr>
            <a:r>
              <a:rPr lang="en-US" sz="1800" b="1">
                <a:solidFill>
                  <a:srgbClr val="073763"/>
                </a:solidFill>
                <a:highlight>
                  <a:srgbClr val="FFFF00"/>
                </a:highlight>
              </a:rPr>
              <a:t>OVS-DPDK not NUMA aware - Cross NUMA affects performance by ~50%</a:t>
            </a:r>
          </a:p>
          <a:p>
            <a:pPr marL="609600" lvl="0" indent="-419100" rtl="0">
              <a:spcBef>
                <a:spcPts val="0"/>
              </a:spcBef>
              <a:buClr>
                <a:srgbClr val="073763"/>
              </a:buClr>
              <a:buSzPct val="100000"/>
            </a:pPr>
            <a:r>
              <a:rPr lang="en-US" sz="1800" b="1">
                <a:solidFill>
                  <a:srgbClr val="073763"/>
                </a:solidFill>
              </a:rPr>
              <a:t>a VNF should fit on a single NUMA node</a:t>
            </a:r>
          </a:p>
          <a:p>
            <a:pPr marL="609600" lvl="0" indent="-419100" rtl="0">
              <a:spcBef>
                <a:spcPts val="0"/>
              </a:spcBef>
              <a:buClr>
                <a:srgbClr val="073763"/>
              </a:buClr>
              <a:buSzPct val="100000"/>
            </a:pPr>
            <a:r>
              <a:rPr lang="en-US" sz="1800" b="1">
                <a:solidFill>
                  <a:srgbClr val="073763"/>
                </a:solidFill>
              </a:rPr>
              <a:t>A VNF has to use the local DPDK NICs</a:t>
            </a:r>
          </a:p>
        </p:txBody>
      </p:sp>
      <p:sp>
        <p:nvSpPr>
          <p:cNvPr id="1855" name="Shape 1855"/>
          <p:cNvSpPr/>
          <p:nvPr/>
        </p:nvSpPr>
        <p:spPr>
          <a:xfrm>
            <a:off x="8805167" y="4313567"/>
            <a:ext cx="369600" cy="390000"/>
          </a:xfrm>
          <a:prstGeom prst="roundRect">
            <a:avLst>
              <a:gd name="adj" fmla="val 16667"/>
            </a:avLst>
          </a:prstGeom>
          <a:noFill/>
          <a:ln w="19050" cap="flat" cmpd="sng">
            <a:solidFill>
              <a:srgbClr val="4A86E8"/>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endParaRPr sz="1900"/>
          </a:p>
        </p:txBody>
      </p:sp>
      <p:sp>
        <p:nvSpPr>
          <p:cNvPr id="1856" name="Shape 1856"/>
          <p:cNvSpPr/>
          <p:nvPr/>
        </p:nvSpPr>
        <p:spPr>
          <a:xfrm rot="3265342">
            <a:off x="9814793" y="4530743"/>
            <a:ext cx="1000334" cy="210711"/>
          </a:xfrm>
          <a:prstGeom prst="leftRightArrow">
            <a:avLst>
              <a:gd name="adj1" fmla="val 50000"/>
              <a:gd name="adj2" fmla="val 50000"/>
            </a:avLst>
          </a:prstGeom>
          <a:solidFill>
            <a:srgbClr val="FF9900"/>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57" name="Shape 1857"/>
          <p:cNvSpPr/>
          <p:nvPr/>
        </p:nvSpPr>
        <p:spPr>
          <a:xfrm rot="7731887">
            <a:off x="7743380" y="4447284"/>
            <a:ext cx="1401309" cy="210835"/>
          </a:xfrm>
          <a:prstGeom prst="leftRightArrow">
            <a:avLst>
              <a:gd name="adj1" fmla="val 50000"/>
              <a:gd name="adj2" fmla="val 50000"/>
            </a:avLst>
          </a:prstGeom>
          <a:solidFill>
            <a:srgbClr val="FF9900"/>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58" name="Shape 1858"/>
          <p:cNvSpPr/>
          <p:nvPr/>
        </p:nvSpPr>
        <p:spPr>
          <a:xfrm rot="10800000">
            <a:off x="8235640" y="4089300"/>
            <a:ext cx="773700" cy="210300"/>
          </a:xfrm>
          <a:prstGeom prst="leftRightArrow">
            <a:avLst>
              <a:gd name="adj1" fmla="val 50000"/>
              <a:gd name="adj2" fmla="val 50000"/>
            </a:avLst>
          </a:prstGeom>
          <a:solidFill>
            <a:srgbClr val="4A86E8"/>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859" name="Shape 1859"/>
          <p:cNvSpPr/>
          <p:nvPr/>
        </p:nvSpPr>
        <p:spPr>
          <a:xfrm>
            <a:off x="7772867" y="2993267"/>
            <a:ext cx="1032300" cy="929700"/>
          </a:xfrm>
          <a:prstGeom prst="roundRect">
            <a:avLst>
              <a:gd name="adj" fmla="val 16667"/>
            </a:avLst>
          </a:prstGeom>
          <a:noFill/>
          <a:ln w="19050" cap="flat" cmpd="sng">
            <a:solidFill>
              <a:srgbClr val="93C47D"/>
            </a:solidFill>
            <a:prstDash val="dash"/>
            <a:round/>
            <a:headEnd type="none" w="med" len="med"/>
            <a:tailEnd type="none" w="med" len="med"/>
          </a:ln>
        </p:spPr>
        <p:txBody>
          <a:bodyPr wrap="square" lIns="121900" tIns="121900" rIns="121900" bIns="121900" anchor="t" anchorCtr="0">
            <a:noAutofit/>
          </a:bodyPr>
          <a:lstStyle/>
          <a:p>
            <a:pPr lvl="0" algn="ctr" rtl="0">
              <a:spcBef>
                <a:spcPts val="0"/>
              </a:spcBef>
              <a:buNone/>
            </a:pPr>
            <a:r>
              <a:rPr lang="en-US" sz="1600"/>
              <a:t>VNF0</a:t>
            </a:r>
          </a:p>
        </p:txBody>
      </p:sp>
      <p:sp>
        <p:nvSpPr>
          <p:cNvPr id="1860" name="Shape 1860"/>
          <p:cNvSpPr/>
          <p:nvPr/>
        </p:nvSpPr>
        <p:spPr>
          <a:xfrm>
            <a:off x="5928800" y="4009467"/>
            <a:ext cx="2876400" cy="659100"/>
          </a:xfrm>
          <a:prstGeom prst="roundRect">
            <a:avLst>
              <a:gd name="adj" fmla="val 16667"/>
            </a:avLst>
          </a:prstGeom>
          <a:noFill/>
          <a:ln w="19050" cap="flat" cmpd="sng">
            <a:solidFill>
              <a:srgbClr val="4A86E8"/>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r>
              <a:rPr lang="en-US" sz="1900"/>
              <a:t>VNF1</a:t>
            </a:r>
          </a:p>
        </p:txBody>
      </p:sp>
      <p:sp>
        <p:nvSpPr>
          <p:cNvPr id="1861" name="Shape 1861"/>
          <p:cNvSpPr/>
          <p:nvPr/>
        </p:nvSpPr>
        <p:spPr>
          <a:xfrm>
            <a:off x="8819883" y="2949667"/>
            <a:ext cx="1344300" cy="1417500"/>
          </a:xfrm>
          <a:prstGeom prst="roundRect">
            <a:avLst>
              <a:gd name="adj" fmla="val 16667"/>
            </a:avLst>
          </a:prstGeom>
          <a:noFill/>
          <a:ln w="28575" cap="flat" cmpd="sng">
            <a:solidFill>
              <a:srgbClr val="FF9900"/>
            </a:solidFill>
            <a:prstDash val="dash"/>
            <a:round/>
            <a:headEnd type="none" w="med" len="med"/>
            <a:tailEnd type="none" w="med" len="med"/>
          </a:ln>
        </p:spPr>
        <p:txBody>
          <a:bodyPr wrap="square" lIns="121900" tIns="121900" rIns="121900" bIns="121900" anchor="t" anchorCtr="0">
            <a:noAutofit/>
          </a:bodyPr>
          <a:lstStyle/>
          <a:p>
            <a:pPr lvl="0" algn="ctr" rtl="0">
              <a:spcBef>
                <a:spcPts val="0"/>
              </a:spcBef>
              <a:buNone/>
            </a:pPr>
            <a:r>
              <a:rPr lang="en-US" sz="1300"/>
              <a:t>OVS-DPDK</a:t>
            </a:r>
          </a:p>
          <a:p>
            <a:pPr lvl="0" algn="ctr" rtl="0">
              <a:spcBef>
                <a:spcPts val="0"/>
              </a:spcBef>
              <a:buNone/>
            </a:pPr>
            <a:r>
              <a:rPr lang="en-US" sz="1600"/>
              <a:t>PMDs</a:t>
            </a:r>
            <a:r>
              <a:rPr lang="en-US" sz="1100"/>
              <a:t>[1]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Shape 1867"/>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28</a:t>
            </a:fld>
            <a:endParaRPr lang="en-US"/>
          </a:p>
        </p:txBody>
      </p:sp>
      <p:sp>
        <p:nvSpPr>
          <p:cNvPr id="1868" name="Shape 1868"/>
          <p:cNvSpPr txBox="1"/>
          <p:nvPr/>
        </p:nvSpPr>
        <p:spPr>
          <a:xfrm>
            <a:off x="276375" y="0"/>
            <a:ext cx="11126400" cy="993000"/>
          </a:xfrm>
          <a:prstGeom prst="rect">
            <a:avLst/>
          </a:prstGeom>
          <a:noFill/>
          <a:ln>
            <a:noFill/>
          </a:ln>
        </p:spPr>
        <p:txBody>
          <a:bodyPr wrap="square" lIns="182850" tIns="182850" rIns="182850" bIns="182850" anchor="b" anchorCtr="0">
            <a:noAutofit/>
          </a:bodyPr>
          <a:lstStyle/>
          <a:p>
            <a:pPr lvl="0" rtl="0">
              <a:spcBef>
                <a:spcPts val="0"/>
              </a:spcBef>
              <a:buNone/>
            </a:pPr>
            <a:r>
              <a:rPr lang="en-US" sz="3700" b="1">
                <a:solidFill>
                  <a:srgbClr val="073763"/>
                </a:solidFill>
                <a:latin typeface="Proxima Nova"/>
                <a:ea typeface="Proxima Nova"/>
                <a:cs typeface="Proxima Nova"/>
                <a:sym typeface="Proxima Nova"/>
              </a:rPr>
              <a:t>OVS-DPDK NUMA aware scheduling </a:t>
            </a:r>
          </a:p>
        </p:txBody>
      </p:sp>
      <p:sp>
        <p:nvSpPr>
          <p:cNvPr id="1869" name="Shape 1869"/>
          <p:cNvSpPr txBox="1"/>
          <p:nvPr/>
        </p:nvSpPr>
        <p:spPr>
          <a:xfrm>
            <a:off x="276375" y="780500"/>
            <a:ext cx="9252900" cy="842700"/>
          </a:xfrm>
          <a:prstGeom prst="rect">
            <a:avLst/>
          </a:prstGeom>
          <a:noFill/>
          <a:ln>
            <a:noFill/>
          </a:ln>
        </p:spPr>
        <p:txBody>
          <a:bodyPr wrap="square" lIns="182850" tIns="182850" rIns="182850" bIns="182850" anchor="t" anchorCtr="0">
            <a:noAutofit/>
          </a:bodyPr>
          <a:lstStyle/>
          <a:p>
            <a:pPr lvl="0" indent="177800" rtl="0">
              <a:lnSpc>
                <a:spcPct val="115000"/>
              </a:lnSpc>
              <a:spcBef>
                <a:spcPts val="0"/>
              </a:spcBef>
              <a:buNone/>
            </a:pPr>
            <a:r>
              <a:rPr lang="en-US" sz="2400" b="1">
                <a:solidFill>
                  <a:srgbClr val="073763"/>
                </a:solidFill>
                <a:latin typeface="Proxima Nova"/>
                <a:ea typeface="Proxima Nova"/>
                <a:cs typeface="Proxima Nova"/>
                <a:sym typeface="Proxima Nova"/>
              </a:rPr>
              <a:t>Design discussion in progress upstream  </a:t>
            </a:r>
          </a:p>
          <a:p>
            <a:pPr lvl="0" rtl="0">
              <a:spcBef>
                <a:spcPts val="0"/>
              </a:spcBef>
              <a:buNone/>
            </a:pPr>
            <a:endParaRPr sz="2400">
              <a:solidFill>
                <a:srgbClr val="000000"/>
              </a:solidFill>
              <a:latin typeface="Proxima Nova"/>
              <a:ea typeface="Proxima Nova"/>
              <a:cs typeface="Proxima Nova"/>
              <a:sym typeface="Proxima Nova"/>
            </a:endParaRPr>
          </a:p>
        </p:txBody>
      </p:sp>
      <p:grpSp>
        <p:nvGrpSpPr>
          <p:cNvPr id="1870" name="Shape 1870"/>
          <p:cNvGrpSpPr/>
          <p:nvPr/>
        </p:nvGrpSpPr>
        <p:grpSpPr>
          <a:xfrm>
            <a:off x="1844775" y="1337200"/>
            <a:ext cx="6772500" cy="4976350"/>
            <a:chOff x="2033775" y="6200125"/>
            <a:chExt cx="6772500" cy="4976350"/>
          </a:xfrm>
        </p:grpSpPr>
        <p:grpSp>
          <p:nvGrpSpPr>
            <p:cNvPr id="1871" name="Shape 1871"/>
            <p:cNvGrpSpPr/>
            <p:nvPr/>
          </p:nvGrpSpPr>
          <p:grpSpPr>
            <a:xfrm>
              <a:off x="2033775" y="6200125"/>
              <a:ext cx="6772500" cy="4976350"/>
              <a:chOff x="1576575" y="5742925"/>
              <a:chExt cx="6772500" cy="4976350"/>
            </a:xfrm>
          </p:grpSpPr>
          <p:sp>
            <p:nvSpPr>
              <p:cNvPr id="1872" name="Shape 1872"/>
              <p:cNvSpPr/>
              <p:nvPr/>
            </p:nvSpPr>
            <p:spPr>
              <a:xfrm>
                <a:off x="1576575" y="5742925"/>
                <a:ext cx="6772500" cy="4880400"/>
              </a:xfrm>
              <a:prstGeom prst="roundRect">
                <a:avLst>
                  <a:gd name="adj" fmla="val 16667"/>
                </a:avLst>
              </a:prstGeom>
              <a:solidFill>
                <a:srgbClr val="D9D9D9"/>
              </a:solidFill>
              <a:ln w="9525" cap="flat" cmpd="sng">
                <a:solidFill>
                  <a:srgbClr val="666666"/>
                </a:solidFill>
                <a:prstDash val="solid"/>
                <a:round/>
                <a:headEnd type="none" w="med" len="med"/>
                <a:tailEnd type="none" w="med" len="med"/>
              </a:ln>
            </p:spPr>
            <p:txBody>
              <a:bodyPr wrap="square" lIns="182850" tIns="182850" rIns="182850" bIns="182850" anchor="t" anchorCtr="0">
                <a:noAutofit/>
              </a:bodyPr>
              <a:lstStyle/>
              <a:p>
                <a:pPr lvl="0" algn="ctr" rtl="0">
                  <a:spcBef>
                    <a:spcPts val="0"/>
                  </a:spcBef>
                  <a:buNone/>
                </a:pPr>
                <a:r>
                  <a:rPr lang="en-US" sz="2800"/>
                  <a:t>Compute node</a:t>
                </a:r>
              </a:p>
            </p:txBody>
          </p:sp>
          <p:sp>
            <p:nvSpPr>
              <p:cNvPr id="1873" name="Shape 1873"/>
              <p:cNvSpPr/>
              <p:nvPr/>
            </p:nvSpPr>
            <p:spPr>
              <a:xfrm>
                <a:off x="4916900" y="6626450"/>
                <a:ext cx="3308700" cy="3818400"/>
              </a:xfrm>
              <a:prstGeom prst="roundRect">
                <a:avLst>
                  <a:gd name="adj" fmla="val 16667"/>
                </a:avLst>
              </a:prstGeom>
              <a:solidFill>
                <a:srgbClr val="FFFFFF"/>
              </a:solidFill>
              <a:ln w="9525" cap="flat" cmpd="sng">
                <a:solidFill>
                  <a:srgbClr val="666666"/>
                </a:solidFill>
                <a:prstDash val="solid"/>
                <a:round/>
                <a:headEnd type="none" w="med" len="med"/>
                <a:tailEnd type="none" w="med" len="med"/>
              </a:ln>
            </p:spPr>
            <p:txBody>
              <a:bodyPr wrap="square" lIns="182850" tIns="182850" rIns="182850" bIns="182850" anchor="t" anchorCtr="0">
                <a:noAutofit/>
              </a:bodyPr>
              <a:lstStyle/>
              <a:p>
                <a:pPr lvl="0" rtl="0">
                  <a:spcBef>
                    <a:spcPts val="0"/>
                  </a:spcBef>
                  <a:buNone/>
                </a:pPr>
                <a:r>
                  <a:rPr lang="en-US" sz="2800"/>
                  <a:t>NUMA node1</a:t>
                </a:r>
              </a:p>
            </p:txBody>
          </p:sp>
          <p:sp>
            <p:nvSpPr>
              <p:cNvPr id="1874" name="Shape 1874"/>
              <p:cNvSpPr/>
              <p:nvPr/>
            </p:nvSpPr>
            <p:spPr>
              <a:xfrm>
                <a:off x="1711275" y="6573925"/>
                <a:ext cx="3061200" cy="3818400"/>
              </a:xfrm>
              <a:prstGeom prst="roundRect">
                <a:avLst>
                  <a:gd name="adj" fmla="val 16667"/>
                </a:avLst>
              </a:prstGeom>
              <a:solidFill>
                <a:srgbClr val="FFFFFF"/>
              </a:solidFill>
              <a:ln w="9525" cap="flat" cmpd="sng">
                <a:solidFill>
                  <a:srgbClr val="666666"/>
                </a:solidFill>
                <a:prstDash val="solid"/>
                <a:round/>
                <a:headEnd type="none" w="med" len="med"/>
                <a:tailEnd type="none" w="med" len="med"/>
              </a:ln>
            </p:spPr>
            <p:txBody>
              <a:bodyPr wrap="square" lIns="182850" tIns="182850" rIns="182850" bIns="182850" anchor="t" anchorCtr="0">
                <a:noAutofit/>
              </a:bodyPr>
              <a:lstStyle/>
              <a:p>
                <a:pPr lvl="0" rtl="0">
                  <a:spcBef>
                    <a:spcPts val="0"/>
                  </a:spcBef>
                  <a:buNone/>
                </a:pPr>
                <a:r>
                  <a:rPr lang="en-US" sz="2800"/>
                  <a:t>NUMA node0</a:t>
                </a:r>
              </a:p>
            </p:txBody>
          </p:sp>
          <p:pic>
            <p:nvPicPr>
              <p:cNvPr id="1875" name="Shape 1875" descr="1290250232-300px.png"/>
              <p:cNvPicPr preferRelativeResize="0"/>
              <p:nvPr/>
            </p:nvPicPr>
            <p:blipFill>
              <a:blip r:embed="rId3">
                <a:alphaModFix/>
              </a:blip>
              <a:stretch>
                <a:fillRect/>
              </a:stretch>
            </p:blipFill>
            <p:spPr>
              <a:xfrm>
                <a:off x="6094200" y="10134575"/>
                <a:ext cx="843349" cy="584700"/>
              </a:xfrm>
              <a:prstGeom prst="rect">
                <a:avLst/>
              </a:prstGeom>
              <a:noFill/>
              <a:ln>
                <a:noFill/>
              </a:ln>
            </p:spPr>
          </p:pic>
          <p:pic>
            <p:nvPicPr>
              <p:cNvPr id="1876" name="Shape 1876" descr="1290250232-300px.png"/>
              <p:cNvPicPr preferRelativeResize="0"/>
              <p:nvPr/>
            </p:nvPicPr>
            <p:blipFill>
              <a:blip r:embed="rId3">
                <a:alphaModFix/>
              </a:blip>
              <a:stretch>
                <a:fillRect/>
              </a:stretch>
            </p:blipFill>
            <p:spPr>
              <a:xfrm>
                <a:off x="4959925" y="10134575"/>
                <a:ext cx="843350" cy="584700"/>
              </a:xfrm>
              <a:prstGeom prst="rect">
                <a:avLst/>
              </a:prstGeom>
              <a:noFill/>
              <a:ln>
                <a:noFill/>
              </a:ln>
            </p:spPr>
          </p:pic>
        </p:grpSp>
        <p:sp>
          <p:nvSpPr>
            <p:cNvPr id="1877" name="Shape 1877"/>
            <p:cNvSpPr/>
            <p:nvPr/>
          </p:nvSpPr>
          <p:spPr>
            <a:xfrm>
              <a:off x="5544275" y="7834300"/>
              <a:ext cx="1770600" cy="875100"/>
            </a:xfrm>
            <a:prstGeom prst="roundRect">
              <a:avLst>
                <a:gd name="adj" fmla="val 16667"/>
              </a:avLst>
            </a:prstGeom>
            <a:solidFill>
              <a:srgbClr val="FF9900"/>
            </a:solidFill>
            <a:ln>
              <a:noFill/>
            </a:ln>
          </p:spPr>
          <p:txBody>
            <a:bodyPr wrap="square" lIns="182850" tIns="182850" rIns="182850" bIns="182850" anchor="t" anchorCtr="0">
              <a:noAutofit/>
            </a:bodyPr>
            <a:lstStyle/>
            <a:p>
              <a:pPr lvl="0" algn="ctr" rtl="0">
                <a:spcBef>
                  <a:spcPts val="0"/>
                </a:spcBef>
                <a:buNone/>
              </a:pPr>
              <a:r>
                <a:rPr lang="en-US" sz="2200"/>
                <a:t>VNF data</a:t>
              </a:r>
            </a:p>
          </p:txBody>
        </p:sp>
        <p:sp>
          <p:nvSpPr>
            <p:cNvPr id="1878" name="Shape 1878"/>
            <p:cNvSpPr/>
            <p:nvPr/>
          </p:nvSpPr>
          <p:spPr>
            <a:xfrm>
              <a:off x="7406650" y="7834300"/>
              <a:ext cx="1098600" cy="584700"/>
            </a:xfrm>
            <a:prstGeom prst="roundRect">
              <a:avLst>
                <a:gd name="adj" fmla="val 16667"/>
              </a:avLst>
            </a:prstGeom>
            <a:solidFill>
              <a:srgbClr val="D9EAD3"/>
            </a:solidFill>
            <a:ln>
              <a:noFill/>
            </a:ln>
          </p:spPr>
          <p:txBody>
            <a:bodyPr wrap="square" lIns="182850" tIns="182850" rIns="182850" bIns="182850" anchor="t" anchorCtr="0">
              <a:noAutofit/>
            </a:bodyPr>
            <a:lstStyle/>
            <a:p>
              <a:pPr lvl="0" algn="ctr" rtl="0">
                <a:spcBef>
                  <a:spcPts val="0"/>
                </a:spcBef>
                <a:buNone/>
              </a:pPr>
              <a:r>
                <a:rPr lang="en-US" sz="1600"/>
                <a:t>VM</a:t>
              </a:r>
            </a:p>
          </p:txBody>
        </p:sp>
        <p:sp>
          <p:nvSpPr>
            <p:cNvPr id="1879" name="Shape 1879"/>
            <p:cNvSpPr/>
            <p:nvPr/>
          </p:nvSpPr>
          <p:spPr>
            <a:xfrm>
              <a:off x="2479000" y="7826175"/>
              <a:ext cx="1373400" cy="875100"/>
            </a:xfrm>
            <a:prstGeom prst="roundRect">
              <a:avLst>
                <a:gd name="adj" fmla="val 16667"/>
              </a:avLst>
            </a:prstGeom>
            <a:solidFill>
              <a:srgbClr val="4A86E8"/>
            </a:solidFill>
            <a:ln>
              <a:noFill/>
            </a:ln>
          </p:spPr>
          <p:txBody>
            <a:bodyPr wrap="square" lIns="182850" tIns="182850" rIns="182850" bIns="182850" anchor="t" anchorCtr="0">
              <a:noAutofit/>
            </a:bodyPr>
            <a:lstStyle/>
            <a:p>
              <a:pPr lvl="0" algn="ctr" rtl="0">
                <a:spcBef>
                  <a:spcPts val="0"/>
                </a:spcBef>
                <a:buNone/>
              </a:pPr>
              <a:r>
                <a:rPr lang="en-US" sz="2200">
                  <a:solidFill>
                    <a:srgbClr val="FFFFFF"/>
                  </a:solidFill>
                </a:rPr>
                <a:t>VNF1 control</a:t>
              </a:r>
            </a:p>
          </p:txBody>
        </p:sp>
        <p:sp>
          <p:nvSpPr>
            <p:cNvPr id="1880" name="Shape 1880"/>
            <p:cNvSpPr/>
            <p:nvPr/>
          </p:nvSpPr>
          <p:spPr>
            <a:xfrm>
              <a:off x="3957150" y="7895700"/>
              <a:ext cx="1198800" cy="651300"/>
            </a:xfrm>
            <a:prstGeom prst="roundRect">
              <a:avLst>
                <a:gd name="adj" fmla="val 16667"/>
              </a:avLst>
            </a:prstGeom>
            <a:solidFill>
              <a:srgbClr val="D9EAD3"/>
            </a:solidFill>
            <a:ln>
              <a:noFill/>
            </a:ln>
          </p:spPr>
          <p:txBody>
            <a:bodyPr wrap="square" lIns="182850" tIns="182850" rIns="182850" bIns="182850" anchor="t" anchorCtr="0">
              <a:noAutofit/>
            </a:bodyPr>
            <a:lstStyle/>
            <a:p>
              <a:pPr lvl="0" algn="ctr" rtl="0">
                <a:spcBef>
                  <a:spcPts val="0"/>
                </a:spcBef>
                <a:buNone/>
              </a:pPr>
              <a:r>
                <a:rPr lang="en-US" sz="1600"/>
                <a:t>VM </a:t>
              </a:r>
            </a:p>
          </p:txBody>
        </p:sp>
      </p:grpSp>
      <p:sp>
        <p:nvSpPr>
          <p:cNvPr id="1881" name="Shape 1881"/>
          <p:cNvSpPr txBox="1"/>
          <p:nvPr/>
        </p:nvSpPr>
        <p:spPr>
          <a:xfrm>
            <a:off x="2408275" y="4030400"/>
            <a:ext cx="5967900" cy="618900"/>
          </a:xfrm>
          <a:prstGeom prst="rect">
            <a:avLst/>
          </a:prstGeom>
          <a:solidFill>
            <a:srgbClr val="CC4125"/>
          </a:solidFill>
          <a:ln>
            <a:noFill/>
          </a:ln>
        </p:spPr>
        <p:txBody>
          <a:bodyPr wrap="square" lIns="121900" tIns="121900" rIns="121900" bIns="121900" anchor="t" anchorCtr="0">
            <a:noAutofit/>
          </a:bodyPr>
          <a:lstStyle/>
          <a:p>
            <a:pPr lvl="0" algn="r" rtl="0">
              <a:spcBef>
                <a:spcPts val="0"/>
              </a:spcBef>
              <a:buNone/>
            </a:pPr>
            <a:r>
              <a:rPr lang="en-US" sz="1900">
                <a:solidFill>
                  <a:srgbClr val="FFFFFF"/>
                </a:solidFill>
              </a:rPr>
              <a:t>vhost-user</a:t>
            </a:r>
          </a:p>
        </p:txBody>
      </p:sp>
      <p:sp>
        <p:nvSpPr>
          <p:cNvPr id="1882" name="Shape 1882"/>
          <p:cNvSpPr txBox="1"/>
          <p:nvPr/>
        </p:nvSpPr>
        <p:spPr>
          <a:xfrm>
            <a:off x="2408275" y="4688950"/>
            <a:ext cx="5967900" cy="502200"/>
          </a:xfrm>
          <a:prstGeom prst="rect">
            <a:avLst/>
          </a:prstGeom>
          <a:solidFill>
            <a:srgbClr val="3C78D8"/>
          </a:solidFill>
          <a:ln>
            <a:noFill/>
          </a:ln>
        </p:spPr>
        <p:txBody>
          <a:bodyPr wrap="square" lIns="121900" tIns="121900" rIns="121900" bIns="121900" anchor="t" anchorCtr="0">
            <a:noAutofit/>
          </a:bodyPr>
          <a:lstStyle/>
          <a:p>
            <a:pPr lvl="0" algn="r" rtl="0">
              <a:spcBef>
                <a:spcPts val="0"/>
              </a:spcBef>
              <a:buNone/>
            </a:pPr>
            <a:r>
              <a:rPr lang="en-US" sz="1900">
                <a:solidFill>
                  <a:srgbClr val="FFFFFF"/>
                </a:solidFill>
              </a:rPr>
              <a:t>OVS-DPDK</a:t>
            </a:r>
          </a:p>
        </p:txBody>
      </p:sp>
      <p:grpSp>
        <p:nvGrpSpPr>
          <p:cNvPr id="1883" name="Shape 1883"/>
          <p:cNvGrpSpPr/>
          <p:nvPr/>
        </p:nvGrpSpPr>
        <p:grpSpPr>
          <a:xfrm>
            <a:off x="6405006" y="4883732"/>
            <a:ext cx="323816" cy="307415"/>
            <a:chOff x="624525" y="3790350"/>
            <a:chExt cx="485700" cy="461100"/>
          </a:xfrm>
        </p:grpSpPr>
        <p:sp>
          <p:nvSpPr>
            <p:cNvPr id="1884" name="Shape 1884"/>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885" name="Shape 1885"/>
            <p:cNvCxnSpPr>
              <a:stCxn id="1884"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886" name="Shape 1886"/>
            <p:cNvCxnSpPr>
              <a:stCxn id="1884"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887" name="Shape 1887"/>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1888" name="Shape 1888"/>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grpSp>
        <p:nvGrpSpPr>
          <p:cNvPr id="1889" name="Shape 1889"/>
          <p:cNvGrpSpPr/>
          <p:nvPr/>
        </p:nvGrpSpPr>
        <p:grpSpPr>
          <a:xfrm>
            <a:off x="5542935" y="4786341"/>
            <a:ext cx="337319" cy="307415"/>
            <a:chOff x="624525" y="3790350"/>
            <a:chExt cx="485700" cy="461100"/>
          </a:xfrm>
        </p:grpSpPr>
        <p:sp>
          <p:nvSpPr>
            <p:cNvPr id="1890" name="Shape 1890"/>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1891" name="Shape 1891"/>
            <p:cNvCxnSpPr>
              <a:stCxn id="1890"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892" name="Shape 1892"/>
            <p:cNvCxnSpPr>
              <a:stCxn id="1890"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1893" name="Shape 1893"/>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1894" name="Shape 1894"/>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sp>
        <p:nvSpPr>
          <p:cNvPr id="1895" name="Shape 1895"/>
          <p:cNvSpPr/>
          <p:nvPr/>
        </p:nvSpPr>
        <p:spPr>
          <a:xfrm rot="5400000">
            <a:off x="6080275" y="3988000"/>
            <a:ext cx="153900" cy="1580400"/>
          </a:xfrm>
          <a:prstGeom prst="rightBrace">
            <a:avLst>
              <a:gd name="adj1" fmla="val 141774"/>
              <a:gd name="adj2" fmla="val 52060"/>
            </a:avLst>
          </a:prstGeom>
          <a:noFill/>
          <a:ln w="28575"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grpSp>
        <p:nvGrpSpPr>
          <p:cNvPr id="1896" name="Shape 1896"/>
          <p:cNvGrpSpPr/>
          <p:nvPr/>
        </p:nvGrpSpPr>
        <p:grpSpPr>
          <a:xfrm>
            <a:off x="5292786" y="5093325"/>
            <a:ext cx="908980" cy="903072"/>
            <a:chOff x="3167025" y="5468025"/>
            <a:chExt cx="728700" cy="771000"/>
          </a:xfrm>
        </p:grpSpPr>
        <p:cxnSp>
          <p:nvCxnSpPr>
            <p:cNvPr id="1897" name="Shape 1897"/>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1898" name="Shape 1898"/>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1899" name="Shape 1899"/>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1900" name="Shape 1900"/>
          <p:cNvGrpSpPr/>
          <p:nvPr/>
        </p:nvGrpSpPr>
        <p:grpSpPr>
          <a:xfrm>
            <a:off x="6112427" y="5110193"/>
            <a:ext cx="908980" cy="903072"/>
            <a:chOff x="3167025" y="5468025"/>
            <a:chExt cx="728700" cy="771000"/>
          </a:xfrm>
        </p:grpSpPr>
        <p:cxnSp>
          <p:nvCxnSpPr>
            <p:cNvPr id="1901" name="Shape 1901"/>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1902" name="Shape 1902"/>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1903" name="Shape 1903"/>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1904" name="Shape 1904"/>
          <p:cNvGrpSpPr/>
          <p:nvPr/>
        </p:nvGrpSpPr>
        <p:grpSpPr>
          <a:xfrm>
            <a:off x="5309257" y="3984996"/>
            <a:ext cx="876043" cy="709706"/>
            <a:chOff x="3167025" y="5468025"/>
            <a:chExt cx="728700" cy="771000"/>
          </a:xfrm>
        </p:grpSpPr>
        <p:cxnSp>
          <p:nvCxnSpPr>
            <p:cNvPr id="1905" name="Shape 1905"/>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1906" name="Shape 1906"/>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1907" name="Shape 1907"/>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1908" name="Shape 1908"/>
          <p:cNvGrpSpPr/>
          <p:nvPr/>
        </p:nvGrpSpPr>
        <p:grpSpPr>
          <a:xfrm>
            <a:off x="6350771" y="3924715"/>
            <a:ext cx="876043" cy="709706"/>
            <a:chOff x="3167025" y="5468025"/>
            <a:chExt cx="728700" cy="771000"/>
          </a:xfrm>
        </p:grpSpPr>
        <p:cxnSp>
          <p:nvCxnSpPr>
            <p:cNvPr id="1909" name="Shape 1909"/>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1910" name="Shape 1910"/>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1911" name="Shape 1911"/>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sp>
        <p:nvSpPr>
          <p:cNvPr id="1912" name="Shape 1912"/>
          <p:cNvSpPr txBox="1"/>
          <p:nvPr/>
        </p:nvSpPr>
        <p:spPr>
          <a:xfrm>
            <a:off x="8885175" y="2146225"/>
            <a:ext cx="3161100" cy="2640000"/>
          </a:xfrm>
          <a:prstGeom prst="rect">
            <a:avLst/>
          </a:prstGeom>
          <a:noFill/>
          <a:ln>
            <a:noFill/>
          </a:ln>
        </p:spPr>
        <p:txBody>
          <a:bodyPr wrap="square" lIns="91425" tIns="91425" rIns="91425" bIns="91425" anchor="t" anchorCtr="0">
            <a:noAutofit/>
          </a:bodyPr>
          <a:lstStyle/>
          <a:p>
            <a:pPr lvl="0">
              <a:spcBef>
                <a:spcPts val="0"/>
              </a:spcBef>
              <a:buNone/>
            </a:pPr>
            <a:r>
              <a:rPr lang="en-US" sz="1800" b="1">
                <a:solidFill>
                  <a:srgbClr val="073763"/>
                </a:solidFill>
              </a:rPr>
              <a:t>Nova does not have visibility into DPDK data port NICs </a:t>
            </a:r>
          </a:p>
          <a:p>
            <a:pPr lvl="0">
              <a:spcBef>
                <a:spcPts val="0"/>
              </a:spcBef>
              <a:buNone/>
            </a:pPr>
            <a:endParaRPr sz="1800" b="1">
              <a:solidFill>
                <a:srgbClr val="073763"/>
              </a:solidFill>
            </a:endParaRPr>
          </a:p>
          <a:p>
            <a:pPr lvl="0">
              <a:spcBef>
                <a:spcPts val="0"/>
              </a:spcBef>
              <a:buNone/>
            </a:pPr>
            <a:r>
              <a:rPr lang="en-US" sz="1800" b="1">
                <a:solidFill>
                  <a:srgbClr val="073763"/>
                </a:solidFill>
              </a:rPr>
              <a:t>Neutron needs to provide info to Nova so that VNF (VCPUs, PMD threads) can be assigned to the right NUMA node.</a:t>
            </a:r>
          </a:p>
        </p:txBody>
      </p:sp>
      <p:sp>
        <p:nvSpPr>
          <p:cNvPr id="1913" name="Shape 1913"/>
          <p:cNvSpPr txBox="1"/>
          <p:nvPr/>
        </p:nvSpPr>
        <p:spPr>
          <a:xfrm>
            <a:off x="7134950" y="5548425"/>
            <a:ext cx="1303800" cy="348300"/>
          </a:xfrm>
          <a:prstGeom prst="rect">
            <a:avLst/>
          </a:prstGeom>
          <a:noFill/>
          <a:ln>
            <a:noFill/>
          </a:ln>
        </p:spPr>
        <p:txBody>
          <a:bodyPr wrap="square" lIns="91425" tIns="91425" rIns="91425" bIns="91425" anchor="t" anchorCtr="0">
            <a:noAutofit/>
          </a:bodyPr>
          <a:lstStyle/>
          <a:p>
            <a:pPr lvl="0">
              <a:spcBef>
                <a:spcPts val="0"/>
              </a:spcBef>
              <a:buNone/>
            </a:pPr>
            <a:r>
              <a:rPr lang="en-US"/>
              <a:t>DPDK data ports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Shape 1918"/>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29</a:t>
            </a:fld>
            <a:endParaRPr lang="en-US"/>
          </a:p>
        </p:txBody>
      </p:sp>
      <p:sp>
        <p:nvSpPr>
          <p:cNvPr id="1919" name="Shape 1919"/>
          <p:cNvSpPr txBox="1">
            <a:spLocks noGrp="1"/>
          </p:cNvSpPr>
          <p:nvPr>
            <p:ph type="title"/>
          </p:nvPr>
        </p:nvSpPr>
        <p:spPr>
          <a:xfrm>
            <a:off x="1102200" y="145975"/>
            <a:ext cx="9987600" cy="12714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OVS-DPDK on RHEL performances: NUMA</a:t>
            </a:r>
          </a:p>
        </p:txBody>
      </p:sp>
      <p:sp>
        <p:nvSpPr>
          <p:cNvPr id="1920" name="Shape 1920"/>
          <p:cNvSpPr txBox="1">
            <a:spLocks noGrp="1"/>
          </p:cNvSpPr>
          <p:nvPr>
            <p:ph type="subTitle" idx="2"/>
          </p:nvPr>
        </p:nvSpPr>
        <p:spPr>
          <a:xfrm>
            <a:off x="744075" y="873575"/>
            <a:ext cx="9987600" cy="817200"/>
          </a:xfrm>
          <a:prstGeom prst="rect">
            <a:avLst/>
          </a:prstGeom>
        </p:spPr>
        <p:txBody>
          <a:bodyPr wrap="square" lIns="121900" tIns="121900" rIns="121900" bIns="121900" anchor="t" anchorCtr="0">
            <a:noAutofit/>
          </a:bodyPr>
          <a:lstStyle/>
          <a:p>
            <a:pPr lvl="0">
              <a:spcBef>
                <a:spcPts val="0"/>
              </a:spcBef>
              <a:buNone/>
            </a:pPr>
            <a:r>
              <a:rPr lang="en-US" b="1"/>
              <a:t>OpenFlow pipeline is not representative for OpenStack (simplistic 4 rules)</a:t>
            </a:r>
          </a:p>
          <a:p>
            <a:pPr lvl="0" rtl="0">
              <a:spcBef>
                <a:spcPts val="0"/>
              </a:spcBef>
              <a:buNone/>
            </a:pPr>
            <a:r>
              <a:rPr lang="en-US" b="1"/>
              <a:t>OVS 2.7 and DPDK 16.11, RHEL 7.4, Intel 82599ES 10G</a:t>
            </a:r>
          </a:p>
        </p:txBody>
      </p:sp>
      <p:graphicFrame>
        <p:nvGraphicFramePr>
          <p:cNvPr id="1921" name="Shape 1921"/>
          <p:cNvGraphicFramePr/>
          <p:nvPr/>
        </p:nvGraphicFramePr>
        <p:xfrm>
          <a:off x="233033" y="2338042"/>
          <a:ext cx="4407450" cy="3470404"/>
        </p:xfrm>
        <a:graphic>
          <a:graphicData uri="http://schemas.openxmlformats.org/drawingml/2006/table">
            <a:tbl>
              <a:tblPr>
                <a:noFill/>
                <a:tableStyleId>{35D5F64E-28E9-45FB-8819-541476C06C3E}</a:tableStyleId>
              </a:tblPr>
              <a:tblGrid>
                <a:gridCol w="1585225">
                  <a:extLst>
                    <a:ext uri="{9D8B030D-6E8A-4147-A177-3AD203B41FA5}">
                      <a16:colId xmlns:a16="http://schemas.microsoft.com/office/drawing/2014/main" val="20000"/>
                    </a:ext>
                  </a:extLst>
                </a:gridCol>
                <a:gridCol w="1525725">
                  <a:extLst>
                    <a:ext uri="{9D8B030D-6E8A-4147-A177-3AD203B41FA5}">
                      <a16:colId xmlns:a16="http://schemas.microsoft.com/office/drawing/2014/main" val="20001"/>
                    </a:ext>
                  </a:extLst>
                </a:gridCol>
                <a:gridCol w="1296500">
                  <a:extLst>
                    <a:ext uri="{9D8B030D-6E8A-4147-A177-3AD203B41FA5}">
                      <a16:colId xmlns:a16="http://schemas.microsoft.com/office/drawing/2014/main" val="20002"/>
                    </a:ext>
                  </a:extLst>
                </a:gridCol>
              </a:tblGrid>
              <a:tr h="391075">
                <a:tc>
                  <a:txBody>
                    <a:bodyPr/>
                    <a:lstStyle/>
                    <a:p>
                      <a:pPr lvl="0" rtl="0">
                        <a:lnSpc>
                          <a:spcPct val="115000"/>
                        </a:lnSpc>
                        <a:spcBef>
                          <a:spcPts val="0"/>
                        </a:spcBef>
                        <a:buNone/>
                      </a:pPr>
                      <a:r>
                        <a:rPr lang="en-US" sz="1600" b="1">
                          <a:solidFill>
                            <a:srgbClr val="073763"/>
                          </a:solidFill>
                        </a:rPr>
                        <a:t>64 Bytes</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C9DAF8"/>
                    </a:solidFill>
                  </a:tcPr>
                </a:tc>
                <a:tc>
                  <a:txBody>
                    <a:bodyPr/>
                    <a:lstStyle/>
                    <a:p>
                      <a:pPr lvl="0" rtl="0">
                        <a:lnSpc>
                          <a:spcPct val="115000"/>
                        </a:lnSpc>
                        <a:spcBef>
                          <a:spcPts val="0"/>
                        </a:spcBef>
                        <a:buNone/>
                      </a:pPr>
                      <a:r>
                        <a:rPr lang="en-US" sz="1600" b="1">
                          <a:solidFill>
                            <a:srgbClr val="073763"/>
                          </a:solidFill>
                        </a:rPr>
                        <a:t>Cross Numa (pps)</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C9DAF8"/>
                    </a:solidFill>
                  </a:tcPr>
                </a:tc>
                <a:tc>
                  <a:txBody>
                    <a:bodyPr/>
                    <a:lstStyle/>
                    <a:p>
                      <a:pPr lvl="0" rtl="0">
                        <a:lnSpc>
                          <a:spcPct val="115000"/>
                        </a:lnSpc>
                        <a:spcBef>
                          <a:spcPts val="0"/>
                        </a:spcBef>
                        <a:buNone/>
                      </a:pPr>
                      <a:r>
                        <a:rPr lang="en-US" sz="1600" b="1">
                          <a:solidFill>
                            <a:srgbClr val="073763"/>
                          </a:solidFill>
                        </a:rPr>
                        <a:t>Same Numa (pps)</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C9DAF8"/>
                    </a:solidFill>
                  </a:tcPr>
                </a:tc>
                <a:extLst>
                  <a:ext uri="{0D108BD9-81ED-4DB2-BD59-A6C34878D82A}">
                    <a16:rowId xmlns:a16="http://schemas.microsoft.com/office/drawing/2014/main" val="10000"/>
                  </a:ext>
                </a:extLst>
              </a:tr>
              <a:tr h="507175">
                <a:tc>
                  <a:txBody>
                    <a:bodyPr/>
                    <a:lstStyle/>
                    <a:p>
                      <a:pPr lvl="0" rtl="0">
                        <a:lnSpc>
                          <a:spcPct val="115000"/>
                        </a:lnSpc>
                        <a:spcBef>
                          <a:spcPts val="0"/>
                        </a:spcBef>
                        <a:buNone/>
                      </a:pPr>
                      <a:r>
                        <a:rPr lang="en-US" sz="1600" b="1">
                          <a:solidFill>
                            <a:srgbClr val="073763"/>
                          </a:solidFill>
                        </a:rPr>
                        <a:t>2 PMDs/1core</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algn="r" rtl="0">
                        <a:lnSpc>
                          <a:spcPct val="115000"/>
                        </a:lnSpc>
                        <a:spcBef>
                          <a:spcPts val="0"/>
                        </a:spcBef>
                        <a:buNone/>
                      </a:pPr>
                      <a:r>
                        <a:rPr lang="en-US" sz="1600" b="1">
                          <a:solidFill>
                            <a:srgbClr val="073763"/>
                          </a:solidFill>
                        </a:rPr>
                        <a:t>2,584,866</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algn="r" rtl="0">
                        <a:lnSpc>
                          <a:spcPct val="115000"/>
                        </a:lnSpc>
                        <a:spcBef>
                          <a:spcPts val="0"/>
                        </a:spcBef>
                        <a:buNone/>
                      </a:pPr>
                      <a:r>
                        <a:rPr lang="en-US" sz="1600" b="1">
                          <a:solidFill>
                            <a:srgbClr val="073763"/>
                          </a:solidFill>
                        </a:rPr>
                        <a:t>4,791,550</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extLst>
                  <a:ext uri="{0D108BD9-81ED-4DB2-BD59-A6C34878D82A}">
                    <a16:rowId xmlns:a16="http://schemas.microsoft.com/office/drawing/2014/main" val="10001"/>
                  </a:ext>
                </a:extLst>
              </a:tr>
              <a:tr h="507175">
                <a:tc>
                  <a:txBody>
                    <a:bodyPr/>
                    <a:lstStyle/>
                    <a:p>
                      <a:pPr lvl="0" rtl="0">
                        <a:lnSpc>
                          <a:spcPct val="115000"/>
                        </a:lnSpc>
                        <a:spcBef>
                          <a:spcPts val="0"/>
                        </a:spcBef>
                        <a:buNone/>
                      </a:pPr>
                      <a:r>
                        <a:rPr lang="en-US" sz="1600" b="1">
                          <a:solidFill>
                            <a:srgbClr val="073763"/>
                          </a:solidFill>
                        </a:rPr>
                        <a:t>4 PMDs/2 cores</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algn="r" rtl="0">
                        <a:lnSpc>
                          <a:spcPct val="115000"/>
                        </a:lnSpc>
                        <a:spcBef>
                          <a:spcPts val="0"/>
                        </a:spcBef>
                        <a:buNone/>
                      </a:pPr>
                      <a:r>
                        <a:rPr lang="en-US" sz="1600" b="1">
                          <a:solidFill>
                            <a:srgbClr val="073763"/>
                          </a:solidFill>
                        </a:rPr>
                        <a:t>4,916,006</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algn="r" rtl="0">
                        <a:lnSpc>
                          <a:spcPct val="115000"/>
                        </a:lnSpc>
                        <a:spcBef>
                          <a:spcPts val="0"/>
                        </a:spcBef>
                        <a:buNone/>
                      </a:pPr>
                      <a:r>
                        <a:rPr lang="en-US" sz="1600" b="1">
                          <a:solidFill>
                            <a:srgbClr val="073763"/>
                          </a:solidFill>
                        </a:rPr>
                        <a:t>8,043,502</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extLst>
                  <a:ext uri="{0D108BD9-81ED-4DB2-BD59-A6C34878D82A}">
                    <a16:rowId xmlns:a16="http://schemas.microsoft.com/office/drawing/2014/main" val="10002"/>
                  </a:ext>
                </a:extLst>
              </a:tr>
              <a:tr h="265850">
                <a:tc>
                  <a:txBody>
                    <a:bodyPr/>
                    <a:lstStyle/>
                    <a:p>
                      <a:pPr lvl="0" rtl="0">
                        <a:spcBef>
                          <a:spcPts val="0"/>
                        </a:spcBef>
                        <a:buNone/>
                      </a:pPr>
                      <a:endParaRPr sz="1600" b="1">
                        <a:solidFill>
                          <a:srgbClr val="073763"/>
                        </a:solidFill>
                      </a:endParaRP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rtl="0">
                        <a:spcBef>
                          <a:spcPts val="0"/>
                        </a:spcBef>
                        <a:buNone/>
                      </a:pPr>
                      <a:endParaRPr sz="1600" b="1">
                        <a:solidFill>
                          <a:srgbClr val="073763"/>
                        </a:solidFill>
                      </a:endParaRP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rtl="0">
                        <a:spcBef>
                          <a:spcPts val="0"/>
                        </a:spcBef>
                        <a:buNone/>
                      </a:pPr>
                      <a:endParaRPr sz="1600" b="1">
                        <a:solidFill>
                          <a:srgbClr val="073763"/>
                        </a:solidFill>
                      </a:endParaRP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extLst>
                  <a:ext uri="{0D108BD9-81ED-4DB2-BD59-A6C34878D82A}">
                    <a16:rowId xmlns:a16="http://schemas.microsoft.com/office/drawing/2014/main" val="10003"/>
                  </a:ext>
                </a:extLst>
              </a:tr>
              <a:tr h="300950">
                <a:tc>
                  <a:txBody>
                    <a:bodyPr/>
                    <a:lstStyle/>
                    <a:p>
                      <a:pPr lvl="0" rtl="0">
                        <a:lnSpc>
                          <a:spcPct val="115000"/>
                        </a:lnSpc>
                        <a:spcBef>
                          <a:spcPts val="0"/>
                        </a:spcBef>
                        <a:buNone/>
                      </a:pPr>
                      <a:r>
                        <a:rPr lang="en-US" sz="1600" b="1">
                          <a:solidFill>
                            <a:srgbClr val="073763"/>
                          </a:solidFill>
                        </a:rPr>
                        <a:t>1500 bytes</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A4C2F4"/>
                    </a:solidFill>
                  </a:tcPr>
                </a:tc>
                <a:tc>
                  <a:txBody>
                    <a:bodyPr/>
                    <a:lstStyle/>
                    <a:p>
                      <a:pPr lvl="0" rtl="0">
                        <a:lnSpc>
                          <a:spcPct val="115000"/>
                        </a:lnSpc>
                        <a:spcBef>
                          <a:spcPts val="0"/>
                        </a:spcBef>
                        <a:buNone/>
                      </a:pPr>
                      <a:r>
                        <a:rPr lang="en-US" sz="1600" b="1">
                          <a:solidFill>
                            <a:srgbClr val="073763"/>
                          </a:solidFill>
                        </a:rPr>
                        <a:t>Cross Numa (pps)</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C9DAF8"/>
                    </a:solidFill>
                  </a:tcPr>
                </a:tc>
                <a:tc>
                  <a:txBody>
                    <a:bodyPr/>
                    <a:lstStyle/>
                    <a:p>
                      <a:pPr lvl="0" rtl="0">
                        <a:lnSpc>
                          <a:spcPct val="115000"/>
                        </a:lnSpc>
                        <a:spcBef>
                          <a:spcPts val="0"/>
                        </a:spcBef>
                        <a:buNone/>
                      </a:pPr>
                      <a:r>
                        <a:rPr lang="en-US" sz="1600" b="1">
                          <a:solidFill>
                            <a:srgbClr val="073763"/>
                          </a:solidFill>
                        </a:rPr>
                        <a:t>Same Numa (pps)</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solidFill>
                      <a:srgbClr val="C9DAF8"/>
                    </a:solidFill>
                  </a:tcPr>
                </a:tc>
                <a:extLst>
                  <a:ext uri="{0D108BD9-81ED-4DB2-BD59-A6C34878D82A}">
                    <a16:rowId xmlns:a16="http://schemas.microsoft.com/office/drawing/2014/main" val="10004"/>
                  </a:ext>
                </a:extLst>
              </a:tr>
              <a:tr h="507175">
                <a:tc>
                  <a:txBody>
                    <a:bodyPr/>
                    <a:lstStyle/>
                    <a:p>
                      <a:pPr lvl="0" rtl="0">
                        <a:lnSpc>
                          <a:spcPct val="115000"/>
                        </a:lnSpc>
                        <a:spcBef>
                          <a:spcPts val="0"/>
                        </a:spcBef>
                        <a:buNone/>
                      </a:pPr>
                      <a:r>
                        <a:rPr lang="en-US" sz="1600" b="1">
                          <a:solidFill>
                            <a:srgbClr val="073763"/>
                          </a:solidFill>
                        </a:rPr>
                        <a:t>2 PMDs/1core</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algn="r" rtl="0">
                        <a:lnSpc>
                          <a:spcPct val="115000"/>
                        </a:lnSpc>
                        <a:spcBef>
                          <a:spcPts val="0"/>
                        </a:spcBef>
                        <a:buNone/>
                      </a:pPr>
                      <a:r>
                        <a:rPr lang="en-US" sz="1600" b="1">
                          <a:solidFill>
                            <a:srgbClr val="073763"/>
                          </a:solidFill>
                        </a:rPr>
                        <a:t>1,264,250</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algn="r" rtl="0">
                        <a:lnSpc>
                          <a:spcPct val="115000"/>
                        </a:lnSpc>
                        <a:spcBef>
                          <a:spcPts val="0"/>
                        </a:spcBef>
                        <a:buNone/>
                      </a:pPr>
                      <a:r>
                        <a:rPr lang="en-US" sz="1600" b="1">
                          <a:solidFill>
                            <a:srgbClr val="073763"/>
                          </a:solidFill>
                        </a:rPr>
                        <a:t>1,644,736</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extLst>
                  <a:ext uri="{0D108BD9-81ED-4DB2-BD59-A6C34878D82A}">
                    <a16:rowId xmlns:a16="http://schemas.microsoft.com/office/drawing/2014/main" val="10005"/>
                  </a:ext>
                </a:extLst>
              </a:tr>
              <a:tr h="507175">
                <a:tc>
                  <a:txBody>
                    <a:bodyPr/>
                    <a:lstStyle/>
                    <a:p>
                      <a:pPr lvl="0" rtl="0">
                        <a:lnSpc>
                          <a:spcPct val="115000"/>
                        </a:lnSpc>
                        <a:spcBef>
                          <a:spcPts val="0"/>
                        </a:spcBef>
                        <a:buNone/>
                      </a:pPr>
                      <a:r>
                        <a:rPr lang="en-US" sz="1600" b="1">
                          <a:solidFill>
                            <a:srgbClr val="073763"/>
                          </a:solidFill>
                        </a:rPr>
                        <a:t>4 PMDs/2 cores</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algn="r" rtl="0">
                        <a:lnSpc>
                          <a:spcPct val="115000"/>
                        </a:lnSpc>
                        <a:spcBef>
                          <a:spcPts val="0"/>
                        </a:spcBef>
                        <a:buNone/>
                      </a:pPr>
                      <a:r>
                        <a:rPr lang="en-US" sz="1600" b="1">
                          <a:solidFill>
                            <a:srgbClr val="073763"/>
                          </a:solidFill>
                        </a:rPr>
                        <a:t>1,636,512</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tc>
                  <a:txBody>
                    <a:bodyPr/>
                    <a:lstStyle/>
                    <a:p>
                      <a:pPr lvl="0" algn="r" rtl="0">
                        <a:lnSpc>
                          <a:spcPct val="115000"/>
                        </a:lnSpc>
                        <a:spcBef>
                          <a:spcPts val="0"/>
                        </a:spcBef>
                        <a:buNone/>
                      </a:pPr>
                      <a:r>
                        <a:rPr lang="en-US" sz="1600" b="1">
                          <a:solidFill>
                            <a:srgbClr val="073763"/>
                          </a:solidFill>
                        </a:rPr>
                        <a:t>1,644,736</a:t>
                      </a:r>
                    </a:p>
                  </a:txBody>
                  <a:tcPr marL="19050" marR="19050" marT="12700" marB="12700" anchor="b">
                    <a:lnL w="9525" cap="flat" cmpd="sng">
                      <a:solidFill>
                        <a:srgbClr val="999999"/>
                      </a:solidFill>
                      <a:prstDash val="solid"/>
                      <a:round/>
                      <a:headEnd type="none" w="med" len="med"/>
                      <a:tailEnd type="none" w="med" len="med"/>
                    </a:lnL>
                    <a:lnR w="9525" cap="flat" cmpd="sng">
                      <a:solidFill>
                        <a:srgbClr val="999999"/>
                      </a:solidFill>
                      <a:prstDash val="solid"/>
                      <a:round/>
                      <a:headEnd type="none" w="med" len="med"/>
                      <a:tailEnd type="none" w="med" len="med"/>
                    </a:lnR>
                    <a:lnT w="9525" cap="flat" cmpd="sng">
                      <a:solidFill>
                        <a:srgbClr val="999999"/>
                      </a:solidFill>
                      <a:prstDash val="solid"/>
                      <a:round/>
                      <a:headEnd type="none" w="med" len="med"/>
                      <a:tailEnd type="none" w="med" len="med"/>
                    </a:lnT>
                    <a:lnB w="9525" cap="flat" cmpd="sng">
                      <a:solidFill>
                        <a:srgbClr val="999999"/>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1922" name="Shape 1922"/>
          <p:cNvPicPr preferRelativeResize="0"/>
          <p:nvPr/>
        </p:nvPicPr>
        <p:blipFill>
          <a:blip r:embed="rId3">
            <a:alphaModFix/>
          </a:blip>
          <a:stretch>
            <a:fillRect/>
          </a:stretch>
        </p:blipFill>
        <p:spPr>
          <a:xfrm>
            <a:off x="4733150" y="1791274"/>
            <a:ext cx="7346475" cy="438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Shape 1100"/>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3</a:t>
            </a:fld>
            <a:endParaRPr lang="en-US"/>
          </a:p>
        </p:txBody>
      </p:sp>
      <p:sp>
        <p:nvSpPr>
          <p:cNvPr id="1101" name="Shape 1101"/>
          <p:cNvSpPr txBox="1">
            <a:spLocks noGrp="1"/>
          </p:cNvSpPr>
          <p:nvPr>
            <p:ph type="title"/>
          </p:nvPr>
        </p:nvSpPr>
        <p:spPr>
          <a:xfrm>
            <a:off x="264000" y="152400"/>
            <a:ext cx="9987600" cy="953700"/>
          </a:xfrm>
          <a:prstGeom prst="rect">
            <a:avLst/>
          </a:prstGeom>
        </p:spPr>
        <p:txBody>
          <a:bodyPr wrap="square" lIns="121900" tIns="121900" rIns="121900" bIns="121900" anchor="t" anchorCtr="0">
            <a:noAutofit/>
          </a:bodyPr>
          <a:lstStyle/>
          <a:p>
            <a:pPr lvl="0">
              <a:spcBef>
                <a:spcPts val="0"/>
              </a:spcBef>
              <a:buNone/>
            </a:pPr>
            <a:r>
              <a:rPr lang="en-US" b="1">
                <a:solidFill>
                  <a:srgbClr val="073763"/>
                </a:solidFill>
              </a:rPr>
              <a:t>What is a SBC : Session Border Controller?</a:t>
            </a:r>
          </a:p>
        </p:txBody>
      </p:sp>
      <p:pic>
        <p:nvPicPr>
          <p:cNvPr id="1102" name="Shape 1102"/>
          <p:cNvPicPr preferRelativeResize="0"/>
          <p:nvPr/>
        </p:nvPicPr>
        <p:blipFill>
          <a:blip r:embed="rId3">
            <a:alphaModFix/>
          </a:blip>
          <a:stretch>
            <a:fillRect/>
          </a:stretch>
        </p:blipFill>
        <p:spPr>
          <a:xfrm>
            <a:off x="618675" y="1198750"/>
            <a:ext cx="11299201" cy="4944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Shape 1927"/>
          <p:cNvSpPr/>
          <p:nvPr/>
        </p:nvSpPr>
        <p:spPr>
          <a:xfrm>
            <a:off x="6630296" y="2274849"/>
            <a:ext cx="5368311" cy="3972256"/>
          </a:xfrm>
          <a:prstGeom prst="roundRect">
            <a:avLst>
              <a:gd name="adj" fmla="val 16667"/>
            </a:avLst>
          </a:prstGeom>
          <a:solidFill>
            <a:srgbClr val="FFF2CC"/>
          </a:solidFill>
          <a:ln w="38100" cap="flat" cmpd="sng">
            <a:solidFill>
              <a:srgbClr val="FF0000"/>
            </a:solidFill>
            <a:prstDash val="dash"/>
            <a:round/>
            <a:headEnd type="none" w="med" len="med"/>
            <a:tailEnd type="none" w="med" len="med"/>
          </a:ln>
        </p:spPr>
        <p:txBody>
          <a:bodyPr wrap="square" lIns="60950" tIns="60950" rIns="60950" bIns="60950" anchor="b" anchorCtr="0">
            <a:noAutofit/>
          </a:bodyPr>
          <a:lstStyle/>
          <a:p>
            <a:pPr lvl="0" algn="ctr" rtl="0">
              <a:spcBef>
                <a:spcPts val="0"/>
              </a:spcBef>
              <a:buNone/>
            </a:pPr>
            <a:r>
              <a:rPr lang="en-US" sz="1700" b="1">
                <a:solidFill>
                  <a:srgbClr val="FF0000"/>
                </a:solidFill>
              </a:rPr>
              <a:t>/!\ Flow balancing == workload balancing… </a:t>
            </a:r>
          </a:p>
          <a:p>
            <a:pPr lvl="0" algn="ctr" rtl="0">
              <a:spcBef>
                <a:spcPts val="0"/>
              </a:spcBef>
              <a:buNone/>
            </a:pPr>
            <a:r>
              <a:rPr lang="en-US" sz="1700" b="1">
                <a:solidFill>
                  <a:srgbClr val="FF0000"/>
                </a:solidFill>
              </a:rPr>
              <a:t>/!\ true for unbalancing as well!</a:t>
            </a:r>
          </a:p>
        </p:txBody>
      </p:sp>
      <p:pic>
        <p:nvPicPr>
          <p:cNvPr id="1928" name="Shape 1928" descr="1290250232-300px.png"/>
          <p:cNvPicPr preferRelativeResize="0"/>
          <p:nvPr/>
        </p:nvPicPr>
        <p:blipFill>
          <a:blip r:embed="rId3">
            <a:alphaModFix/>
          </a:blip>
          <a:stretch>
            <a:fillRect/>
          </a:stretch>
        </p:blipFill>
        <p:spPr>
          <a:xfrm>
            <a:off x="4593023" y="3193983"/>
            <a:ext cx="962347" cy="667200"/>
          </a:xfrm>
          <a:prstGeom prst="rect">
            <a:avLst/>
          </a:prstGeom>
          <a:noFill/>
          <a:ln>
            <a:noFill/>
          </a:ln>
        </p:spPr>
      </p:pic>
      <p:cxnSp>
        <p:nvCxnSpPr>
          <p:cNvPr id="1929" name="Shape 1929"/>
          <p:cNvCxnSpPr>
            <a:stCxn id="1930" idx="0"/>
            <a:endCxn id="1931" idx="1"/>
          </p:cNvCxnSpPr>
          <p:nvPr/>
        </p:nvCxnSpPr>
        <p:spPr>
          <a:xfrm>
            <a:off x="4403988" y="3483833"/>
            <a:ext cx="2665500" cy="184800"/>
          </a:xfrm>
          <a:prstGeom prst="curvedConnector3">
            <a:avLst>
              <a:gd name="adj1" fmla="val 49999"/>
            </a:avLst>
          </a:prstGeom>
          <a:noFill/>
          <a:ln w="38100" cap="flat" cmpd="sng">
            <a:solidFill>
              <a:srgbClr val="0000FF"/>
            </a:solidFill>
            <a:prstDash val="dash"/>
            <a:round/>
            <a:headEnd type="none" w="lg" len="lg"/>
            <a:tailEnd type="stealth" w="lg" len="lg"/>
          </a:ln>
        </p:spPr>
      </p:cxnSp>
      <p:sp>
        <p:nvSpPr>
          <p:cNvPr id="1931" name="Shape 1931"/>
          <p:cNvSpPr/>
          <p:nvPr/>
        </p:nvSpPr>
        <p:spPr>
          <a:xfrm>
            <a:off x="7069542" y="3369917"/>
            <a:ext cx="4395300" cy="5973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algn="r" rtl="0">
              <a:spcBef>
                <a:spcPts val="0"/>
              </a:spcBef>
              <a:buNone/>
            </a:pPr>
            <a:r>
              <a:rPr lang="en-US" sz="1600"/>
              <a:t>Queue1/CPU-Y</a:t>
            </a:r>
          </a:p>
        </p:txBody>
      </p:sp>
      <p:sp>
        <p:nvSpPr>
          <p:cNvPr id="1932" name="Shape 1932"/>
          <p:cNvSpPr/>
          <p:nvPr/>
        </p:nvSpPr>
        <p:spPr>
          <a:xfrm>
            <a:off x="7069542" y="2404717"/>
            <a:ext cx="4395300" cy="5973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algn="r" rtl="0">
              <a:spcBef>
                <a:spcPts val="0"/>
              </a:spcBef>
              <a:buNone/>
            </a:pPr>
            <a:r>
              <a:rPr lang="en-US" sz="1600"/>
              <a:t>Queue0/CPU-X</a:t>
            </a:r>
          </a:p>
        </p:txBody>
      </p:sp>
      <p:sp>
        <p:nvSpPr>
          <p:cNvPr id="1933" name="Shape 1933"/>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30</a:t>
            </a:fld>
            <a:endParaRPr lang="en-US"/>
          </a:p>
        </p:txBody>
      </p:sp>
      <p:sp>
        <p:nvSpPr>
          <p:cNvPr id="1934" name="Shape 1934"/>
          <p:cNvSpPr txBox="1">
            <a:spLocks noGrp="1"/>
          </p:cNvSpPr>
          <p:nvPr>
            <p:ph type="title"/>
          </p:nvPr>
        </p:nvSpPr>
        <p:spPr>
          <a:xfrm>
            <a:off x="290600" y="0"/>
            <a:ext cx="11344800" cy="1095000"/>
          </a:xfrm>
          <a:prstGeom prst="rect">
            <a:avLst/>
          </a:prstGeom>
        </p:spPr>
        <p:txBody>
          <a:bodyPr wrap="square" lIns="121900" tIns="121900" rIns="121900" bIns="121900" anchor="b" anchorCtr="0">
            <a:noAutofit/>
          </a:bodyPr>
          <a:lstStyle/>
          <a:p>
            <a:pPr lvl="0" rtl="0">
              <a:spcBef>
                <a:spcPts val="0"/>
              </a:spcBef>
              <a:buNone/>
            </a:pPr>
            <a:r>
              <a:rPr lang="en-US" b="1">
                <a:solidFill>
                  <a:srgbClr val="073763"/>
                </a:solidFill>
              </a:rPr>
              <a:t>Multi-queue: Flow steering/RSS between queues</a:t>
            </a:r>
          </a:p>
        </p:txBody>
      </p:sp>
      <p:sp>
        <p:nvSpPr>
          <p:cNvPr id="1935" name="Shape 1935"/>
          <p:cNvSpPr txBox="1">
            <a:spLocks noGrp="1"/>
          </p:cNvSpPr>
          <p:nvPr>
            <p:ph type="subTitle" idx="2"/>
          </p:nvPr>
        </p:nvSpPr>
        <p:spPr>
          <a:xfrm>
            <a:off x="530700" y="999775"/>
            <a:ext cx="11467800" cy="875700"/>
          </a:xfrm>
          <a:prstGeom prst="rect">
            <a:avLst/>
          </a:prstGeom>
        </p:spPr>
        <p:txBody>
          <a:bodyPr wrap="square" lIns="121900" tIns="121900" rIns="121900" bIns="121900" anchor="t" anchorCtr="0">
            <a:noAutofit/>
          </a:bodyPr>
          <a:lstStyle/>
          <a:p>
            <a:pPr lvl="0">
              <a:spcBef>
                <a:spcPts val="0"/>
              </a:spcBef>
              <a:buNone/>
            </a:pPr>
            <a:r>
              <a:rPr lang="en-US" sz="1800" b="1" dirty="0">
                <a:solidFill>
                  <a:srgbClr val="073763"/>
                </a:solidFill>
              </a:rPr>
              <a:t>Flow is identified by NIC or OVS as 5-tuple (IP, MAC, VLAN, TCP/UDP port)</a:t>
            </a:r>
          </a:p>
          <a:p>
            <a:pPr lvl="0">
              <a:spcBef>
                <a:spcPts val="0"/>
              </a:spcBef>
              <a:buNone/>
            </a:pPr>
            <a:r>
              <a:rPr lang="en-US" sz="1800" b="1" dirty="0">
                <a:solidFill>
                  <a:srgbClr val="073763"/>
                </a:solidFill>
              </a:rPr>
              <a:t>Most NICs support flow steering with RSS (receive side scaling)</a:t>
            </a:r>
          </a:p>
          <a:p>
            <a:pPr lvl="0" rtl="0">
              <a:spcBef>
                <a:spcPts val="0"/>
              </a:spcBef>
              <a:buNone/>
            </a:pPr>
            <a:r>
              <a:rPr lang="en-US" sz="1800" b="1" dirty="0">
                <a:solidFill>
                  <a:srgbClr val="073763"/>
                </a:solidFill>
              </a:rPr>
              <a:t>One CPU[*] per queue (no lock =&gt; perf), avoid multiple queues per CPU[*] unless unused or lightly loaded queues</a:t>
            </a:r>
          </a:p>
          <a:p>
            <a:pPr lvl="0" rtl="0">
              <a:spcBef>
                <a:spcPts val="0"/>
              </a:spcBef>
              <a:buNone/>
            </a:pPr>
            <a:r>
              <a:rPr lang="en-US" sz="1800" b="1" i="1" dirty="0">
                <a:solidFill>
                  <a:srgbClr val="073763"/>
                </a:solidFill>
              </a:rPr>
              <a:t>*CPU: one </a:t>
            </a:r>
            <a:r>
              <a:rPr lang="en-US" sz="1800" b="1" i="1" dirty="0" err="1">
                <a:solidFill>
                  <a:srgbClr val="073763"/>
                </a:solidFill>
              </a:rPr>
              <a:t>hyperthread</a:t>
            </a:r>
            <a:endParaRPr lang="en-US" sz="1800" b="1" i="1" dirty="0">
              <a:solidFill>
                <a:srgbClr val="073763"/>
              </a:solidFill>
            </a:endParaRPr>
          </a:p>
        </p:txBody>
      </p:sp>
      <p:sp>
        <p:nvSpPr>
          <p:cNvPr id="1936" name="Shape 1936"/>
          <p:cNvSpPr/>
          <p:nvPr/>
        </p:nvSpPr>
        <p:spPr>
          <a:xfrm>
            <a:off x="2067410" y="3326783"/>
            <a:ext cx="680400" cy="314100"/>
          </a:xfrm>
          <a:prstGeom prst="snip1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2</a:t>
            </a:r>
          </a:p>
        </p:txBody>
      </p:sp>
      <p:sp>
        <p:nvSpPr>
          <p:cNvPr id="1930" name="Shape 1930"/>
          <p:cNvSpPr/>
          <p:nvPr/>
        </p:nvSpPr>
        <p:spPr>
          <a:xfrm>
            <a:off x="3723588" y="3326783"/>
            <a:ext cx="680400" cy="314100"/>
          </a:xfrm>
          <a:prstGeom prst="snip1Rect">
            <a:avLst>
              <a:gd name="adj" fmla="val 16667"/>
            </a:avLst>
          </a:prstGeom>
          <a:solidFill>
            <a:srgbClr val="00FFFF"/>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1</a:t>
            </a:r>
          </a:p>
        </p:txBody>
      </p:sp>
      <p:sp>
        <p:nvSpPr>
          <p:cNvPr id="1937" name="Shape 1937"/>
          <p:cNvSpPr/>
          <p:nvPr/>
        </p:nvSpPr>
        <p:spPr>
          <a:xfrm>
            <a:off x="2895499" y="3326783"/>
            <a:ext cx="680400" cy="314100"/>
          </a:xfrm>
          <a:prstGeom prst="snip1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2</a:t>
            </a:r>
          </a:p>
        </p:txBody>
      </p:sp>
      <p:sp>
        <p:nvSpPr>
          <p:cNvPr id="1938" name="Shape 1938"/>
          <p:cNvSpPr/>
          <p:nvPr/>
        </p:nvSpPr>
        <p:spPr>
          <a:xfrm>
            <a:off x="1243642" y="3326783"/>
            <a:ext cx="680400" cy="314100"/>
          </a:xfrm>
          <a:prstGeom prst="snip1Rect">
            <a:avLst>
              <a:gd name="adj" fmla="val 16667"/>
            </a:avLst>
          </a:prstGeom>
          <a:solidFill>
            <a:srgbClr val="00FFFF"/>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1</a:t>
            </a:r>
          </a:p>
        </p:txBody>
      </p:sp>
      <p:sp>
        <p:nvSpPr>
          <p:cNvPr id="1939" name="Shape 1939"/>
          <p:cNvSpPr/>
          <p:nvPr/>
        </p:nvSpPr>
        <p:spPr>
          <a:xfrm>
            <a:off x="419872" y="3326783"/>
            <a:ext cx="680400" cy="314100"/>
          </a:xfrm>
          <a:prstGeom prst="snip1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3</a:t>
            </a:r>
          </a:p>
        </p:txBody>
      </p:sp>
      <p:sp>
        <p:nvSpPr>
          <p:cNvPr id="1940" name="Shape 1940"/>
          <p:cNvSpPr txBox="1"/>
          <p:nvPr/>
        </p:nvSpPr>
        <p:spPr>
          <a:xfrm>
            <a:off x="370692" y="3789867"/>
            <a:ext cx="4656900" cy="667200"/>
          </a:xfrm>
          <a:prstGeom prst="rect">
            <a:avLst/>
          </a:prstGeom>
          <a:noFill/>
          <a:ln>
            <a:noFill/>
          </a:ln>
        </p:spPr>
        <p:txBody>
          <a:bodyPr wrap="square" lIns="60950" tIns="60950" rIns="60950" bIns="60950" anchor="t" anchorCtr="0">
            <a:noAutofit/>
          </a:bodyPr>
          <a:lstStyle/>
          <a:p>
            <a:pPr lvl="0" rtl="0">
              <a:spcBef>
                <a:spcPts val="0"/>
              </a:spcBef>
              <a:buNone/>
            </a:pPr>
            <a:r>
              <a:rPr lang="en-US" sz="1600"/>
              <a:t>Incoming packet, belonging to different flows</a:t>
            </a:r>
          </a:p>
        </p:txBody>
      </p:sp>
      <p:sp>
        <p:nvSpPr>
          <p:cNvPr id="1941" name="Shape 1941"/>
          <p:cNvSpPr/>
          <p:nvPr/>
        </p:nvSpPr>
        <p:spPr>
          <a:xfrm>
            <a:off x="7412155" y="2578083"/>
            <a:ext cx="680400" cy="314100"/>
          </a:xfrm>
          <a:prstGeom prst="snip1Rect">
            <a:avLst>
              <a:gd name="adj" fmla="val 16667"/>
            </a:avLst>
          </a:prstGeom>
          <a:solidFill>
            <a:srgbClr val="00FFFF"/>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1</a:t>
            </a:r>
          </a:p>
        </p:txBody>
      </p:sp>
      <p:sp>
        <p:nvSpPr>
          <p:cNvPr id="1942" name="Shape 1942"/>
          <p:cNvSpPr/>
          <p:nvPr/>
        </p:nvSpPr>
        <p:spPr>
          <a:xfrm>
            <a:off x="9040299" y="2578083"/>
            <a:ext cx="680400" cy="314100"/>
          </a:xfrm>
          <a:prstGeom prst="snip1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2</a:t>
            </a:r>
          </a:p>
        </p:txBody>
      </p:sp>
      <p:sp>
        <p:nvSpPr>
          <p:cNvPr id="1943" name="Shape 1943"/>
          <p:cNvSpPr/>
          <p:nvPr/>
        </p:nvSpPr>
        <p:spPr>
          <a:xfrm>
            <a:off x="8226233" y="2578083"/>
            <a:ext cx="680400" cy="314100"/>
          </a:xfrm>
          <a:prstGeom prst="snip1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2</a:t>
            </a:r>
          </a:p>
        </p:txBody>
      </p:sp>
      <p:sp>
        <p:nvSpPr>
          <p:cNvPr id="1944" name="Shape 1944"/>
          <p:cNvSpPr/>
          <p:nvPr/>
        </p:nvSpPr>
        <p:spPr>
          <a:xfrm>
            <a:off x="7321138" y="3539183"/>
            <a:ext cx="680400" cy="314100"/>
          </a:xfrm>
          <a:prstGeom prst="snip1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3</a:t>
            </a:r>
          </a:p>
        </p:txBody>
      </p:sp>
      <p:sp>
        <p:nvSpPr>
          <p:cNvPr id="1945" name="Shape 1945"/>
          <p:cNvSpPr/>
          <p:nvPr/>
        </p:nvSpPr>
        <p:spPr>
          <a:xfrm>
            <a:off x="8207488" y="3543967"/>
            <a:ext cx="680400" cy="314100"/>
          </a:xfrm>
          <a:prstGeom prst="snip1Rect">
            <a:avLst>
              <a:gd name="adj" fmla="val 16667"/>
            </a:avLst>
          </a:prstGeom>
          <a:solidFill>
            <a:srgbClr val="FFFF00"/>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rtl="0">
              <a:spcBef>
                <a:spcPts val="0"/>
              </a:spcBef>
              <a:buNone/>
            </a:pPr>
            <a:r>
              <a:rPr lang="en-US" sz="900"/>
              <a:t>Flow 4</a:t>
            </a:r>
          </a:p>
        </p:txBody>
      </p:sp>
      <p:sp>
        <p:nvSpPr>
          <p:cNvPr id="1946" name="Shape 1946"/>
          <p:cNvSpPr/>
          <p:nvPr/>
        </p:nvSpPr>
        <p:spPr>
          <a:xfrm>
            <a:off x="7069542" y="4865450"/>
            <a:ext cx="4395300" cy="597300"/>
          </a:xfrm>
          <a:prstGeom prst="roundRect">
            <a:avLst>
              <a:gd name="adj" fmla="val 16667"/>
            </a:avLst>
          </a:prstGeom>
          <a:solidFill>
            <a:srgbClr val="FFFFFF"/>
          </a:solidFill>
          <a:ln w="9525" cap="flat" cmpd="sng">
            <a:solidFill>
              <a:schemeClr val="dk2"/>
            </a:solidFill>
            <a:prstDash val="solid"/>
            <a:round/>
            <a:headEnd type="none" w="med" len="med"/>
            <a:tailEnd type="none" w="med" len="med"/>
          </a:ln>
        </p:spPr>
        <p:txBody>
          <a:bodyPr wrap="square" lIns="60950" tIns="60950" rIns="60950" bIns="60950" anchor="ctr" anchorCtr="0">
            <a:noAutofit/>
          </a:bodyPr>
          <a:lstStyle/>
          <a:p>
            <a:pPr lvl="0" algn="r" rtl="0">
              <a:spcBef>
                <a:spcPts val="0"/>
              </a:spcBef>
              <a:buNone/>
            </a:pPr>
            <a:r>
              <a:rPr lang="en-US" sz="1600"/>
              <a:t>QueueN/CPU-Z</a:t>
            </a:r>
          </a:p>
        </p:txBody>
      </p:sp>
      <p:cxnSp>
        <p:nvCxnSpPr>
          <p:cNvPr id="1947" name="Shape 1947"/>
          <p:cNvCxnSpPr>
            <a:stCxn id="1931" idx="2"/>
            <a:endCxn id="1946" idx="0"/>
          </p:cNvCxnSpPr>
          <p:nvPr/>
        </p:nvCxnSpPr>
        <p:spPr>
          <a:xfrm>
            <a:off x="9267192" y="3967217"/>
            <a:ext cx="0" cy="898200"/>
          </a:xfrm>
          <a:prstGeom prst="straightConnector1">
            <a:avLst/>
          </a:prstGeom>
          <a:noFill/>
          <a:ln w="38100" cap="flat" cmpd="sng">
            <a:solidFill>
              <a:schemeClr val="dk2"/>
            </a:solidFill>
            <a:prstDash val="dot"/>
            <a:round/>
            <a:headEnd type="none" w="lg" len="lg"/>
            <a:tailEnd type="none" w="lg" len="lg"/>
          </a:ln>
        </p:spPr>
      </p:cxnSp>
      <p:cxnSp>
        <p:nvCxnSpPr>
          <p:cNvPr id="1948" name="Shape 1948"/>
          <p:cNvCxnSpPr>
            <a:endCxn id="1932" idx="1"/>
          </p:cNvCxnSpPr>
          <p:nvPr/>
        </p:nvCxnSpPr>
        <p:spPr>
          <a:xfrm rot="10800000" flipH="1">
            <a:off x="4437642" y="2703367"/>
            <a:ext cx="2631900" cy="761700"/>
          </a:xfrm>
          <a:prstGeom prst="curvedConnector3">
            <a:avLst>
              <a:gd name="adj1" fmla="val 48708"/>
            </a:avLst>
          </a:prstGeom>
          <a:noFill/>
          <a:ln w="38100" cap="flat" cmpd="sng">
            <a:solidFill>
              <a:srgbClr val="0000FF"/>
            </a:solidFill>
            <a:prstDash val="dash"/>
            <a:round/>
            <a:headEnd type="none" w="lg" len="lg"/>
            <a:tailEnd type="stealth" w="lg" len="lg"/>
          </a:ln>
        </p:spPr>
      </p:cxnSp>
      <p:cxnSp>
        <p:nvCxnSpPr>
          <p:cNvPr id="1949" name="Shape 1949"/>
          <p:cNvCxnSpPr>
            <a:endCxn id="1946" idx="1"/>
          </p:cNvCxnSpPr>
          <p:nvPr/>
        </p:nvCxnSpPr>
        <p:spPr>
          <a:xfrm>
            <a:off x="4424442" y="3530600"/>
            <a:ext cx="2645100" cy="1633500"/>
          </a:xfrm>
          <a:prstGeom prst="curvedConnector3">
            <a:avLst>
              <a:gd name="adj1" fmla="val 50000"/>
            </a:avLst>
          </a:prstGeom>
          <a:noFill/>
          <a:ln w="38100" cap="flat" cmpd="sng">
            <a:solidFill>
              <a:srgbClr val="0000FF"/>
            </a:solidFill>
            <a:prstDash val="dash"/>
            <a:round/>
            <a:headEnd type="none" w="lg" len="lg"/>
            <a:tailEnd type="stealth" w="lg" len="lg"/>
          </a:ln>
        </p:spPr>
      </p:cxnSp>
      <p:sp>
        <p:nvSpPr>
          <p:cNvPr id="1950" name="Shape 1950"/>
          <p:cNvSpPr txBox="1"/>
          <p:nvPr/>
        </p:nvSpPr>
        <p:spPr>
          <a:xfrm>
            <a:off x="3501372" y="4680117"/>
            <a:ext cx="2665500" cy="667200"/>
          </a:xfrm>
          <a:prstGeom prst="rect">
            <a:avLst/>
          </a:prstGeom>
          <a:noFill/>
          <a:ln>
            <a:noFill/>
          </a:ln>
        </p:spPr>
        <p:txBody>
          <a:bodyPr wrap="square" lIns="60950" tIns="60950" rIns="60950" bIns="60950" anchor="t" anchorCtr="0">
            <a:noAutofit/>
          </a:bodyPr>
          <a:lstStyle/>
          <a:p>
            <a:pPr lvl="0" rtl="0">
              <a:spcBef>
                <a:spcPts val="0"/>
              </a:spcBef>
              <a:buNone/>
            </a:pPr>
            <a:r>
              <a:rPr lang="en-US" sz="1600">
                <a:solidFill>
                  <a:srgbClr val="0000FF"/>
                </a:solidFill>
              </a:rPr>
              <a:t>Steering algorithm per NIC</a:t>
            </a:r>
          </a:p>
          <a:p>
            <a:pPr lvl="0" rtl="0">
              <a:spcBef>
                <a:spcPts val="0"/>
              </a:spcBef>
              <a:buNone/>
            </a:pPr>
            <a:r>
              <a:rPr lang="en-US" sz="1600">
                <a:solidFill>
                  <a:srgbClr val="0000FF"/>
                </a:solidFill>
              </a:rPr>
              <a:t>Flow definition per NIC</a:t>
            </a:r>
          </a:p>
        </p:txBody>
      </p:sp>
      <p:sp>
        <p:nvSpPr>
          <p:cNvPr id="1951" name="Shape 1951"/>
          <p:cNvSpPr txBox="1"/>
          <p:nvPr/>
        </p:nvSpPr>
        <p:spPr>
          <a:xfrm>
            <a:off x="6060725" y="1911213"/>
            <a:ext cx="6344700" cy="667200"/>
          </a:xfrm>
          <a:prstGeom prst="rect">
            <a:avLst/>
          </a:prstGeom>
          <a:noFill/>
          <a:ln>
            <a:noFill/>
          </a:ln>
        </p:spPr>
        <p:txBody>
          <a:bodyPr wrap="square" lIns="60950" tIns="60950" rIns="60950" bIns="60950" anchor="t" anchorCtr="0">
            <a:noAutofit/>
          </a:bodyPr>
          <a:lstStyle/>
          <a:p>
            <a:pPr lvl="0" rtl="0">
              <a:spcBef>
                <a:spcPts val="0"/>
              </a:spcBef>
              <a:buNone/>
            </a:pPr>
            <a:r>
              <a:rPr lang="en-US" sz="1600">
                <a:solidFill>
                  <a:srgbClr val="0000FF"/>
                </a:solidFill>
              </a:rPr>
              <a:t>1 given flow always directed to the same queue (packet ordering)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Shape 1956"/>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31</a:t>
            </a:fld>
            <a:endParaRPr lang="en-US"/>
          </a:p>
        </p:txBody>
      </p:sp>
      <p:grpSp>
        <p:nvGrpSpPr>
          <p:cNvPr id="1957" name="Shape 1957"/>
          <p:cNvGrpSpPr/>
          <p:nvPr/>
        </p:nvGrpSpPr>
        <p:grpSpPr>
          <a:xfrm>
            <a:off x="514424" y="2345530"/>
            <a:ext cx="5861346" cy="2658567"/>
            <a:chOff x="2436188" y="1094475"/>
            <a:chExt cx="4591013" cy="1993975"/>
          </a:xfrm>
        </p:grpSpPr>
        <p:sp>
          <p:nvSpPr>
            <p:cNvPr id="1958" name="Shape 1958"/>
            <p:cNvSpPr/>
            <p:nvPr/>
          </p:nvSpPr>
          <p:spPr>
            <a:xfrm>
              <a:off x="3100188" y="1376275"/>
              <a:ext cx="1851900" cy="10632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59" name="Shape 1959"/>
            <p:cNvSpPr/>
            <p:nvPr/>
          </p:nvSpPr>
          <p:spPr>
            <a:xfrm>
              <a:off x="3324413" y="1476525"/>
              <a:ext cx="211500" cy="186300"/>
            </a:xfrm>
            <a:prstGeom prst="roundRect">
              <a:avLst>
                <a:gd name="adj" fmla="val 16667"/>
              </a:avLst>
            </a:prstGeom>
            <a:solidFill>
              <a:srgbClr val="FFFF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rtl="0">
                <a:spcBef>
                  <a:spcPts val="0"/>
                </a:spcBef>
                <a:buNone/>
              </a:pPr>
              <a:endParaRPr sz="1900"/>
            </a:p>
          </p:txBody>
        </p:sp>
        <p:sp>
          <p:nvSpPr>
            <p:cNvPr id="1960" name="Shape 1960"/>
            <p:cNvSpPr/>
            <p:nvPr/>
          </p:nvSpPr>
          <p:spPr>
            <a:xfrm>
              <a:off x="3581129" y="1476525"/>
              <a:ext cx="211500" cy="186300"/>
            </a:xfrm>
            <a:prstGeom prst="roundRect">
              <a:avLst>
                <a:gd name="adj" fmla="val 16667"/>
              </a:avLst>
            </a:prstGeom>
            <a:solidFill>
              <a:srgbClr val="FFFF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61" name="Shape 1961"/>
            <p:cNvSpPr/>
            <p:nvPr/>
          </p:nvSpPr>
          <p:spPr>
            <a:xfrm flipH="1">
              <a:off x="4351121" y="1476525"/>
              <a:ext cx="211500" cy="1863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62" name="Shape 1962"/>
            <p:cNvSpPr/>
            <p:nvPr/>
          </p:nvSpPr>
          <p:spPr>
            <a:xfrm>
              <a:off x="3837845" y="1476525"/>
              <a:ext cx="211500" cy="1863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63" name="Shape 1963"/>
            <p:cNvSpPr/>
            <p:nvPr/>
          </p:nvSpPr>
          <p:spPr>
            <a:xfrm>
              <a:off x="4094562" y="1476525"/>
              <a:ext cx="211500" cy="1863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64" name="Shape 1964"/>
            <p:cNvSpPr/>
            <p:nvPr/>
          </p:nvSpPr>
          <p:spPr>
            <a:xfrm>
              <a:off x="3324413" y="1736310"/>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65" name="Shape 1965"/>
            <p:cNvSpPr/>
            <p:nvPr/>
          </p:nvSpPr>
          <p:spPr>
            <a:xfrm>
              <a:off x="3581129" y="1736310"/>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66" name="Shape 1966"/>
            <p:cNvSpPr/>
            <p:nvPr/>
          </p:nvSpPr>
          <p:spPr>
            <a:xfrm flipH="1">
              <a:off x="4351121" y="1736310"/>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67" name="Shape 1967"/>
            <p:cNvSpPr/>
            <p:nvPr/>
          </p:nvSpPr>
          <p:spPr>
            <a:xfrm>
              <a:off x="3837845" y="1736310"/>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68" name="Shape 1968"/>
            <p:cNvSpPr/>
            <p:nvPr/>
          </p:nvSpPr>
          <p:spPr>
            <a:xfrm>
              <a:off x="4094562" y="1736310"/>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969" name="Shape 1969"/>
            <p:cNvCxnSpPr>
              <a:stCxn id="1959" idx="0"/>
              <a:endCxn id="1959" idx="2"/>
            </p:cNvCxnSpPr>
            <p:nvPr/>
          </p:nvCxnSpPr>
          <p:spPr>
            <a:xfrm>
              <a:off x="3430163" y="1476525"/>
              <a:ext cx="0" cy="186300"/>
            </a:xfrm>
            <a:prstGeom prst="straightConnector1">
              <a:avLst/>
            </a:prstGeom>
            <a:noFill/>
            <a:ln w="9525" cap="flat" cmpd="sng">
              <a:solidFill>
                <a:schemeClr val="dk2"/>
              </a:solidFill>
              <a:prstDash val="solid"/>
              <a:round/>
              <a:headEnd type="none" w="lg" len="lg"/>
              <a:tailEnd type="none" w="lg" len="lg"/>
            </a:ln>
          </p:spPr>
        </p:cxnSp>
        <p:cxnSp>
          <p:nvCxnSpPr>
            <p:cNvPr id="1970" name="Shape 1970"/>
            <p:cNvCxnSpPr/>
            <p:nvPr/>
          </p:nvCxnSpPr>
          <p:spPr>
            <a:xfrm>
              <a:off x="3686800" y="1476525"/>
              <a:ext cx="0" cy="186300"/>
            </a:xfrm>
            <a:prstGeom prst="straightConnector1">
              <a:avLst/>
            </a:prstGeom>
            <a:noFill/>
            <a:ln w="9525" cap="flat" cmpd="sng">
              <a:solidFill>
                <a:schemeClr val="dk2"/>
              </a:solidFill>
              <a:prstDash val="solid"/>
              <a:round/>
              <a:headEnd type="none" w="lg" len="lg"/>
              <a:tailEnd type="none" w="lg" len="lg"/>
            </a:ln>
          </p:spPr>
        </p:cxnSp>
        <p:cxnSp>
          <p:nvCxnSpPr>
            <p:cNvPr id="1971" name="Shape 1971"/>
            <p:cNvCxnSpPr/>
            <p:nvPr/>
          </p:nvCxnSpPr>
          <p:spPr>
            <a:xfrm>
              <a:off x="3943517" y="1736310"/>
              <a:ext cx="0" cy="186300"/>
            </a:xfrm>
            <a:prstGeom prst="straightConnector1">
              <a:avLst/>
            </a:prstGeom>
            <a:noFill/>
            <a:ln w="9525" cap="flat" cmpd="sng">
              <a:solidFill>
                <a:schemeClr val="dk2"/>
              </a:solidFill>
              <a:prstDash val="solid"/>
              <a:round/>
              <a:headEnd type="none" w="lg" len="lg"/>
              <a:tailEnd type="none" w="lg" len="lg"/>
            </a:ln>
          </p:spPr>
        </p:cxnSp>
        <p:cxnSp>
          <p:nvCxnSpPr>
            <p:cNvPr id="1972" name="Shape 1972"/>
            <p:cNvCxnSpPr/>
            <p:nvPr/>
          </p:nvCxnSpPr>
          <p:spPr>
            <a:xfrm>
              <a:off x="4200233" y="1476525"/>
              <a:ext cx="0" cy="186300"/>
            </a:xfrm>
            <a:prstGeom prst="straightConnector1">
              <a:avLst/>
            </a:prstGeom>
            <a:noFill/>
            <a:ln w="9525" cap="flat" cmpd="sng">
              <a:solidFill>
                <a:schemeClr val="dk2"/>
              </a:solidFill>
              <a:prstDash val="solid"/>
              <a:round/>
              <a:headEnd type="none" w="lg" len="lg"/>
              <a:tailEnd type="none" w="lg" len="lg"/>
            </a:ln>
          </p:spPr>
        </p:cxnSp>
        <p:cxnSp>
          <p:nvCxnSpPr>
            <p:cNvPr id="1973" name="Shape 1973"/>
            <p:cNvCxnSpPr/>
            <p:nvPr/>
          </p:nvCxnSpPr>
          <p:spPr>
            <a:xfrm>
              <a:off x="3943517" y="1476525"/>
              <a:ext cx="0" cy="186300"/>
            </a:xfrm>
            <a:prstGeom prst="straightConnector1">
              <a:avLst/>
            </a:prstGeom>
            <a:noFill/>
            <a:ln w="9525" cap="flat" cmpd="sng">
              <a:solidFill>
                <a:schemeClr val="dk2"/>
              </a:solidFill>
              <a:prstDash val="solid"/>
              <a:round/>
              <a:headEnd type="none" w="lg" len="lg"/>
              <a:tailEnd type="none" w="lg" len="lg"/>
            </a:ln>
          </p:spPr>
        </p:cxnSp>
        <p:cxnSp>
          <p:nvCxnSpPr>
            <p:cNvPr id="1974" name="Shape 1974"/>
            <p:cNvCxnSpPr/>
            <p:nvPr/>
          </p:nvCxnSpPr>
          <p:spPr>
            <a:xfrm>
              <a:off x="4200233" y="1736310"/>
              <a:ext cx="0" cy="186300"/>
            </a:xfrm>
            <a:prstGeom prst="straightConnector1">
              <a:avLst/>
            </a:prstGeom>
            <a:noFill/>
            <a:ln w="9525" cap="flat" cmpd="sng">
              <a:solidFill>
                <a:schemeClr val="dk2"/>
              </a:solidFill>
              <a:prstDash val="solid"/>
              <a:round/>
              <a:headEnd type="none" w="lg" len="lg"/>
              <a:tailEnd type="none" w="lg" len="lg"/>
            </a:ln>
          </p:spPr>
        </p:cxnSp>
        <p:cxnSp>
          <p:nvCxnSpPr>
            <p:cNvPr id="1975" name="Shape 1975"/>
            <p:cNvCxnSpPr/>
            <p:nvPr/>
          </p:nvCxnSpPr>
          <p:spPr>
            <a:xfrm>
              <a:off x="4456950" y="1476525"/>
              <a:ext cx="0" cy="186300"/>
            </a:xfrm>
            <a:prstGeom prst="straightConnector1">
              <a:avLst/>
            </a:prstGeom>
            <a:noFill/>
            <a:ln w="9525" cap="flat" cmpd="sng">
              <a:solidFill>
                <a:schemeClr val="dk2"/>
              </a:solidFill>
              <a:prstDash val="solid"/>
              <a:round/>
              <a:headEnd type="none" w="lg" len="lg"/>
              <a:tailEnd type="none" w="lg" len="lg"/>
            </a:ln>
          </p:spPr>
        </p:cxnSp>
        <p:cxnSp>
          <p:nvCxnSpPr>
            <p:cNvPr id="1976" name="Shape 1976"/>
            <p:cNvCxnSpPr/>
            <p:nvPr/>
          </p:nvCxnSpPr>
          <p:spPr>
            <a:xfrm>
              <a:off x="4456950" y="1736310"/>
              <a:ext cx="0" cy="186300"/>
            </a:xfrm>
            <a:prstGeom prst="straightConnector1">
              <a:avLst/>
            </a:prstGeom>
            <a:noFill/>
            <a:ln w="9525" cap="flat" cmpd="sng">
              <a:solidFill>
                <a:schemeClr val="dk2"/>
              </a:solidFill>
              <a:prstDash val="solid"/>
              <a:round/>
              <a:headEnd type="none" w="lg" len="lg"/>
              <a:tailEnd type="none" w="lg" len="lg"/>
            </a:ln>
          </p:spPr>
        </p:cxnSp>
        <p:cxnSp>
          <p:nvCxnSpPr>
            <p:cNvPr id="1977" name="Shape 1977"/>
            <p:cNvCxnSpPr/>
            <p:nvPr/>
          </p:nvCxnSpPr>
          <p:spPr>
            <a:xfrm>
              <a:off x="3686800" y="1736310"/>
              <a:ext cx="0" cy="186300"/>
            </a:xfrm>
            <a:prstGeom prst="straightConnector1">
              <a:avLst/>
            </a:prstGeom>
            <a:noFill/>
            <a:ln w="9525" cap="flat" cmpd="sng">
              <a:solidFill>
                <a:schemeClr val="dk2"/>
              </a:solidFill>
              <a:prstDash val="solid"/>
              <a:round/>
              <a:headEnd type="none" w="lg" len="lg"/>
              <a:tailEnd type="none" w="lg" len="lg"/>
            </a:ln>
          </p:spPr>
        </p:cxnSp>
        <p:cxnSp>
          <p:nvCxnSpPr>
            <p:cNvPr id="1978" name="Shape 1978"/>
            <p:cNvCxnSpPr/>
            <p:nvPr/>
          </p:nvCxnSpPr>
          <p:spPr>
            <a:xfrm>
              <a:off x="3430084" y="1736310"/>
              <a:ext cx="0" cy="186300"/>
            </a:xfrm>
            <a:prstGeom prst="straightConnector1">
              <a:avLst/>
            </a:prstGeom>
            <a:noFill/>
            <a:ln w="9525" cap="flat" cmpd="sng">
              <a:solidFill>
                <a:schemeClr val="dk2"/>
              </a:solidFill>
              <a:prstDash val="solid"/>
              <a:round/>
              <a:headEnd type="none" w="lg" len="lg"/>
              <a:tailEnd type="none" w="lg" len="lg"/>
            </a:ln>
          </p:spPr>
        </p:cxnSp>
        <p:sp>
          <p:nvSpPr>
            <p:cNvPr id="1979" name="Shape 1979"/>
            <p:cNvSpPr/>
            <p:nvPr/>
          </p:nvSpPr>
          <p:spPr>
            <a:xfrm flipH="1">
              <a:off x="4607838" y="1476525"/>
              <a:ext cx="211500" cy="1863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80" name="Shape 1980"/>
            <p:cNvSpPr/>
            <p:nvPr/>
          </p:nvSpPr>
          <p:spPr>
            <a:xfrm flipH="1">
              <a:off x="4607838" y="1736310"/>
              <a:ext cx="211500" cy="1863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981" name="Shape 1981"/>
            <p:cNvCxnSpPr/>
            <p:nvPr/>
          </p:nvCxnSpPr>
          <p:spPr>
            <a:xfrm>
              <a:off x="4713666" y="1476525"/>
              <a:ext cx="0" cy="186300"/>
            </a:xfrm>
            <a:prstGeom prst="straightConnector1">
              <a:avLst/>
            </a:prstGeom>
            <a:noFill/>
            <a:ln w="9525" cap="flat" cmpd="sng">
              <a:solidFill>
                <a:schemeClr val="dk2"/>
              </a:solidFill>
              <a:prstDash val="solid"/>
              <a:round/>
              <a:headEnd type="none" w="lg" len="lg"/>
              <a:tailEnd type="none" w="lg" len="lg"/>
            </a:ln>
          </p:spPr>
        </p:cxnSp>
        <p:cxnSp>
          <p:nvCxnSpPr>
            <p:cNvPr id="1982" name="Shape 1982"/>
            <p:cNvCxnSpPr/>
            <p:nvPr/>
          </p:nvCxnSpPr>
          <p:spPr>
            <a:xfrm>
              <a:off x="4713666" y="1736310"/>
              <a:ext cx="0" cy="186300"/>
            </a:xfrm>
            <a:prstGeom prst="straightConnector1">
              <a:avLst/>
            </a:prstGeom>
            <a:noFill/>
            <a:ln w="9525" cap="flat" cmpd="sng">
              <a:solidFill>
                <a:schemeClr val="dk2"/>
              </a:solidFill>
              <a:prstDash val="solid"/>
              <a:round/>
              <a:headEnd type="none" w="lg" len="lg"/>
              <a:tailEnd type="none" w="lg" len="lg"/>
            </a:ln>
          </p:spPr>
        </p:cxnSp>
        <p:sp>
          <p:nvSpPr>
            <p:cNvPr id="1983" name="Shape 1983"/>
            <p:cNvSpPr/>
            <p:nvPr/>
          </p:nvSpPr>
          <p:spPr>
            <a:xfrm>
              <a:off x="3324413" y="1996095"/>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84" name="Shape 1984"/>
            <p:cNvSpPr/>
            <p:nvPr/>
          </p:nvSpPr>
          <p:spPr>
            <a:xfrm>
              <a:off x="3581129" y="1996095"/>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85" name="Shape 1985"/>
            <p:cNvSpPr/>
            <p:nvPr/>
          </p:nvSpPr>
          <p:spPr>
            <a:xfrm flipH="1">
              <a:off x="4351121" y="1996095"/>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86" name="Shape 1986"/>
            <p:cNvSpPr/>
            <p:nvPr/>
          </p:nvSpPr>
          <p:spPr>
            <a:xfrm>
              <a:off x="3837845" y="1996095"/>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1987" name="Shape 1987"/>
            <p:cNvSpPr/>
            <p:nvPr/>
          </p:nvSpPr>
          <p:spPr>
            <a:xfrm>
              <a:off x="4094562" y="1996095"/>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988" name="Shape 1988"/>
            <p:cNvCxnSpPr/>
            <p:nvPr/>
          </p:nvCxnSpPr>
          <p:spPr>
            <a:xfrm>
              <a:off x="3943517" y="1996095"/>
              <a:ext cx="0" cy="186300"/>
            </a:xfrm>
            <a:prstGeom prst="straightConnector1">
              <a:avLst/>
            </a:prstGeom>
            <a:noFill/>
            <a:ln w="9525" cap="flat" cmpd="sng">
              <a:solidFill>
                <a:schemeClr val="dk2"/>
              </a:solidFill>
              <a:prstDash val="solid"/>
              <a:round/>
              <a:headEnd type="none" w="lg" len="lg"/>
              <a:tailEnd type="none" w="lg" len="lg"/>
            </a:ln>
          </p:spPr>
        </p:cxnSp>
        <p:cxnSp>
          <p:nvCxnSpPr>
            <p:cNvPr id="1989" name="Shape 1989"/>
            <p:cNvCxnSpPr/>
            <p:nvPr/>
          </p:nvCxnSpPr>
          <p:spPr>
            <a:xfrm>
              <a:off x="4200233" y="1996095"/>
              <a:ext cx="0" cy="186300"/>
            </a:xfrm>
            <a:prstGeom prst="straightConnector1">
              <a:avLst/>
            </a:prstGeom>
            <a:noFill/>
            <a:ln w="9525" cap="flat" cmpd="sng">
              <a:solidFill>
                <a:schemeClr val="dk2"/>
              </a:solidFill>
              <a:prstDash val="solid"/>
              <a:round/>
              <a:headEnd type="none" w="lg" len="lg"/>
              <a:tailEnd type="none" w="lg" len="lg"/>
            </a:ln>
          </p:spPr>
        </p:cxnSp>
        <p:cxnSp>
          <p:nvCxnSpPr>
            <p:cNvPr id="1990" name="Shape 1990"/>
            <p:cNvCxnSpPr/>
            <p:nvPr/>
          </p:nvCxnSpPr>
          <p:spPr>
            <a:xfrm>
              <a:off x="4456950" y="1996095"/>
              <a:ext cx="0" cy="186300"/>
            </a:xfrm>
            <a:prstGeom prst="straightConnector1">
              <a:avLst/>
            </a:prstGeom>
            <a:noFill/>
            <a:ln w="9525" cap="flat" cmpd="sng">
              <a:solidFill>
                <a:schemeClr val="dk2"/>
              </a:solidFill>
              <a:prstDash val="solid"/>
              <a:round/>
              <a:headEnd type="none" w="lg" len="lg"/>
              <a:tailEnd type="none" w="lg" len="lg"/>
            </a:ln>
          </p:spPr>
        </p:cxnSp>
        <p:cxnSp>
          <p:nvCxnSpPr>
            <p:cNvPr id="1991" name="Shape 1991"/>
            <p:cNvCxnSpPr/>
            <p:nvPr/>
          </p:nvCxnSpPr>
          <p:spPr>
            <a:xfrm>
              <a:off x="3686800" y="1996095"/>
              <a:ext cx="0" cy="186300"/>
            </a:xfrm>
            <a:prstGeom prst="straightConnector1">
              <a:avLst/>
            </a:prstGeom>
            <a:noFill/>
            <a:ln w="9525" cap="flat" cmpd="sng">
              <a:solidFill>
                <a:schemeClr val="dk2"/>
              </a:solidFill>
              <a:prstDash val="solid"/>
              <a:round/>
              <a:headEnd type="none" w="lg" len="lg"/>
              <a:tailEnd type="none" w="lg" len="lg"/>
            </a:ln>
          </p:spPr>
        </p:cxnSp>
        <p:cxnSp>
          <p:nvCxnSpPr>
            <p:cNvPr id="1992" name="Shape 1992"/>
            <p:cNvCxnSpPr/>
            <p:nvPr/>
          </p:nvCxnSpPr>
          <p:spPr>
            <a:xfrm>
              <a:off x="3430084" y="1996095"/>
              <a:ext cx="0" cy="186300"/>
            </a:xfrm>
            <a:prstGeom prst="straightConnector1">
              <a:avLst/>
            </a:prstGeom>
            <a:noFill/>
            <a:ln w="9525" cap="flat" cmpd="sng">
              <a:solidFill>
                <a:schemeClr val="dk2"/>
              </a:solidFill>
              <a:prstDash val="solid"/>
              <a:round/>
              <a:headEnd type="none" w="lg" len="lg"/>
              <a:tailEnd type="none" w="lg" len="lg"/>
            </a:ln>
          </p:spPr>
        </p:cxnSp>
        <p:sp>
          <p:nvSpPr>
            <p:cNvPr id="1993" name="Shape 1993"/>
            <p:cNvSpPr/>
            <p:nvPr/>
          </p:nvSpPr>
          <p:spPr>
            <a:xfrm flipH="1">
              <a:off x="4607838" y="1996095"/>
              <a:ext cx="211500" cy="1863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cxnSp>
          <p:nvCxnSpPr>
            <p:cNvPr id="1994" name="Shape 1994"/>
            <p:cNvCxnSpPr/>
            <p:nvPr/>
          </p:nvCxnSpPr>
          <p:spPr>
            <a:xfrm>
              <a:off x="4713666" y="1996095"/>
              <a:ext cx="0" cy="186300"/>
            </a:xfrm>
            <a:prstGeom prst="straightConnector1">
              <a:avLst/>
            </a:prstGeom>
            <a:noFill/>
            <a:ln w="9525" cap="flat" cmpd="sng">
              <a:solidFill>
                <a:schemeClr val="dk2"/>
              </a:solidFill>
              <a:prstDash val="solid"/>
              <a:round/>
              <a:headEnd type="none" w="lg" len="lg"/>
              <a:tailEnd type="none" w="lg" len="lg"/>
            </a:ln>
          </p:spPr>
        </p:cxnSp>
        <p:pic>
          <p:nvPicPr>
            <p:cNvPr id="1995" name="Shape 1995" descr="1290250232-300px.png"/>
            <p:cNvPicPr preferRelativeResize="0"/>
            <p:nvPr/>
          </p:nvPicPr>
          <p:blipFill>
            <a:blip r:embed="rId3">
              <a:alphaModFix/>
            </a:blip>
            <a:stretch>
              <a:fillRect/>
            </a:stretch>
          </p:blipFill>
          <p:spPr>
            <a:xfrm>
              <a:off x="4085925" y="2547100"/>
              <a:ext cx="421675" cy="292350"/>
            </a:xfrm>
            <a:prstGeom prst="rect">
              <a:avLst/>
            </a:prstGeom>
            <a:noFill/>
            <a:ln>
              <a:noFill/>
            </a:ln>
          </p:spPr>
        </p:pic>
        <p:sp>
          <p:nvSpPr>
            <p:cNvPr id="1996" name="Shape 1996"/>
            <p:cNvSpPr/>
            <p:nvPr/>
          </p:nvSpPr>
          <p:spPr>
            <a:xfrm>
              <a:off x="2473838" y="1445175"/>
              <a:ext cx="1318800" cy="249000"/>
            </a:xfrm>
            <a:prstGeom prst="roundRect">
              <a:avLst>
                <a:gd name="adj" fmla="val 16667"/>
              </a:avLst>
            </a:prstGeom>
            <a:noFill/>
            <a:ln w="19050" cap="flat" cmpd="sng">
              <a:solidFill>
                <a:srgbClr val="FFFF00"/>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r>
                <a:rPr lang="en-US" sz="1900"/>
                <a:t>Host</a:t>
              </a:r>
            </a:p>
          </p:txBody>
        </p:sp>
        <p:sp>
          <p:nvSpPr>
            <p:cNvPr id="1997" name="Shape 1997"/>
            <p:cNvSpPr txBox="1"/>
            <p:nvPr/>
          </p:nvSpPr>
          <p:spPr>
            <a:xfrm>
              <a:off x="3792613" y="2839450"/>
              <a:ext cx="1008300" cy="249000"/>
            </a:xfrm>
            <a:prstGeom prst="rect">
              <a:avLst/>
            </a:prstGeom>
            <a:noFill/>
            <a:ln>
              <a:noFill/>
            </a:ln>
          </p:spPr>
          <p:txBody>
            <a:bodyPr wrap="square" lIns="121900" tIns="121900" rIns="121900" bIns="121900" anchor="t" anchorCtr="0">
              <a:noAutofit/>
            </a:bodyPr>
            <a:lstStyle/>
            <a:p>
              <a:pPr lvl="0" rtl="0">
                <a:spcBef>
                  <a:spcPts val="0"/>
                </a:spcBef>
                <a:buNone/>
              </a:pPr>
              <a:r>
                <a:rPr lang="en-US" sz="1300"/>
                <a:t>DPDK NICs</a:t>
              </a:r>
            </a:p>
          </p:txBody>
        </p:sp>
        <p:pic>
          <p:nvPicPr>
            <p:cNvPr id="1998" name="Shape 1998" descr="1290250232-300px.png"/>
            <p:cNvPicPr preferRelativeResize="0"/>
            <p:nvPr/>
          </p:nvPicPr>
          <p:blipFill>
            <a:blip r:embed="rId3">
              <a:alphaModFix/>
            </a:blip>
            <a:stretch>
              <a:fillRect/>
            </a:stretch>
          </p:blipFill>
          <p:spPr>
            <a:xfrm>
              <a:off x="4292225" y="2697588"/>
              <a:ext cx="421675" cy="292350"/>
            </a:xfrm>
            <a:prstGeom prst="rect">
              <a:avLst/>
            </a:prstGeom>
            <a:noFill/>
            <a:ln>
              <a:noFill/>
            </a:ln>
          </p:spPr>
        </p:pic>
        <p:sp>
          <p:nvSpPr>
            <p:cNvPr id="1999" name="Shape 1999"/>
            <p:cNvSpPr/>
            <p:nvPr/>
          </p:nvSpPr>
          <p:spPr>
            <a:xfrm rot="-10790021">
              <a:off x="4336483" y="1504396"/>
              <a:ext cx="413402" cy="157800"/>
            </a:xfrm>
            <a:prstGeom prst="leftRightArrow">
              <a:avLst>
                <a:gd name="adj1" fmla="val 50000"/>
                <a:gd name="adj2" fmla="val 50000"/>
              </a:avLst>
            </a:prstGeom>
            <a:solidFill>
              <a:srgbClr val="93C47D"/>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2000" name="Shape 2000"/>
            <p:cNvSpPr/>
            <p:nvPr/>
          </p:nvSpPr>
          <p:spPr>
            <a:xfrm>
              <a:off x="4593463" y="1955825"/>
              <a:ext cx="277200" cy="292500"/>
            </a:xfrm>
            <a:prstGeom prst="roundRect">
              <a:avLst>
                <a:gd name="adj" fmla="val 16667"/>
              </a:avLst>
            </a:prstGeom>
            <a:noFill/>
            <a:ln w="19050" cap="flat" cmpd="sng">
              <a:solidFill>
                <a:srgbClr val="4A86E8"/>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endParaRPr sz="1900"/>
            </a:p>
          </p:txBody>
        </p:sp>
        <p:sp>
          <p:nvSpPr>
            <p:cNvPr id="2001" name="Shape 2001"/>
            <p:cNvSpPr/>
            <p:nvPr/>
          </p:nvSpPr>
          <p:spPr>
            <a:xfrm rot="6540797">
              <a:off x="3894301" y="2110975"/>
              <a:ext cx="1137245" cy="157962"/>
            </a:xfrm>
            <a:prstGeom prst="leftRightArrow">
              <a:avLst>
                <a:gd name="adj1" fmla="val 50000"/>
                <a:gd name="adj2" fmla="val 50000"/>
              </a:avLst>
            </a:prstGeom>
            <a:solidFill>
              <a:srgbClr val="FF9900"/>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2002" name="Shape 2002"/>
            <p:cNvSpPr/>
            <p:nvPr/>
          </p:nvSpPr>
          <p:spPr>
            <a:xfrm rot="10800000">
              <a:off x="4166392" y="1787550"/>
              <a:ext cx="580200" cy="157800"/>
            </a:xfrm>
            <a:prstGeom prst="leftRightArrow">
              <a:avLst>
                <a:gd name="adj1" fmla="val 50000"/>
                <a:gd name="adj2" fmla="val 50000"/>
              </a:avLst>
            </a:prstGeom>
            <a:solidFill>
              <a:srgbClr val="4A86E8"/>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2003" name="Shape 2003"/>
            <p:cNvSpPr/>
            <p:nvPr/>
          </p:nvSpPr>
          <p:spPr>
            <a:xfrm>
              <a:off x="3819250" y="1094475"/>
              <a:ext cx="774300" cy="568200"/>
            </a:xfrm>
            <a:prstGeom prst="roundRect">
              <a:avLst>
                <a:gd name="adj" fmla="val 16667"/>
              </a:avLst>
            </a:prstGeom>
            <a:noFill/>
            <a:ln w="19050" cap="flat" cmpd="sng">
              <a:solidFill>
                <a:srgbClr val="93C47D"/>
              </a:solidFill>
              <a:prstDash val="dash"/>
              <a:round/>
              <a:headEnd type="none" w="med" len="med"/>
              <a:tailEnd type="none" w="med" len="med"/>
            </a:ln>
          </p:spPr>
          <p:txBody>
            <a:bodyPr wrap="square" lIns="121900" tIns="121900" rIns="121900" bIns="121900" anchor="t" anchorCtr="0">
              <a:noAutofit/>
            </a:bodyPr>
            <a:lstStyle/>
            <a:p>
              <a:pPr lvl="0" algn="ctr" rtl="0">
                <a:spcBef>
                  <a:spcPts val="0"/>
                </a:spcBef>
                <a:buNone/>
              </a:pPr>
              <a:r>
                <a:rPr lang="en-US" sz="1600"/>
                <a:t>VNF0</a:t>
              </a:r>
            </a:p>
          </p:txBody>
        </p:sp>
        <p:sp>
          <p:nvSpPr>
            <p:cNvPr id="2004" name="Shape 2004"/>
            <p:cNvSpPr/>
            <p:nvPr/>
          </p:nvSpPr>
          <p:spPr>
            <a:xfrm>
              <a:off x="2436188" y="1727750"/>
              <a:ext cx="2157300" cy="494400"/>
            </a:xfrm>
            <a:prstGeom prst="roundRect">
              <a:avLst>
                <a:gd name="adj" fmla="val 16667"/>
              </a:avLst>
            </a:prstGeom>
            <a:noFill/>
            <a:ln w="19050" cap="flat" cmpd="sng">
              <a:solidFill>
                <a:srgbClr val="4A86E8"/>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r>
                <a:rPr lang="en-US" sz="1900"/>
                <a:t>VNF1</a:t>
              </a:r>
            </a:p>
          </p:txBody>
        </p:sp>
        <p:sp>
          <p:nvSpPr>
            <p:cNvPr id="2005" name="Shape 2005"/>
            <p:cNvSpPr/>
            <p:nvPr/>
          </p:nvSpPr>
          <p:spPr>
            <a:xfrm>
              <a:off x="4620150" y="1476525"/>
              <a:ext cx="2250300" cy="393600"/>
            </a:xfrm>
            <a:prstGeom prst="roundRect">
              <a:avLst>
                <a:gd name="adj" fmla="val 16667"/>
              </a:avLst>
            </a:prstGeom>
            <a:noFill/>
            <a:ln w="28575" cap="flat" cmpd="sng">
              <a:solidFill>
                <a:srgbClr val="FF9900"/>
              </a:solidFill>
              <a:prstDash val="dash"/>
              <a:round/>
              <a:headEnd type="none" w="med" len="med"/>
              <a:tailEnd type="none" w="med" len="med"/>
            </a:ln>
          </p:spPr>
          <p:txBody>
            <a:bodyPr wrap="square" lIns="121900" tIns="121900" rIns="121900" bIns="121900" anchor="t" anchorCtr="0">
              <a:noAutofit/>
            </a:bodyPr>
            <a:lstStyle/>
            <a:p>
              <a:pPr lvl="0" algn="ctr" rtl="0">
                <a:spcBef>
                  <a:spcPts val="0"/>
                </a:spcBef>
                <a:buNone/>
              </a:pPr>
              <a:endParaRPr sz="1100"/>
            </a:p>
          </p:txBody>
        </p:sp>
        <p:sp>
          <p:nvSpPr>
            <p:cNvPr id="2006" name="Shape 2006"/>
            <p:cNvSpPr/>
            <p:nvPr/>
          </p:nvSpPr>
          <p:spPr>
            <a:xfrm>
              <a:off x="4560363" y="1269850"/>
              <a:ext cx="328200" cy="702300"/>
            </a:xfrm>
            <a:prstGeom prst="ellipse">
              <a:avLst/>
            </a:prstGeom>
            <a:noFill/>
            <a:ln w="19050"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2007" name="Shape 2007"/>
            <p:cNvSpPr txBox="1"/>
            <p:nvPr/>
          </p:nvSpPr>
          <p:spPr>
            <a:xfrm>
              <a:off x="4992000" y="1548813"/>
              <a:ext cx="2035200" cy="249000"/>
            </a:xfrm>
            <a:prstGeom prst="rect">
              <a:avLst/>
            </a:prstGeom>
            <a:noFill/>
            <a:ln>
              <a:noFill/>
            </a:ln>
          </p:spPr>
          <p:txBody>
            <a:bodyPr wrap="square" lIns="121900" tIns="121900" rIns="121900" bIns="121900" anchor="t" anchorCtr="0">
              <a:noAutofit/>
            </a:bodyPr>
            <a:lstStyle/>
            <a:p>
              <a:pPr lvl="0" rtl="0">
                <a:spcBef>
                  <a:spcPts val="0"/>
                </a:spcBef>
                <a:buNone/>
              </a:pPr>
              <a:r>
                <a:rPr lang="en-US" sz="1300" b="1">
                  <a:solidFill>
                    <a:srgbClr val="FF00FF"/>
                  </a:solidFill>
                </a:rPr>
                <a:t>4</a:t>
              </a:r>
              <a:r>
                <a:rPr lang="en-US" sz="1300"/>
                <a:t> PMD threads (2 cores/4HT)</a:t>
              </a:r>
            </a:p>
          </p:txBody>
        </p:sp>
        <p:sp>
          <p:nvSpPr>
            <p:cNvPr id="2008" name="Shape 2008"/>
            <p:cNvSpPr txBox="1"/>
            <p:nvPr/>
          </p:nvSpPr>
          <p:spPr>
            <a:xfrm>
              <a:off x="4800925" y="2568775"/>
              <a:ext cx="2035200" cy="249000"/>
            </a:xfrm>
            <a:prstGeom prst="rect">
              <a:avLst/>
            </a:prstGeom>
            <a:noFill/>
            <a:ln>
              <a:noFill/>
            </a:ln>
          </p:spPr>
          <p:txBody>
            <a:bodyPr wrap="square" lIns="121900" tIns="121900" rIns="121900" bIns="121900" anchor="t" anchorCtr="0">
              <a:noAutofit/>
            </a:bodyPr>
            <a:lstStyle/>
            <a:p>
              <a:pPr lvl="0" rtl="0">
                <a:spcBef>
                  <a:spcPts val="0"/>
                </a:spcBef>
                <a:buNone/>
              </a:pPr>
              <a:r>
                <a:rPr lang="en-US" sz="1300" b="1">
                  <a:solidFill>
                    <a:srgbClr val="FF00FF"/>
                  </a:solidFill>
                </a:rPr>
                <a:t>4</a:t>
              </a:r>
              <a:r>
                <a:rPr lang="en-US" sz="1300"/>
                <a:t> queues for each NIC</a:t>
              </a:r>
            </a:p>
          </p:txBody>
        </p:sp>
      </p:grpSp>
      <p:sp>
        <p:nvSpPr>
          <p:cNvPr id="2009" name="Shape 2009"/>
          <p:cNvSpPr txBox="1">
            <a:spLocks noGrp="1"/>
          </p:cNvSpPr>
          <p:nvPr>
            <p:ph type="body" idx="1"/>
          </p:nvPr>
        </p:nvSpPr>
        <p:spPr>
          <a:xfrm>
            <a:off x="6304501" y="1096600"/>
            <a:ext cx="5715000" cy="3526500"/>
          </a:xfrm>
          <a:prstGeom prst="rect">
            <a:avLst/>
          </a:prstGeom>
        </p:spPr>
        <p:txBody>
          <a:bodyPr wrap="square" lIns="121900" tIns="121900" rIns="121900" bIns="121900" anchor="t" anchorCtr="0">
            <a:noAutofit/>
          </a:bodyPr>
          <a:lstStyle/>
          <a:p>
            <a:pPr lvl="0" rtl="0">
              <a:spcBef>
                <a:spcPts val="0"/>
              </a:spcBef>
              <a:buNone/>
            </a:pPr>
            <a:r>
              <a:rPr lang="en-US" sz="1800" b="1">
                <a:solidFill>
                  <a:srgbClr val="073763"/>
                </a:solidFill>
              </a:rPr>
              <a:t>Goal: spread equally the load among PMDs </a:t>
            </a:r>
          </a:p>
          <a:p>
            <a:pPr lvl="0" rtl="0">
              <a:spcBef>
                <a:spcPts val="0"/>
              </a:spcBef>
              <a:buNone/>
            </a:pPr>
            <a:r>
              <a:rPr lang="en-US" sz="1800" b="1">
                <a:solidFill>
                  <a:srgbClr val="073763"/>
                </a:solidFill>
              </a:rPr>
              <a:t>	“All PMD threads (vCPUs) are equal”</a:t>
            </a:r>
          </a:p>
          <a:p>
            <a:pPr lvl="0">
              <a:spcBef>
                <a:spcPts val="0"/>
              </a:spcBef>
              <a:buNone/>
            </a:pPr>
            <a:endParaRPr sz="1800" b="1">
              <a:solidFill>
                <a:srgbClr val="073763"/>
              </a:solidFill>
            </a:endParaRPr>
          </a:p>
          <a:p>
            <a:pPr lvl="0">
              <a:spcBef>
                <a:spcPts val="0"/>
              </a:spcBef>
              <a:buNone/>
            </a:pPr>
            <a:r>
              <a:rPr lang="en-US" sz="1800" b="1">
                <a:solidFill>
                  <a:srgbClr val="073763"/>
                </a:solidFill>
              </a:rPr>
              <a:t>NIC Multi-queue with RSS </a:t>
            </a:r>
          </a:p>
          <a:p>
            <a:pPr lvl="0">
              <a:spcBef>
                <a:spcPts val="0"/>
              </a:spcBef>
              <a:buClr>
                <a:schemeClr val="dk1"/>
              </a:buClr>
              <a:buSzPct val="61111"/>
              <a:buFont typeface="Arial"/>
              <a:buNone/>
            </a:pPr>
            <a:r>
              <a:rPr lang="en-US" sz="1800" b="1">
                <a:solidFill>
                  <a:srgbClr val="073763"/>
                </a:solidFill>
              </a:rPr>
              <a:t>	“All NICs are equal”</a:t>
            </a:r>
          </a:p>
          <a:p>
            <a:pPr lvl="0">
              <a:spcBef>
                <a:spcPts val="0"/>
              </a:spcBef>
              <a:buNone/>
            </a:pPr>
            <a:r>
              <a:rPr lang="en-US" sz="1800" b="1">
                <a:solidFill>
                  <a:srgbClr val="073763"/>
                </a:solidFill>
              </a:rPr>
              <a:t>	“All NICs deserve the same PMD number”</a:t>
            </a:r>
          </a:p>
          <a:p>
            <a:pPr lvl="0" indent="457200" rtl="0">
              <a:spcBef>
                <a:spcPts val="0"/>
              </a:spcBef>
              <a:buNone/>
            </a:pPr>
            <a:r>
              <a:rPr lang="en-US" sz="1800" b="1">
                <a:solidFill>
                  <a:srgbClr val="073763"/>
                </a:solidFill>
              </a:rPr>
              <a:t>1 PMD thread (vCPU or HT) per queue per port</a:t>
            </a:r>
          </a:p>
          <a:p>
            <a:pPr lvl="0" rtl="0">
              <a:spcBef>
                <a:spcPts val="0"/>
              </a:spcBef>
              <a:buNone/>
            </a:pPr>
            <a:r>
              <a:rPr lang="en-US" sz="1800" b="1">
                <a:solidFill>
                  <a:srgbClr val="073763"/>
                </a:solidFill>
              </a:rPr>
              <a:t>Traffic may not be balanced</a:t>
            </a:r>
          </a:p>
          <a:p>
            <a:pPr lvl="0">
              <a:spcBef>
                <a:spcPts val="0"/>
              </a:spcBef>
              <a:buNone/>
            </a:pPr>
            <a:r>
              <a:rPr lang="en-US" sz="1800" b="1">
                <a:solidFill>
                  <a:srgbClr val="073763"/>
                </a:solidFill>
              </a:rPr>
              <a:t>Depends on number of flows and load per flow 	</a:t>
            </a:r>
          </a:p>
          <a:p>
            <a:pPr lvl="0">
              <a:spcBef>
                <a:spcPts val="0"/>
              </a:spcBef>
              <a:buNone/>
            </a:pPr>
            <a:r>
              <a:rPr lang="en-US" sz="1800" b="1">
                <a:solidFill>
                  <a:srgbClr val="073763"/>
                </a:solidFill>
              </a:rPr>
              <a:t>Worse case: active/backup bond</a:t>
            </a:r>
          </a:p>
          <a:p>
            <a:pPr lvl="0">
              <a:spcBef>
                <a:spcPts val="0"/>
              </a:spcBef>
              <a:buNone/>
            </a:pPr>
            <a:r>
              <a:rPr lang="en-US" sz="1800" b="1">
                <a:solidFill>
                  <a:srgbClr val="073763"/>
                </a:solidFill>
              </a:rPr>
              <a:t>Rebalancing queues based on load [ OVS work in progress]</a:t>
            </a:r>
          </a:p>
          <a:p>
            <a:pPr lvl="0" rtl="0">
              <a:spcBef>
                <a:spcPts val="0"/>
              </a:spcBef>
              <a:buNone/>
            </a:pPr>
            <a:endParaRPr/>
          </a:p>
        </p:txBody>
      </p:sp>
      <p:sp>
        <p:nvSpPr>
          <p:cNvPr id="2010" name="Shape 2010"/>
          <p:cNvSpPr txBox="1">
            <a:spLocks noGrp="1"/>
          </p:cNvSpPr>
          <p:nvPr>
            <p:ph type="title"/>
          </p:nvPr>
        </p:nvSpPr>
        <p:spPr>
          <a:xfrm>
            <a:off x="256478" y="89300"/>
            <a:ext cx="11084372" cy="1065600"/>
          </a:xfrm>
          <a:prstGeom prst="rect">
            <a:avLst/>
          </a:prstGeom>
        </p:spPr>
        <p:txBody>
          <a:bodyPr wrap="square" lIns="121900" tIns="121900" rIns="121900" bIns="121900" anchor="b" anchorCtr="0">
            <a:noAutofit/>
          </a:bodyPr>
          <a:lstStyle/>
          <a:p>
            <a:pPr lvl="0" rtl="0">
              <a:spcBef>
                <a:spcPts val="0"/>
              </a:spcBef>
              <a:buNone/>
            </a:pPr>
            <a:r>
              <a:rPr lang="en-US" b="1" dirty="0">
                <a:solidFill>
                  <a:srgbClr val="073763"/>
                </a:solidFill>
              </a:rPr>
              <a:t>OVS-DPDK Multi-Queue - Not all queues are equal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Shape 2016"/>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32</a:t>
            </a:fld>
            <a:endParaRPr lang="en-US"/>
          </a:p>
        </p:txBody>
      </p:sp>
      <p:sp>
        <p:nvSpPr>
          <p:cNvPr id="2017" name="Shape 2017"/>
          <p:cNvSpPr txBox="1">
            <a:spLocks noGrp="1"/>
          </p:cNvSpPr>
          <p:nvPr>
            <p:ph type="title"/>
          </p:nvPr>
        </p:nvSpPr>
        <p:spPr>
          <a:xfrm>
            <a:off x="369150" y="260500"/>
            <a:ext cx="10720800" cy="861600"/>
          </a:xfrm>
          <a:prstGeom prst="rect">
            <a:avLst/>
          </a:prstGeom>
        </p:spPr>
        <p:txBody>
          <a:bodyPr wrap="square" lIns="121900" tIns="121900" rIns="121900" bIns="121900" anchor="t" anchorCtr="0">
            <a:noAutofit/>
          </a:bodyPr>
          <a:lstStyle/>
          <a:p>
            <a:pPr lvl="0">
              <a:spcBef>
                <a:spcPts val="0"/>
              </a:spcBef>
              <a:buNone/>
            </a:pPr>
            <a:r>
              <a:rPr lang="en-US" sz="3600" b="1">
                <a:solidFill>
                  <a:srgbClr val="073763"/>
                </a:solidFill>
              </a:rPr>
              <a:t>OpenStack Multi-queue: one queue per VM CPU</a:t>
            </a:r>
          </a:p>
          <a:p>
            <a:pPr lvl="0" rtl="0">
              <a:lnSpc>
                <a:spcPct val="115000"/>
              </a:lnSpc>
              <a:spcBef>
                <a:spcPts val="0"/>
              </a:spcBef>
              <a:buClr>
                <a:schemeClr val="dk1"/>
              </a:buClr>
              <a:buSzPct val="61111"/>
              <a:buFont typeface="Arial"/>
              <a:buNone/>
            </a:pPr>
            <a:r>
              <a:rPr lang="en-US" sz="1800"/>
              <a:t>nova flavor-key m1.vm_mq set hw:vif_multiqueue_enabled=true </a:t>
            </a:r>
            <a:r>
              <a:rPr lang="en-US" sz="1800">
                <a:solidFill>
                  <a:srgbClr val="CC4125"/>
                </a:solidFill>
              </a:rPr>
              <a:t># n_queues == n_vCPUs</a:t>
            </a:r>
          </a:p>
          <a:p>
            <a:pPr lvl="0" rtl="0">
              <a:spcBef>
                <a:spcPts val="0"/>
              </a:spcBef>
              <a:buNone/>
            </a:pPr>
            <a:r>
              <a:rPr lang="en-US" b="1">
                <a:solidFill>
                  <a:srgbClr val="073763"/>
                </a:solidFill>
              </a:rPr>
              <a:t> </a:t>
            </a:r>
          </a:p>
        </p:txBody>
      </p:sp>
      <p:sp>
        <p:nvSpPr>
          <p:cNvPr id="2018" name="Shape 2018"/>
          <p:cNvSpPr/>
          <p:nvPr/>
        </p:nvSpPr>
        <p:spPr>
          <a:xfrm>
            <a:off x="1798250" y="1481700"/>
            <a:ext cx="8203500" cy="4403100"/>
          </a:xfrm>
          <a:prstGeom prst="roundRect">
            <a:avLst>
              <a:gd name="adj" fmla="val 16667"/>
            </a:avLst>
          </a:prstGeom>
          <a:solidFill>
            <a:srgbClr val="D9D9D9"/>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pic>
        <p:nvPicPr>
          <p:cNvPr id="2019" name="Shape 2019" descr="1290250232-300px.png"/>
          <p:cNvPicPr preferRelativeResize="0"/>
          <p:nvPr/>
        </p:nvPicPr>
        <p:blipFill>
          <a:blip r:embed="rId3">
            <a:alphaModFix/>
          </a:blip>
          <a:stretch>
            <a:fillRect/>
          </a:stretch>
        </p:blipFill>
        <p:spPr>
          <a:xfrm>
            <a:off x="5489188" y="5819893"/>
            <a:ext cx="562234" cy="390882"/>
          </a:xfrm>
          <a:prstGeom prst="rect">
            <a:avLst/>
          </a:prstGeom>
          <a:noFill/>
          <a:ln>
            <a:noFill/>
          </a:ln>
        </p:spPr>
      </p:pic>
      <p:pic>
        <p:nvPicPr>
          <p:cNvPr id="2020" name="Shape 2020" descr="1290250232-300px.png"/>
          <p:cNvPicPr preferRelativeResize="0"/>
          <p:nvPr/>
        </p:nvPicPr>
        <p:blipFill>
          <a:blip r:embed="rId3">
            <a:alphaModFix/>
          </a:blip>
          <a:stretch>
            <a:fillRect/>
          </a:stretch>
        </p:blipFill>
        <p:spPr>
          <a:xfrm>
            <a:off x="6249255" y="5798467"/>
            <a:ext cx="562234" cy="390882"/>
          </a:xfrm>
          <a:prstGeom prst="rect">
            <a:avLst/>
          </a:prstGeom>
          <a:noFill/>
          <a:ln>
            <a:noFill/>
          </a:ln>
        </p:spPr>
      </p:pic>
      <p:sp>
        <p:nvSpPr>
          <p:cNvPr id="2021" name="Shape 2021"/>
          <p:cNvSpPr txBox="1"/>
          <p:nvPr/>
        </p:nvSpPr>
        <p:spPr>
          <a:xfrm>
            <a:off x="2025017" y="2042889"/>
            <a:ext cx="1188000" cy="751800"/>
          </a:xfrm>
          <a:prstGeom prst="rect">
            <a:avLst/>
          </a:prstGeom>
          <a:noFill/>
          <a:ln>
            <a:noFill/>
          </a:ln>
        </p:spPr>
        <p:txBody>
          <a:bodyPr wrap="square" lIns="121900" tIns="121900" rIns="121900" bIns="121900" anchor="t" anchorCtr="0">
            <a:noAutofit/>
          </a:bodyPr>
          <a:lstStyle/>
          <a:p>
            <a:pPr lvl="0" algn="l" rtl="0">
              <a:spcBef>
                <a:spcPts val="0"/>
              </a:spcBef>
              <a:buNone/>
            </a:pPr>
            <a:r>
              <a:rPr lang="en-US" sz="3200"/>
              <a:t>Host</a:t>
            </a:r>
          </a:p>
        </p:txBody>
      </p:sp>
      <p:sp>
        <p:nvSpPr>
          <p:cNvPr id="2022" name="Shape 2022"/>
          <p:cNvSpPr txBox="1"/>
          <p:nvPr/>
        </p:nvSpPr>
        <p:spPr>
          <a:xfrm>
            <a:off x="2058142" y="4979654"/>
            <a:ext cx="1259700" cy="5040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900"/>
              <a:t>user land</a:t>
            </a:r>
          </a:p>
        </p:txBody>
      </p:sp>
      <p:sp>
        <p:nvSpPr>
          <p:cNvPr id="2023" name="Shape 2023"/>
          <p:cNvSpPr txBox="1"/>
          <p:nvPr/>
        </p:nvSpPr>
        <p:spPr>
          <a:xfrm>
            <a:off x="2193175" y="5291524"/>
            <a:ext cx="1259700" cy="6951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900"/>
              <a:t>kernel</a:t>
            </a:r>
          </a:p>
        </p:txBody>
      </p:sp>
      <p:cxnSp>
        <p:nvCxnSpPr>
          <p:cNvPr id="2024" name="Shape 2024"/>
          <p:cNvCxnSpPr/>
          <p:nvPr/>
        </p:nvCxnSpPr>
        <p:spPr>
          <a:xfrm rot="10800000" flipH="1">
            <a:off x="2193163" y="5410270"/>
            <a:ext cx="7620000" cy="72900"/>
          </a:xfrm>
          <a:prstGeom prst="straightConnector1">
            <a:avLst/>
          </a:prstGeom>
          <a:noFill/>
          <a:ln w="19050" cap="flat" cmpd="sng">
            <a:solidFill>
              <a:srgbClr val="000000"/>
            </a:solidFill>
            <a:prstDash val="dot"/>
            <a:round/>
            <a:headEnd type="none" w="lg" len="lg"/>
            <a:tailEnd type="none" w="lg" len="lg"/>
          </a:ln>
        </p:spPr>
      </p:cxnSp>
      <p:sp>
        <p:nvSpPr>
          <p:cNvPr id="2025" name="Shape 2025"/>
          <p:cNvSpPr/>
          <p:nvPr/>
        </p:nvSpPr>
        <p:spPr>
          <a:xfrm>
            <a:off x="3469936" y="1659201"/>
            <a:ext cx="6286800" cy="2271600"/>
          </a:xfrm>
          <a:prstGeom prst="roundRect">
            <a:avLst>
              <a:gd name="adj" fmla="val 16667"/>
            </a:avLst>
          </a:prstGeom>
          <a:solidFill>
            <a:srgbClr val="D9EAD3"/>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2026" name="Shape 2026"/>
          <p:cNvSpPr txBox="1"/>
          <p:nvPr/>
        </p:nvSpPr>
        <p:spPr>
          <a:xfrm>
            <a:off x="8122060" y="2691014"/>
            <a:ext cx="1736100" cy="504000"/>
          </a:xfrm>
          <a:prstGeom prst="rect">
            <a:avLst/>
          </a:prstGeom>
          <a:noFill/>
          <a:ln>
            <a:noFill/>
          </a:ln>
        </p:spPr>
        <p:txBody>
          <a:bodyPr wrap="square" lIns="121900" tIns="121900" rIns="121900" bIns="121900" anchor="t" anchorCtr="0">
            <a:noAutofit/>
          </a:bodyPr>
          <a:lstStyle/>
          <a:p>
            <a:pPr lvl="0" algn="r" rtl="0">
              <a:spcBef>
                <a:spcPts val="0"/>
              </a:spcBef>
              <a:buNone/>
            </a:pPr>
            <a:r>
              <a:rPr lang="en-US" sz="1900">
                <a:solidFill>
                  <a:srgbClr val="666666"/>
                </a:solidFill>
              </a:rPr>
              <a:t>user land</a:t>
            </a:r>
          </a:p>
        </p:txBody>
      </p:sp>
      <p:sp>
        <p:nvSpPr>
          <p:cNvPr id="2027" name="Shape 2027"/>
          <p:cNvSpPr txBox="1"/>
          <p:nvPr/>
        </p:nvSpPr>
        <p:spPr>
          <a:xfrm>
            <a:off x="8487370" y="3005555"/>
            <a:ext cx="1259700" cy="504000"/>
          </a:xfrm>
          <a:prstGeom prst="rect">
            <a:avLst/>
          </a:prstGeom>
          <a:noFill/>
          <a:ln>
            <a:noFill/>
          </a:ln>
        </p:spPr>
        <p:txBody>
          <a:bodyPr wrap="square" lIns="121900" tIns="121900" rIns="121900" bIns="121900" anchor="t" anchorCtr="0">
            <a:noAutofit/>
          </a:bodyPr>
          <a:lstStyle/>
          <a:p>
            <a:pPr lvl="0" algn="r" rtl="0">
              <a:spcBef>
                <a:spcPts val="0"/>
              </a:spcBef>
              <a:buNone/>
            </a:pPr>
            <a:r>
              <a:rPr lang="en-US" sz="1900">
                <a:solidFill>
                  <a:srgbClr val="666666"/>
                </a:solidFill>
              </a:rPr>
              <a:t>kernel</a:t>
            </a:r>
          </a:p>
        </p:txBody>
      </p:sp>
      <p:cxnSp>
        <p:nvCxnSpPr>
          <p:cNvPr id="2028" name="Shape 2028"/>
          <p:cNvCxnSpPr/>
          <p:nvPr/>
        </p:nvCxnSpPr>
        <p:spPr>
          <a:xfrm>
            <a:off x="3541754" y="3090360"/>
            <a:ext cx="6180300" cy="35100"/>
          </a:xfrm>
          <a:prstGeom prst="straightConnector1">
            <a:avLst/>
          </a:prstGeom>
          <a:noFill/>
          <a:ln w="19050" cap="flat" cmpd="sng">
            <a:solidFill>
              <a:srgbClr val="000000"/>
            </a:solidFill>
            <a:prstDash val="dot"/>
            <a:round/>
            <a:headEnd type="none" w="lg" len="lg"/>
            <a:tailEnd type="none" w="lg" len="lg"/>
          </a:ln>
        </p:spPr>
      </p:cxnSp>
      <p:sp>
        <p:nvSpPr>
          <p:cNvPr id="2029" name="Shape 2029"/>
          <p:cNvSpPr txBox="1"/>
          <p:nvPr/>
        </p:nvSpPr>
        <p:spPr>
          <a:xfrm>
            <a:off x="5053454" y="1586432"/>
            <a:ext cx="3182700" cy="581700"/>
          </a:xfrm>
          <a:prstGeom prst="rect">
            <a:avLst/>
          </a:prstGeom>
          <a:noFill/>
          <a:ln>
            <a:noFill/>
          </a:ln>
        </p:spPr>
        <p:txBody>
          <a:bodyPr wrap="square" lIns="121900" tIns="121900" rIns="121900" bIns="121900" anchor="t" anchorCtr="0">
            <a:noAutofit/>
          </a:bodyPr>
          <a:lstStyle/>
          <a:p>
            <a:pPr lvl="0" algn="l" rtl="0">
              <a:spcBef>
                <a:spcPts val="0"/>
              </a:spcBef>
              <a:buNone/>
            </a:pPr>
            <a:r>
              <a:rPr lang="en-US" sz="2400"/>
              <a:t>Guest: 5 vCPUs </a:t>
            </a:r>
          </a:p>
        </p:txBody>
      </p:sp>
      <p:sp>
        <p:nvSpPr>
          <p:cNvPr id="2030" name="Shape 2030"/>
          <p:cNvSpPr txBox="1"/>
          <p:nvPr/>
        </p:nvSpPr>
        <p:spPr>
          <a:xfrm>
            <a:off x="3571803" y="3220436"/>
            <a:ext cx="1259700" cy="436800"/>
          </a:xfrm>
          <a:prstGeom prst="rect">
            <a:avLst/>
          </a:prstGeom>
          <a:solidFill>
            <a:srgbClr val="3C78D8"/>
          </a:solidFill>
          <a:ln>
            <a:noFill/>
          </a:ln>
        </p:spPr>
        <p:txBody>
          <a:bodyPr wrap="square" lIns="121900" tIns="121900" rIns="121900" bIns="121900" anchor="t" anchorCtr="0">
            <a:noAutofit/>
          </a:bodyPr>
          <a:lstStyle/>
          <a:p>
            <a:pPr lvl="0" algn="l" rtl="0">
              <a:spcBef>
                <a:spcPts val="0"/>
              </a:spcBef>
              <a:buNone/>
            </a:pPr>
            <a:r>
              <a:rPr lang="en-US" sz="1600">
                <a:solidFill>
                  <a:srgbClr val="FFFFFF"/>
                </a:solidFill>
              </a:rPr>
              <a:t>virtio driver</a:t>
            </a:r>
          </a:p>
        </p:txBody>
      </p:sp>
      <p:sp>
        <p:nvSpPr>
          <p:cNvPr id="2031" name="Shape 2031"/>
          <p:cNvSpPr txBox="1"/>
          <p:nvPr/>
        </p:nvSpPr>
        <p:spPr>
          <a:xfrm>
            <a:off x="3640153" y="2794776"/>
            <a:ext cx="857400" cy="5259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900"/>
              <a:t>eth0</a:t>
            </a:r>
          </a:p>
        </p:txBody>
      </p:sp>
      <p:sp>
        <p:nvSpPr>
          <p:cNvPr id="2032" name="Shape 2032"/>
          <p:cNvSpPr txBox="1"/>
          <p:nvPr/>
        </p:nvSpPr>
        <p:spPr>
          <a:xfrm>
            <a:off x="3607456" y="2360951"/>
            <a:ext cx="1736100" cy="504000"/>
          </a:xfrm>
          <a:prstGeom prst="rect">
            <a:avLst/>
          </a:prstGeom>
          <a:noFill/>
          <a:ln>
            <a:noFill/>
          </a:ln>
        </p:spPr>
        <p:txBody>
          <a:bodyPr wrap="square" lIns="121900" tIns="121900" rIns="121900" bIns="121900" anchor="t" anchorCtr="0">
            <a:noAutofit/>
          </a:bodyPr>
          <a:lstStyle/>
          <a:p>
            <a:pPr lvl="0" algn="r" rtl="0">
              <a:spcBef>
                <a:spcPts val="0"/>
              </a:spcBef>
              <a:buNone/>
            </a:pPr>
            <a:r>
              <a:rPr lang="en-US" sz="1900">
                <a:solidFill>
                  <a:srgbClr val="666666"/>
                </a:solidFill>
              </a:rPr>
              <a:t>ssh, SNMP, ...</a:t>
            </a:r>
          </a:p>
        </p:txBody>
      </p:sp>
      <p:sp>
        <p:nvSpPr>
          <p:cNvPr id="2033" name="Shape 2033"/>
          <p:cNvSpPr txBox="1"/>
          <p:nvPr/>
        </p:nvSpPr>
        <p:spPr>
          <a:xfrm>
            <a:off x="5648905" y="2444991"/>
            <a:ext cx="2875500" cy="504000"/>
          </a:xfrm>
          <a:prstGeom prst="rect">
            <a:avLst/>
          </a:prstGeom>
          <a:solidFill>
            <a:srgbClr val="3C78D8"/>
          </a:solidFill>
          <a:ln>
            <a:noFill/>
          </a:ln>
        </p:spPr>
        <p:txBody>
          <a:bodyPr wrap="square" lIns="121900" tIns="121900" rIns="121900" bIns="121900" anchor="t" anchorCtr="0">
            <a:noAutofit/>
          </a:bodyPr>
          <a:lstStyle/>
          <a:p>
            <a:pPr lvl="0" algn="ctr" rtl="0">
              <a:spcBef>
                <a:spcPts val="0"/>
              </a:spcBef>
              <a:buNone/>
            </a:pPr>
            <a:r>
              <a:rPr lang="en-US" sz="1900">
                <a:solidFill>
                  <a:srgbClr val="FFFFFF"/>
                </a:solidFill>
              </a:rPr>
              <a:t>Virtio DPDK PMD</a:t>
            </a:r>
          </a:p>
        </p:txBody>
      </p:sp>
      <p:grpSp>
        <p:nvGrpSpPr>
          <p:cNvPr id="2034" name="Shape 2034"/>
          <p:cNvGrpSpPr/>
          <p:nvPr/>
        </p:nvGrpSpPr>
        <p:grpSpPr>
          <a:xfrm>
            <a:off x="7747434" y="3547791"/>
            <a:ext cx="908908" cy="905617"/>
            <a:chOff x="3167025" y="5468025"/>
            <a:chExt cx="728700" cy="771000"/>
          </a:xfrm>
        </p:grpSpPr>
        <p:cxnSp>
          <p:nvCxnSpPr>
            <p:cNvPr id="2035" name="Shape 2035"/>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2036" name="Shape 2036"/>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2037" name="Shape 2037"/>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2038" name="Shape 2038"/>
          <p:cNvGrpSpPr/>
          <p:nvPr/>
        </p:nvGrpSpPr>
        <p:grpSpPr>
          <a:xfrm>
            <a:off x="5489082" y="3547783"/>
            <a:ext cx="908908" cy="905617"/>
            <a:chOff x="3167025" y="5468025"/>
            <a:chExt cx="728700" cy="771000"/>
          </a:xfrm>
        </p:grpSpPr>
        <p:cxnSp>
          <p:nvCxnSpPr>
            <p:cNvPr id="2039" name="Shape 2039"/>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2040" name="Shape 2040"/>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2041" name="Shape 2041"/>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2042" name="Shape 2042"/>
          <p:cNvGrpSpPr/>
          <p:nvPr/>
        </p:nvGrpSpPr>
        <p:grpSpPr>
          <a:xfrm>
            <a:off x="6926505" y="3554819"/>
            <a:ext cx="908908" cy="905617"/>
            <a:chOff x="3167025" y="5468025"/>
            <a:chExt cx="728700" cy="771000"/>
          </a:xfrm>
        </p:grpSpPr>
        <p:cxnSp>
          <p:nvCxnSpPr>
            <p:cNvPr id="2043" name="Shape 2043"/>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2044" name="Shape 2044"/>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2045" name="Shape 2045"/>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2046" name="Shape 2046"/>
          <p:cNvGrpSpPr/>
          <p:nvPr/>
        </p:nvGrpSpPr>
        <p:grpSpPr>
          <a:xfrm>
            <a:off x="6221302" y="3560259"/>
            <a:ext cx="908908" cy="905617"/>
            <a:chOff x="3167025" y="5468025"/>
            <a:chExt cx="728700" cy="771000"/>
          </a:xfrm>
        </p:grpSpPr>
        <p:cxnSp>
          <p:nvCxnSpPr>
            <p:cNvPr id="2047" name="Shape 2047"/>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2048" name="Shape 2048"/>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2049" name="Shape 2049"/>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sp>
        <p:nvSpPr>
          <p:cNvPr id="2050" name="Shape 2050"/>
          <p:cNvSpPr/>
          <p:nvPr/>
        </p:nvSpPr>
        <p:spPr>
          <a:xfrm>
            <a:off x="5573281" y="2295849"/>
            <a:ext cx="653400" cy="15990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rtl="0">
              <a:spcBef>
                <a:spcPts val="0"/>
              </a:spcBef>
              <a:buNone/>
            </a:pPr>
            <a:endParaRPr sz="900"/>
          </a:p>
        </p:txBody>
      </p:sp>
      <p:sp>
        <p:nvSpPr>
          <p:cNvPr id="2051" name="Shape 2051"/>
          <p:cNvSpPr/>
          <p:nvPr/>
        </p:nvSpPr>
        <p:spPr>
          <a:xfrm>
            <a:off x="6354721" y="2267484"/>
            <a:ext cx="653400" cy="15990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2052" name="Shape 2052"/>
          <p:cNvSpPr/>
          <p:nvPr/>
        </p:nvSpPr>
        <p:spPr>
          <a:xfrm>
            <a:off x="7094142" y="2290849"/>
            <a:ext cx="653400" cy="15990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sp>
        <p:nvSpPr>
          <p:cNvPr id="2053" name="Shape 2053"/>
          <p:cNvSpPr/>
          <p:nvPr/>
        </p:nvSpPr>
        <p:spPr>
          <a:xfrm>
            <a:off x="7848436" y="2290849"/>
            <a:ext cx="653400" cy="15990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grpSp>
        <p:nvGrpSpPr>
          <p:cNvPr id="2054" name="Shape 2054"/>
          <p:cNvGrpSpPr/>
          <p:nvPr/>
        </p:nvGrpSpPr>
        <p:grpSpPr>
          <a:xfrm>
            <a:off x="5738109" y="2703274"/>
            <a:ext cx="323816" cy="308291"/>
            <a:chOff x="624525" y="3790350"/>
            <a:chExt cx="485700" cy="461100"/>
          </a:xfrm>
        </p:grpSpPr>
        <p:sp>
          <p:nvSpPr>
            <p:cNvPr id="2055" name="Shape 2055"/>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2056" name="Shape 2056"/>
            <p:cNvCxnSpPr>
              <a:stCxn id="2055"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57" name="Shape 2057"/>
            <p:cNvCxnSpPr>
              <a:stCxn id="2055"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58" name="Shape 2058"/>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2059" name="Shape 2059"/>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grpSp>
        <p:nvGrpSpPr>
          <p:cNvPr id="2060" name="Shape 2060"/>
          <p:cNvGrpSpPr/>
          <p:nvPr/>
        </p:nvGrpSpPr>
        <p:grpSpPr>
          <a:xfrm>
            <a:off x="6522276" y="2700617"/>
            <a:ext cx="323816" cy="308291"/>
            <a:chOff x="624525" y="3790350"/>
            <a:chExt cx="485700" cy="461100"/>
          </a:xfrm>
        </p:grpSpPr>
        <p:sp>
          <p:nvSpPr>
            <p:cNvPr id="2061" name="Shape 2061"/>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2062" name="Shape 2062"/>
            <p:cNvCxnSpPr>
              <a:stCxn id="2061"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63" name="Shape 2063"/>
            <p:cNvCxnSpPr>
              <a:stCxn id="2061"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64" name="Shape 2064"/>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2065" name="Shape 2065"/>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grpSp>
        <p:nvGrpSpPr>
          <p:cNvPr id="2066" name="Shape 2066"/>
          <p:cNvGrpSpPr/>
          <p:nvPr/>
        </p:nvGrpSpPr>
        <p:grpSpPr>
          <a:xfrm>
            <a:off x="8149477" y="2703274"/>
            <a:ext cx="323816" cy="308291"/>
            <a:chOff x="624525" y="3790350"/>
            <a:chExt cx="485700" cy="461100"/>
          </a:xfrm>
        </p:grpSpPr>
        <p:sp>
          <p:nvSpPr>
            <p:cNvPr id="2067" name="Shape 2067"/>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2068" name="Shape 2068"/>
            <p:cNvCxnSpPr>
              <a:stCxn id="2067"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69" name="Shape 2069"/>
            <p:cNvCxnSpPr>
              <a:stCxn id="2067"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70" name="Shape 2070"/>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2071" name="Shape 2071"/>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grpSp>
        <p:nvGrpSpPr>
          <p:cNvPr id="2072" name="Shape 2072"/>
          <p:cNvGrpSpPr/>
          <p:nvPr/>
        </p:nvGrpSpPr>
        <p:grpSpPr>
          <a:xfrm>
            <a:off x="7302435" y="2703274"/>
            <a:ext cx="323816" cy="308291"/>
            <a:chOff x="624525" y="3790350"/>
            <a:chExt cx="485700" cy="461100"/>
          </a:xfrm>
        </p:grpSpPr>
        <p:sp>
          <p:nvSpPr>
            <p:cNvPr id="2073" name="Shape 2073"/>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2074" name="Shape 2074"/>
            <p:cNvCxnSpPr>
              <a:stCxn id="2073"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75" name="Shape 2075"/>
            <p:cNvCxnSpPr>
              <a:stCxn id="2073"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76" name="Shape 2076"/>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2077" name="Shape 2077"/>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sp>
        <p:nvSpPr>
          <p:cNvPr id="2078" name="Shape 2078"/>
          <p:cNvSpPr/>
          <p:nvPr/>
        </p:nvSpPr>
        <p:spPr>
          <a:xfrm>
            <a:off x="3556054" y="2346669"/>
            <a:ext cx="1947300" cy="1599000"/>
          </a:xfrm>
          <a:prstGeom prst="roundRect">
            <a:avLst>
              <a:gd name="adj" fmla="val 16667"/>
            </a:avLst>
          </a:prstGeom>
          <a:noFill/>
          <a:ln w="19050" cap="flat" cmpd="sng">
            <a:solidFill>
              <a:srgbClr val="FF0000"/>
            </a:solidFill>
            <a:prstDash val="dash"/>
            <a:round/>
            <a:headEnd type="none" w="med" len="med"/>
            <a:tailEnd type="none" w="med" len="med"/>
          </a:ln>
        </p:spPr>
        <p:txBody>
          <a:bodyPr wrap="square" lIns="121900" tIns="121900" rIns="121900" bIns="121900" anchor="ctr" anchorCtr="0">
            <a:noAutofit/>
          </a:bodyPr>
          <a:lstStyle/>
          <a:p>
            <a:pPr lvl="0">
              <a:spcBef>
                <a:spcPts val="0"/>
              </a:spcBef>
              <a:buNone/>
            </a:pPr>
            <a:endParaRPr/>
          </a:p>
        </p:txBody>
      </p:sp>
      <p:grpSp>
        <p:nvGrpSpPr>
          <p:cNvPr id="2079" name="Shape 2079"/>
          <p:cNvGrpSpPr/>
          <p:nvPr/>
        </p:nvGrpSpPr>
        <p:grpSpPr>
          <a:xfrm>
            <a:off x="8611035" y="3547791"/>
            <a:ext cx="908908" cy="905617"/>
            <a:chOff x="3167025" y="5468025"/>
            <a:chExt cx="728700" cy="771000"/>
          </a:xfrm>
        </p:grpSpPr>
        <p:cxnSp>
          <p:nvCxnSpPr>
            <p:cNvPr id="2080" name="Shape 2080"/>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2081" name="Shape 2081"/>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2082" name="Shape 2082"/>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2083" name="Shape 2083"/>
          <p:cNvGrpSpPr/>
          <p:nvPr/>
        </p:nvGrpSpPr>
        <p:grpSpPr>
          <a:xfrm>
            <a:off x="3878019" y="3547783"/>
            <a:ext cx="908908" cy="905617"/>
            <a:chOff x="3167025" y="5468025"/>
            <a:chExt cx="728700" cy="771000"/>
          </a:xfrm>
        </p:grpSpPr>
        <p:cxnSp>
          <p:nvCxnSpPr>
            <p:cNvPr id="2084" name="Shape 2084"/>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2085" name="Shape 2085"/>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2086" name="Shape 2086"/>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sp>
        <p:nvSpPr>
          <p:cNvPr id="2087" name="Shape 2087"/>
          <p:cNvSpPr txBox="1"/>
          <p:nvPr/>
        </p:nvSpPr>
        <p:spPr>
          <a:xfrm>
            <a:off x="4319804" y="3866507"/>
            <a:ext cx="742800" cy="192300"/>
          </a:xfrm>
          <a:prstGeom prst="rect">
            <a:avLst/>
          </a:prstGeom>
          <a:noFill/>
          <a:ln>
            <a:noFill/>
          </a:ln>
        </p:spPr>
        <p:txBody>
          <a:bodyPr wrap="square" lIns="60950" tIns="60950" rIns="60950" bIns="60950" anchor="t" anchorCtr="0">
            <a:noAutofit/>
          </a:bodyPr>
          <a:lstStyle/>
          <a:p>
            <a:pPr lvl="0" rtl="0">
              <a:spcBef>
                <a:spcPts val="0"/>
              </a:spcBef>
              <a:buNone/>
            </a:pPr>
            <a:r>
              <a:rPr lang="en-US" sz="2000"/>
              <a:t>X 5</a:t>
            </a:r>
          </a:p>
        </p:txBody>
      </p:sp>
      <p:sp>
        <p:nvSpPr>
          <p:cNvPr id="2088" name="Shape 2088"/>
          <p:cNvSpPr txBox="1"/>
          <p:nvPr/>
        </p:nvSpPr>
        <p:spPr>
          <a:xfrm>
            <a:off x="3595453" y="4258909"/>
            <a:ext cx="6161100" cy="504000"/>
          </a:xfrm>
          <a:prstGeom prst="rect">
            <a:avLst/>
          </a:prstGeom>
          <a:solidFill>
            <a:srgbClr val="CC4125"/>
          </a:solidFill>
          <a:ln>
            <a:noFill/>
          </a:ln>
        </p:spPr>
        <p:txBody>
          <a:bodyPr wrap="square" lIns="121900" tIns="121900" rIns="121900" bIns="121900" anchor="t" anchorCtr="0">
            <a:noAutofit/>
          </a:bodyPr>
          <a:lstStyle/>
          <a:p>
            <a:pPr lvl="0" algn="r" rtl="0">
              <a:spcBef>
                <a:spcPts val="0"/>
              </a:spcBef>
              <a:buNone/>
            </a:pPr>
            <a:r>
              <a:rPr lang="en-US" sz="1900">
                <a:solidFill>
                  <a:srgbClr val="FFFFFF"/>
                </a:solidFill>
              </a:rPr>
              <a:t>vhost-user</a:t>
            </a:r>
          </a:p>
        </p:txBody>
      </p:sp>
      <p:sp>
        <p:nvSpPr>
          <p:cNvPr id="2089" name="Shape 2089"/>
          <p:cNvSpPr txBox="1"/>
          <p:nvPr/>
        </p:nvSpPr>
        <p:spPr>
          <a:xfrm>
            <a:off x="3595269" y="4762435"/>
            <a:ext cx="6161100" cy="504000"/>
          </a:xfrm>
          <a:prstGeom prst="rect">
            <a:avLst/>
          </a:prstGeom>
          <a:solidFill>
            <a:srgbClr val="3C78D8"/>
          </a:solidFill>
          <a:ln>
            <a:noFill/>
          </a:ln>
        </p:spPr>
        <p:txBody>
          <a:bodyPr wrap="square" lIns="121900" tIns="121900" rIns="121900" bIns="121900" anchor="t" anchorCtr="0">
            <a:noAutofit/>
          </a:bodyPr>
          <a:lstStyle/>
          <a:p>
            <a:pPr lvl="0" algn="r" rtl="0">
              <a:spcBef>
                <a:spcPts val="0"/>
              </a:spcBef>
              <a:buNone/>
            </a:pPr>
            <a:r>
              <a:rPr lang="en-US" sz="1900">
                <a:solidFill>
                  <a:srgbClr val="FFFFFF"/>
                </a:solidFill>
              </a:rPr>
              <a:t>OVS-DPDK</a:t>
            </a:r>
          </a:p>
        </p:txBody>
      </p:sp>
      <p:grpSp>
        <p:nvGrpSpPr>
          <p:cNvPr id="2090" name="Shape 2090"/>
          <p:cNvGrpSpPr/>
          <p:nvPr/>
        </p:nvGrpSpPr>
        <p:grpSpPr>
          <a:xfrm>
            <a:off x="6249276" y="4632761"/>
            <a:ext cx="323816" cy="308291"/>
            <a:chOff x="624525" y="3790350"/>
            <a:chExt cx="485700" cy="461100"/>
          </a:xfrm>
        </p:grpSpPr>
        <p:sp>
          <p:nvSpPr>
            <p:cNvPr id="2091" name="Shape 2091"/>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2092" name="Shape 2092"/>
            <p:cNvCxnSpPr>
              <a:stCxn id="2091"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93" name="Shape 2093"/>
            <p:cNvCxnSpPr>
              <a:stCxn id="2091"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94" name="Shape 2094"/>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2095" name="Shape 2095"/>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grpSp>
        <p:nvGrpSpPr>
          <p:cNvPr id="2096" name="Shape 2096"/>
          <p:cNvGrpSpPr/>
          <p:nvPr/>
        </p:nvGrpSpPr>
        <p:grpSpPr>
          <a:xfrm>
            <a:off x="5776509" y="4643474"/>
            <a:ext cx="323816" cy="308291"/>
            <a:chOff x="624525" y="3790350"/>
            <a:chExt cx="485700" cy="461100"/>
          </a:xfrm>
        </p:grpSpPr>
        <p:sp>
          <p:nvSpPr>
            <p:cNvPr id="2097" name="Shape 2097"/>
            <p:cNvSpPr/>
            <p:nvPr/>
          </p:nvSpPr>
          <p:spPr>
            <a:xfrm rot="10800000" flipH="1">
              <a:off x="624525" y="3790350"/>
              <a:ext cx="390600" cy="461100"/>
            </a:xfrm>
            <a:prstGeom prst="ellipse">
              <a:avLst/>
            </a:prstGeom>
            <a:noFill/>
            <a:ln w="38100" cap="flat" cmpd="sng">
              <a:solidFill>
                <a:srgbClr val="00FF00"/>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cxnSp>
          <p:nvCxnSpPr>
            <p:cNvPr id="2098" name="Shape 2098"/>
            <p:cNvCxnSpPr>
              <a:stCxn id="2097"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099" name="Shape 2099"/>
            <p:cNvCxnSpPr>
              <a:stCxn id="2097" idx="5"/>
            </p:cNvCxnSpPr>
            <p:nvPr/>
          </p:nvCxnSpPr>
          <p:spPr>
            <a:xfrm>
              <a:off x="957923" y="3857877"/>
              <a:ext cx="0" cy="0"/>
            </a:xfrm>
            <a:prstGeom prst="straightConnector1">
              <a:avLst/>
            </a:prstGeom>
            <a:noFill/>
            <a:ln w="38100" cap="flat" cmpd="sng">
              <a:solidFill>
                <a:srgbClr val="00FF00"/>
              </a:solidFill>
              <a:prstDash val="solid"/>
              <a:round/>
              <a:headEnd type="none" w="lg" len="lg"/>
              <a:tailEnd type="none" w="lg" len="lg"/>
            </a:ln>
          </p:spPr>
        </p:cxnSp>
        <p:cxnSp>
          <p:nvCxnSpPr>
            <p:cNvPr id="2100" name="Shape 2100"/>
            <p:cNvCxnSpPr/>
            <p:nvPr/>
          </p:nvCxnSpPr>
          <p:spPr>
            <a:xfrm>
              <a:off x="902075" y="3955200"/>
              <a:ext cx="113100" cy="131400"/>
            </a:xfrm>
            <a:prstGeom prst="straightConnector1">
              <a:avLst/>
            </a:prstGeom>
            <a:noFill/>
            <a:ln w="38100" cap="flat" cmpd="sng">
              <a:solidFill>
                <a:srgbClr val="00FF00"/>
              </a:solidFill>
              <a:prstDash val="solid"/>
              <a:round/>
              <a:headEnd type="none" w="lg" len="lg"/>
              <a:tailEnd type="none" w="lg" len="lg"/>
            </a:ln>
          </p:spPr>
        </p:cxnSp>
        <p:cxnSp>
          <p:nvCxnSpPr>
            <p:cNvPr id="2101" name="Shape 2101"/>
            <p:cNvCxnSpPr/>
            <p:nvPr/>
          </p:nvCxnSpPr>
          <p:spPr>
            <a:xfrm flipH="1">
              <a:off x="1015425" y="3937850"/>
              <a:ext cx="94800" cy="137400"/>
            </a:xfrm>
            <a:prstGeom prst="straightConnector1">
              <a:avLst/>
            </a:prstGeom>
            <a:noFill/>
            <a:ln w="38100" cap="flat" cmpd="sng">
              <a:solidFill>
                <a:srgbClr val="00FF00"/>
              </a:solidFill>
              <a:prstDash val="solid"/>
              <a:round/>
              <a:headEnd type="none" w="lg" len="lg"/>
              <a:tailEnd type="none" w="lg" len="lg"/>
            </a:ln>
          </p:spPr>
        </p:cxnSp>
      </p:grpSp>
      <p:grpSp>
        <p:nvGrpSpPr>
          <p:cNvPr id="2102" name="Shape 2102"/>
          <p:cNvGrpSpPr/>
          <p:nvPr/>
        </p:nvGrpSpPr>
        <p:grpSpPr>
          <a:xfrm>
            <a:off x="5256199" y="4989454"/>
            <a:ext cx="908908" cy="905617"/>
            <a:chOff x="3167025" y="5468025"/>
            <a:chExt cx="728700" cy="771000"/>
          </a:xfrm>
        </p:grpSpPr>
        <p:cxnSp>
          <p:nvCxnSpPr>
            <p:cNvPr id="2103" name="Shape 2103"/>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2104" name="Shape 2104"/>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2105" name="Shape 2105"/>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grpSp>
        <p:nvGrpSpPr>
          <p:cNvPr id="2106" name="Shape 2106"/>
          <p:cNvGrpSpPr/>
          <p:nvPr/>
        </p:nvGrpSpPr>
        <p:grpSpPr>
          <a:xfrm>
            <a:off x="6075799" y="5006367"/>
            <a:ext cx="908908" cy="905617"/>
            <a:chOff x="3167025" y="5468025"/>
            <a:chExt cx="728700" cy="771000"/>
          </a:xfrm>
        </p:grpSpPr>
        <p:cxnSp>
          <p:nvCxnSpPr>
            <p:cNvPr id="2107" name="Shape 2107"/>
            <p:cNvCxnSpPr/>
            <p:nvPr/>
          </p:nvCxnSpPr>
          <p:spPr>
            <a:xfrm>
              <a:off x="3486150" y="5562600"/>
              <a:ext cx="0" cy="628800"/>
            </a:xfrm>
            <a:prstGeom prst="straightConnector1">
              <a:avLst/>
            </a:prstGeom>
            <a:noFill/>
            <a:ln w="19050" cap="flat" cmpd="sng">
              <a:solidFill>
                <a:srgbClr val="000000"/>
              </a:solidFill>
              <a:prstDash val="solid"/>
              <a:round/>
              <a:headEnd type="stealth" w="lg" len="lg"/>
              <a:tailEnd type="none" w="lg" len="lg"/>
            </a:ln>
          </p:spPr>
        </p:cxnSp>
        <p:cxnSp>
          <p:nvCxnSpPr>
            <p:cNvPr id="2108" name="Shape 2108"/>
            <p:cNvCxnSpPr/>
            <p:nvPr/>
          </p:nvCxnSpPr>
          <p:spPr>
            <a:xfrm>
              <a:off x="3543300" y="5610225"/>
              <a:ext cx="0" cy="628800"/>
            </a:xfrm>
            <a:prstGeom prst="straightConnector1">
              <a:avLst/>
            </a:prstGeom>
            <a:noFill/>
            <a:ln w="19050" cap="flat" cmpd="sng">
              <a:solidFill>
                <a:srgbClr val="000000"/>
              </a:solidFill>
              <a:prstDash val="solid"/>
              <a:round/>
              <a:headEnd type="none" w="lg" len="lg"/>
              <a:tailEnd type="stealth" w="lg" len="lg"/>
            </a:ln>
          </p:spPr>
        </p:cxnSp>
        <p:sp>
          <p:nvSpPr>
            <p:cNvPr id="2109" name="Shape 2109"/>
            <p:cNvSpPr txBox="1"/>
            <p:nvPr/>
          </p:nvSpPr>
          <p:spPr>
            <a:xfrm>
              <a:off x="3167025" y="5468025"/>
              <a:ext cx="728700" cy="6402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100"/>
                <a:t>RX      TX</a:t>
              </a:r>
            </a:p>
          </p:txBody>
        </p:sp>
      </p:grpSp>
      <p:sp>
        <p:nvSpPr>
          <p:cNvPr id="2110" name="Shape 2110"/>
          <p:cNvSpPr/>
          <p:nvPr/>
        </p:nvSpPr>
        <p:spPr>
          <a:xfrm rot="5400000">
            <a:off x="4393104" y="3591450"/>
            <a:ext cx="154500" cy="1525500"/>
          </a:xfrm>
          <a:prstGeom prst="rightBrace">
            <a:avLst>
              <a:gd name="adj1" fmla="val 141774"/>
              <a:gd name="adj2" fmla="val 52060"/>
            </a:avLst>
          </a:prstGeom>
          <a:noFill/>
          <a:ln w="28575"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sp>
        <p:nvSpPr>
          <p:cNvPr id="2111" name="Shape 2111"/>
          <p:cNvSpPr/>
          <p:nvPr/>
        </p:nvSpPr>
        <p:spPr>
          <a:xfrm rot="5400000">
            <a:off x="7292708" y="2644076"/>
            <a:ext cx="277800" cy="3387000"/>
          </a:xfrm>
          <a:prstGeom prst="rightBrace">
            <a:avLst>
              <a:gd name="adj1" fmla="val 141774"/>
              <a:gd name="adj2" fmla="val 52060"/>
            </a:avLst>
          </a:prstGeom>
          <a:noFill/>
          <a:ln w="28575" cap="flat" cmpd="sng">
            <a:solidFill>
              <a:srgbClr val="FFFFFF"/>
            </a:solidFill>
            <a:prstDash val="solid"/>
            <a:round/>
            <a:headEnd type="none" w="med" len="med"/>
            <a:tailEnd type="none" w="med" len="med"/>
          </a:ln>
        </p:spPr>
        <p:txBody>
          <a:bodyPr wrap="square" lIns="60950" tIns="60950" rIns="60950" bIns="60950" anchor="ctr" anchorCtr="0">
            <a:noAutofit/>
          </a:bodyPr>
          <a:lstStyle/>
          <a:p>
            <a:pPr lvl="0">
              <a:spcBef>
                <a:spcPts val="0"/>
              </a:spcBef>
              <a:buNone/>
            </a:pPr>
            <a:endParaRPr/>
          </a:p>
        </p:txBody>
      </p:sp>
      <p:sp>
        <p:nvSpPr>
          <p:cNvPr id="2112" name="Shape 2112"/>
          <p:cNvSpPr txBox="1"/>
          <p:nvPr/>
        </p:nvSpPr>
        <p:spPr>
          <a:xfrm>
            <a:off x="6827525" y="4347537"/>
            <a:ext cx="1659900" cy="581700"/>
          </a:xfrm>
          <a:prstGeom prst="rect">
            <a:avLst/>
          </a:prstGeom>
          <a:noFill/>
          <a:ln>
            <a:noFill/>
          </a:ln>
        </p:spPr>
        <p:txBody>
          <a:bodyPr wrap="square" lIns="60950" tIns="60950" rIns="60950" bIns="60950" anchor="t" anchorCtr="0">
            <a:noAutofit/>
          </a:bodyPr>
          <a:lstStyle/>
          <a:p>
            <a:pPr lvl="0" rtl="0">
              <a:spcBef>
                <a:spcPts val="0"/>
              </a:spcBef>
              <a:buNone/>
            </a:pPr>
            <a:r>
              <a:rPr lang="en-US" sz="1600">
                <a:solidFill>
                  <a:srgbClr val="FFFF00"/>
                </a:solidFill>
              </a:rPr>
              <a:t>eth1 (PCI:virtio1)</a:t>
            </a:r>
          </a:p>
        </p:txBody>
      </p:sp>
      <p:sp>
        <p:nvSpPr>
          <p:cNvPr id="2113" name="Shape 2113"/>
          <p:cNvSpPr txBox="1"/>
          <p:nvPr/>
        </p:nvSpPr>
        <p:spPr>
          <a:xfrm>
            <a:off x="3830319" y="4347537"/>
            <a:ext cx="1947300" cy="581700"/>
          </a:xfrm>
          <a:prstGeom prst="rect">
            <a:avLst/>
          </a:prstGeom>
          <a:noFill/>
          <a:ln>
            <a:noFill/>
          </a:ln>
        </p:spPr>
        <p:txBody>
          <a:bodyPr wrap="square" lIns="60950" tIns="60950" rIns="60950" bIns="60950" anchor="t" anchorCtr="0">
            <a:noAutofit/>
          </a:bodyPr>
          <a:lstStyle/>
          <a:p>
            <a:pPr lvl="0" rtl="0">
              <a:spcBef>
                <a:spcPts val="0"/>
              </a:spcBef>
              <a:buNone/>
            </a:pPr>
            <a:r>
              <a:rPr lang="en-US" sz="1600">
                <a:solidFill>
                  <a:srgbClr val="FFFF00"/>
                </a:solidFill>
              </a:rPr>
              <a:t>eth0 (PCI:virtio0)</a:t>
            </a:r>
          </a:p>
        </p:txBody>
      </p:sp>
      <p:sp>
        <p:nvSpPr>
          <p:cNvPr id="2114" name="Shape 2114"/>
          <p:cNvSpPr txBox="1"/>
          <p:nvPr/>
        </p:nvSpPr>
        <p:spPr>
          <a:xfrm>
            <a:off x="10050025" y="3275204"/>
            <a:ext cx="2074500" cy="655200"/>
          </a:xfrm>
          <a:prstGeom prst="rect">
            <a:avLst/>
          </a:prstGeom>
          <a:noFill/>
          <a:ln>
            <a:noFill/>
          </a:ln>
        </p:spPr>
        <p:txBody>
          <a:bodyPr wrap="square" lIns="60950" tIns="60950" rIns="60950" bIns="60950" anchor="t" anchorCtr="0">
            <a:noAutofit/>
          </a:bodyPr>
          <a:lstStyle/>
          <a:p>
            <a:pPr lvl="0" rtl="0">
              <a:spcBef>
                <a:spcPts val="0"/>
              </a:spcBef>
              <a:buNone/>
            </a:pPr>
            <a:r>
              <a:rPr lang="en-US" sz="1600"/>
              <a:t>Unused queue eth1, allocated but unused </a:t>
            </a:r>
          </a:p>
        </p:txBody>
      </p:sp>
      <p:cxnSp>
        <p:nvCxnSpPr>
          <p:cNvPr id="2115" name="Shape 2115"/>
          <p:cNvCxnSpPr/>
          <p:nvPr/>
        </p:nvCxnSpPr>
        <p:spPr>
          <a:xfrm flipH="1">
            <a:off x="9286425" y="3602811"/>
            <a:ext cx="865200" cy="161100"/>
          </a:xfrm>
          <a:prstGeom prst="straightConnector1">
            <a:avLst/>
          </a:prstGeom>
          <a:noFill/>
          <a:ln w="38100" cap="flat" cmpd="sng">
            <a:solidFill>
              <a:schemeClr val="dk2"/>
            </a:solidFill>
            <a:prstDash val="solid"/>
            <a:round/>
            <a:headEnd type="none" w="lg" len="lg"/>
            <a:tailEnd type="triangle" w="lg" len="lg"/>
          </a:ln>
        </p:spPr>
      </p:cxnSp>
      <p:sp>
        <p:nvSpPr>
          <p:cNvPr id="2116" name="Shape 2116"/>
          <p:cNvSpPr txBox="1"/>
          <p:nvPr/>
        </p:nvSpPr>
        <p:spPr>
          <a:xfrm>
            <a:off x="369150" y="3715500"/>
            <a:ext cx="2231400" cy="655200"/>
          </a:xfrm>
          <a:prstGeom prst="rect">
            <a:avLst/>
          </a:prstGeom>
          <a:noFill/>
          <a:ln>
            <a:noFill/>
          </a:ln>
        </p:spPr>
        <p:txBody>
          <a:bodyPr wrap="square" lIns="60950" tIns="60950" rIns="60950" bIns="60950" anchor="t" anchorCtr="0">
            <a:noAutofit/>
          </a:bodyPr>
          <a:lstStyle/>
          <a:p>
            <a:pPr lvl="0" rtl="0">
              <a:spcBef>
                <a:spcPts val="0"/>
              </a:spcBef>
              <a:buNone/>
            </a:pPr>
            <a:r>
              <a:rPr lang="en-US" sz="1600"/>
              <a:t>4 Unused queues eth0, allocated but unused </a:t>
            </a:r>
          </a:p>
        </p:txBody>
      </p:sp>
      <p:cxnSp>
        <p:nvCxnSpPr>
          <p:cNvPr id="2117" name="Shape 2117"/>
          <p:cNvCxnSpPr/>
          <p:nvPr/>
        </p:nvCxnSpPr>
        <p:spPr>
          <a:xfrm rot="10800000" flipH="1">
            <a:off x="2295050" y="3824900"/>
            <a:ext cx="1854000" cy="205500"/>
          </a:xfrm>
          <a:prstGeom prst="straightConnector1">
            <a:avLst/>
          </a:prstGeom>
          <a:noFill/>
          <a:ln w="38100" cap="flat" cmpd="sng">
            <a:solidFill>
              <a:schemeClr val="dk2"/>
            </a:solidFill>
            <a:prstDash val="solid"/>
            <a:round/>
            <a:headEnd type="none" w="lg" len="lg"/>
            <a:tailEnd type="triangle" w="lg" len="lg"/>
          </a:ln>
        </p:spPr>
      </p:cxnSp>
      <p:sp>
        <p:nvSpPr>
          <p:cNvPr id="2118" name="Shape 2118"/>
          <p:cNvSpPr txBox="1"/>
          <p:nvPr/>
        </p:nvSpPr>
        <p:spPr>
          <a:xfrm>
            <a:off x="4729654" y="3192860"/>
            <a:ext cx="4113000" cy="581700"/>
          </a:xfrm>
          <a:prstGeom prst="rect">
            <a:avLst/>
          </a:prstGeom>
          <a:noFill/>
          <a:ln>
            <a:noFill/>
          </a:ln>
        </p:spPr>
        <p:txBody>
          <a:bodyPr wrap="square" lIns="121900" tIns="121900" rIns="121900" bIns="121900" anchor="t" anchorCtr="0">
            <a:noAutofit/>
          </a:bodyPr>
          <a:lstStyle/>
          <a:p>
            <a:pPr lvl="0" algn="l" rtl="0">
              <a:spcBef>
                <a:spcPts val="0"/>
              </a:spcBef>
              <a:buNone/>
            </a:pPr>
            <a:r>
              <a:rPr lang="en-US" sz="1500">
                <a:solidFill>
                  <a:srgbClr val="FF0000"/>
                </a:solidFill>
              </a:rPr>
              <a:t>vCPU0   vCPU1    vCPU2   vCPU3   vCPU4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Shape 2124"/>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a:spcBef>
                <a:spcPts val="0"/>
              </a:spcBef>
              <a:buNone/>
            </a:pPr>
            <a:fld id="{00000000-1234-1234-1234-123412341234}" type="slidenum">
              <a:rPr lang="en-US"/>
              <a:t>33</a:t>
            </a:fld>
            <a:endParaRPr lang="en-US"/>
          </a:p>
        </p:txBody>
      </p:sp>
      <p:pic>
        <p:nvPicPr>
          <p:cNvPr id="2125" name="Shape 2125" title="Chart"/>
          <p:cNvPicPr preferRelativeResize="0"/>
          <p:nvPr/>
        </p:nvPicPr>
        <p:blipFill>
          <a:blip r:embed="rId3">
            <a:alphaModFix/>
          </a:blip>
          <a:stretch>
            <a:fillRect/>
          </a:stretch>
        </p:blipFill>
        <p:spPr>
          <a:xfrm>
            <a:off x="5607975" y="1323400"/>
            <a:ext cx="6447226" cy="3698175"/>
          </a:xfrm>
          <a:prstGeom prst="rect">
            <a:avLst/>
          </a:prstGeom>
          <a:noFill/>
          <a:ln>
            <a:noFill/>
          </a:ln>
        </p:spPr>
      </p:pic>
      <p:graphicFrame>
        <p:nvGraphicFramePr>
          <p:cNvPr id="2126" name="Shape 2126"/>
          <p:cNvGraphicFramePr/>
          <p:nvPr/>
        </p:nvGraphicFramePr>
        <p:xfrm>
          <a:off x="5541400" y="5197650"/>
          <a:ext cx="6451300" cy="812292"/>
        </p:xfrm>
        <a:graphic>
          <a:graphicData uri="http://schemas.openxmlformats.org/drawingml/2006/table">
            <a:tbl>
              <a:tblPr>
                <a:noFill/>
                <a:tableStyleId>{35D5F64E-28E9-45FB-8819-541476C06C3E}</a:tableStyleId>
              </a:tblPr>
              <a:tblGrid>
                <a:gridCol w="930325">
                  <a:extLst>
                    <a:ext uri="{9D8B030D-6E8A-4147-A177-3AD203B41FA5}">
                      <a16:colId xmlns:a16="http://schemas.microsoft.com/office/drawing/2014/main" val="20000"/>
                    </a:ext>
                  </a:extLst>
                </a:gridCol>
                <a:gridCol w="804550">
                  <a:extLst>
                    <a:ext uri="{9D8B030D-6E8A-4147-A177-3AD203B41FA5}">
                      <a16:colId xmlns:a16="http://schemas.microsoft.com/office/drawing/2014/main" val="20001"/>
                    </a:ext>
                  </a:extLst>
                </a:gridCol>
                <a:gridCol w="875025">
                  <a:extLst>
                    <a:ext uri="{9D8B030D-6E8A-4147-A177-3AD203B41FA5}">
                      <a16:colId xmlns:a16="http://schemas.microsoft.com/office/drawing/2014/main" val="20002"/>
                    </a:ext>
                  </a:extLst>
                </a:gridCol>
                <a:gridCol w="923100">
                  <a:extLst>
                    <a:ext uri="{9D8B030D-6E8A-4147-A177-3AD203B41FA5}">
                      <a16:colId xmlns:a16="http://schemas.microsoft.com/office/drawing/2014/main" val="20003"/>
                    </a:ext>
                  </a:extLst>
                </a:gridCol>
                <a:gridCol w="927950">
                  <a:extLst>
                    <a:ext uri="{9D8B030D-6E8A-4147-A177-3AD203B41FA5}">
                      <a16:colId xmlns:a16="http://schemas.microsoft.com/office/drawing/2014/main" val="20004"/>
                    </a:ext>
                  </a:extLst>
                </a:gridCol>
                <a:gridCol w="990950">
                  <a:extLst>
                    <a:ext uri="{9D8B030D-6E8A-4147-A177-3AD203B41FA5}">
                      <a16:colId xmlns:a16="http://schemas.microsoft.com/office/drawing/2014/main" val="20005"/>
                    </a:ext>
                  </a:extLst>
                </a:gridCol>
                <a:gridCol w="999400">
                  <a:extLst>
                    <a:ext uri="{9D8B030D-6E8A-4147-A177-3AD203B41FA5}">
                      <a16:colId xmlns:a16="http://schemas.microsoft.com/office/drawing/2014/main" val="20006"/>
                    </a:ext>
                  </a:extLst>
                </a:gridCol>
              </a:tblGrid>
              <a:tr h="251450">
                <a:tc>
                  <a:txBody>
                    <a:bodyPr/>
                    <a:lstStyle/>
                    <a:p>
                      <a:pPr lvl="0" rtl="0">
                        <a:spcBef>
                          <a:spcPts val="0"/>
                        </a:spcBef>
                        <a:buNone/>
                      </a:pPr>
                      <a:endParaRP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rtl="0">
                        <a:lnSpc>
                          <a:spcPct val="115000"/>
                        </a:lnSpc>
                        <a:spcBef>
                          <a:spcPts val="0"/>
                        </a:spcBef>
                        <a:buNone/>
                      </a:pPr>
                      <a:r>
                        <a:rPr lang="en-US"/>
                        <a:t>1Q </a:t>
                      </a:r>
                    </a:p>
                    <a:p>
                      <a:pPr lvl="0" rtl="0">
                        <a:lnSpc>
                          <a:spcPct val="115000"/>
                        </a:lnSpc>
                        <a:spcBef>
                          <a:spcPts val="0"/>
                        </a:spcBef>
                        <a:buNone/>
                      </a:pPr>
                      <a:r>
                        <a:rPr lang="en-US"/>
                        <a:t>2 PMDs</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rtl="0">
                        <a:lnSpc>
                          <a:spcPct val="115000"/>
                        </a:lnSpc>
                        <a:spcBef>
                          <a:spcPts val="0"/>
                        </a:spcBef>
                        <a:buNone/>
                      </a:pPr>
                      <a:r>
                        <a:rPr lang="en-US"/>
                        <a:t>1Q </a:t>
                      </a:r>
                    </a:p>
                    <a:p>
                      <a:pPr lvl="0" rtl="0">
                        <a:lnSpc>
                          <a:spcPct val="115000"/>
                        </a:lnSpc>
                        <a:spcBef>
                          <a:spcPts val="0"/>
                        </a:spcBef>
                        <a:buNone/>
                      </a:pPr>
                      <a:r>
                        <a:rPr lang="en-US"/>
                        <a:t>4PMDs</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rtl="0">
                        <a:lnSpc>
                          <a:spcPct val="115000"/>
                        </a:lnSpc>
                        <a:spcBef>
                          <a:spcPts val="0"/>
                        </a:spcBef>
                        <a:buNone/>
                      </a:pPr>
                      <a:r>
                        <a:rPr lang="en-US"/>
                        <a:t>2Q </a:t>
                      </a:r>
                    </a:p>
                    <a:p>
                      <a:pPr lvl="0" rtl="0">
                        <a:lnSpc>
                          <a:spcPct val="115000"/>
                        </a:lnSpc>
                        <a:spcBef>
                          <a:spcPts val="0"/>
                        </a:spcBef>
                        <a:buNone/>
                      </a:pPr>
                      <a:r>
                        <a:rPr lang="en-US"/>
                        <a:t>4 PMDs</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rtl="0">
                        <a:lnSpc>
                          <a:spcPct val="115000"/>
                        </a:lnSpc>
                        <a:spcBef>
                          <a:spcPts val="0"/>
                        </a:spcBef>
                        <a:buNone/>
                      </a:pPr>
                      <a:r>
                        <a:rPr lang="en-US"/>
                        <a:t>2Q </a:t>
                      </a:r>
                    </a:p>
                    <a:p>
                      <a:pPr lvl="0" rtl="0">
                        <a:lnSpc>
                          <a:spcPct val="115000"/>
                        </a:lnSpc>
                        <a:spcBef>
                          <a:spcPts val="0"/>
                        </a:spcBef>
                        <a:buNone/>
                      </a:pPr>
                      <a:r>
                        <a:rPr lang="en-US"/>
                        <a:t>8 PMDs</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rtl="0">
                        <a:lnSpc>
                          <a:spcPct val="115000"/>
                        </a:lnSpc>
                        <a:spcBef>
                          <a:spcPts val="0"/>
                        </a:spcBef>
                        <a:buNone/>
                      </a:pPr>
                      <a:r>
                        <a:rPr lang="en-US"/>
                        <a:t>4Q </a:t>
                      </a:r>
                    </a:p>
                    <a:p>
                      <a:pPr lvl="0" rtl="0">
                        <a:lnSpc>
                          <a:spcPct val="115000"/>
                        </a:lnSpc>
                        <a:spcBef>
                          <a:spcPts val="0"/>
                        </a:spcBef>
                        <a:buNone/>
                      </a:pPr>
                      <a:r>
                        <a:rPr lang="en-US"/>
                        <a:t>8 PMDs</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rtl="0">
                        <a:lnSpc>
                          <a:spcPct val="115000"/>
                        </a:lnSpc>
                        <a:spcBef>
                          <a:spcPts val="0"/>
                        </a:spcBef>
                        <a:buNone/>
                      </a:pPr>
                      <a:r>
                        <a:rPr lang="en-US"/>
                        <a:t>4Q </a:t>
                      </a:r>
                    </a:p>
                    <a:p>
                      <a:pPr lvl="0" rtl="0">
                        <a:lnSpc>
                          <a:spcPct val="115000"/>
                        </a:lnSpc>
                        <a:spcBef>
                          <a:spcPts val="0"/>
                        </a:spcBef>
                        <a:buNone/>
                      </a:pPr>
                      <a:r>
                        <a:rPr lang="en-US"/>
                        <a:t>16 PMDs</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00025">
                <a:tc>
                  <a:txBody>
                    <a:bodyPr/>
                    <a:lstStyle/>
                    <a:p>
                      <a:pPr lvl="0" rtl="0">
                        <a:lnSpc>
                          <a:spcPct val="115000"/>
                        </a:lnSpc>
                        <a:spcBef>
                          <a:spcPts val="0"/>
                        </a:spcBef>
                        <a:buNone/>
                      </a:pPr>
                      <a:r>
                        <a:rPr lang="en-US"/>
                        <a:t>64Bytes</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algn="r" rtl="0">
                        <a:lnSpc>
                          <a:spcPct val="115000"/>
                        </a:lnSpc>
                        <a:spcBef>
                          <a:spcPts val="0"/>
                        </a:spcBef>
                        <a:buNone/>
                      </a:pPr>
                      <a:r>
                        <a:rPr lang="en-US"/>
                        <a:t>4791550</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algn="r" rtl="0">
                        <a:lnSpc>
                          <a:spcPct val="115000"/>
                        </a:lnSpc>
                        <a:spcBef>
                          <a:spcPts val="0"/>
                        </a:spcBef>
                        <a:buNone/>
                      </a:pPr>
                      <a:r>
                        <a:rPr lang="en-US"/>
                        <a:t>8043502</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algn="r" rtl="0">
                        <a:lnSpc>
                          <a:spcPct val="115000"/>
                        </a:lnSpc>
                        <a:spcBef>
                          <a:spcPts val="0"/>
                        </a:spcBef>
                        <a:buNone/>
                      </a:pPr>
                      <a:r>
                        <a:rPr lang="en-US"/>
                        <a:t>9204914</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algn="r" rtl="0">
                        <a:lnSpc>
                          <a:spcPct val="115000"/>
                        </a:lnSpc>
                        <a:spcBef>
                          <a:spcPts val="0"/>
                        </a:spcBef>
                        <a:buNone/>
                      </a:pPr>
                      <a:r>
                        <a:rPr lang="en-US"/>
                        <a:t>15108820</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algn="r" rtl="0">
                        <a:lnSpc>
                          <a:spcPct val="115000"/>
                        </a:lnSpc>
                        <a:spcBef>
                          <a:spcPts val="0"/>
                        </a:spcBef>
                        <a:buNone/>
                      </a:pPr>
                      <a:r>
                        <a:rPr lang="en-US"/>
                        <a:t>15244256</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tc>
                  <a:txBody>
                    <a:bodyPr/>
                    <a:lstStyle/>
                    <a:p>
                      <a:pPr lvl="0" algn="r" rtl="0">
                        <a:lnSpc>
                          <a:spcPct val="115000"/>
                        </a:lnSpc>
                        <a:spcBef>
                          <a:spcPts val="0"/>
                        </a:spcBef>
                        <a:buNone/>
                      </a:pPr>
                      <a:r>
                        <a:rPr lang="en-US"/>
                        <a:t>23257998</a:t>
                      </a:r>
                    </a:p>
                  </a:txBody>
                  <a:tcPr marL="28575" marR="28575" marT="19050" marB="19050" anchor="b">
                    <a:lnL w="10575" cap="flat" cmpd="sng">
                      <a:solidFill>
                        <a:srgbClr val="CCCCCC"/>
                      </a:solidFill>
                      <a:prstDash val="solid"/>
                      <a:round/>
                      <a:headEnd type="none" w="med" len="med"/>
                      <a:tailEnd type="none" w="med" len="med"/>
                    </a:lnL>
                    <a:lnR w="10575" cap="flat" cmpd="sng">
                      <a:solidFill>
                        <a:srgbClr val="CCCCCC"/>
                      </a:solidFill>
                      <a:prstDash val="solid"/>
                      <a:round/>
                      <a:headEnd type="none" w="med" len="med"/>
                      <a:tailEnd type="none" w="med" len="med"/>
                    </a:lnR>
                    <a:lnT w="10575" cap="flat" cmpd="sng">
                      <a:solidFill>
                        <a:srgbClr val="CCCCCC"/>
                      </a:solidFill>
                      <a:prstDash val="solid"/>
                      <a:round/>
                      <a:headEnd type="none" w="med" len="med"/>
                      <a:tailEnd type="none" w="med" len="med"/>
                    </a:lnT>
                    <a:lnB w="10575" cap="flat" cmpd="sng">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127" name="Shape 2127"/>
          <p:cNvSpPr txBox="1"/>
          <p:nvPr/>
        </p:nvSpPr>
        <p:spPr>
          <a:xfrm>
            <a:off x="5811300" y="861700"/>
            <a:ext cx="5911500" cy="461700"/>
          </a:xfrm>
          <a:prstGeom prst="rect">
            <a:avLst/>
          </a:prstGeom>
          <a:noFill/>
          <a:ln>
            <a:noFill/>
          </a:ln>
        </p:spPr>
        <p:txBody>
          <a:bodyPr wrap="square" lIns="91425" tIns="91425" rIns="91425" bIns="91425" anchor="t" anchorCtr="0">
            <a:noAutofit/>
          </a:bodyPr>
          <a:lstStyle/>
          <a:p>
            <a:pPr lvl="0">
              <a:spcBef>
                <a:spcPts val="0"/>
              </a:spcBef>
              <a:buNone/>
            </a:pPr>
            <a:r>
              <a:rPr lang="en-US" sz="1800"/>
              <a:t>OVS-DPDK Zero Loss Multi-queue</a:t>
            </a:r>
          </a:p>
        </p:txBody>
      </p:sp>
      <p:sp>
        <p:nvSpPr>
          <p:cNvPr id="2128" name="Shape 2128"/>
          <p:cNvSpPr txBox="1">
            <a:spLocks noGrp="1"/>
          </p:cNvSpPr>
          <p:nvPr>
            <p:ph type="title"/>
          </p:nvPr>
        </p:nvSpPr>
        <p:spPr>
          <a:xfrm>
            <a:off x="137775" y="-14000"/>
            <a:ext cx="10952100" cy="875700"/>
          </a:xfrm>
          <a:prstGeom prst="rect">
            <a:avLst/>
          </a:prstGeom>
          <a:noFill/>
          <a:ln>
            <a:noFill/>
          </a:ln>
        </p:spPr>
        <p:txBody>
          <a:bodyPr wrap="square" lIns="121900" tIns="121900" rIns="121900" bIns="121900" anchor="b" anchorCtr="0">
            <a:noAutofit/>
          </a:bodyPr>
          <a:lstStyle/>
          <a:p>
            <a:pPr marL="0" marR="0" lvl="0" indent="-234950" algn="l" rtl="0">
              <a:lnSpc>
                <a:spcPct val="100000"/>
              </a:lnSpc>
              <a:spcBef>
                <a:spcPts val="0"/>
              </a:spcBef>
              <a:spcAft>
                <a:spcPts val="0"/>
              </a:spcAft>
              <a:buClr>
                <a:schemeClr val="dk1"/>
              </a:buClr>
              <a:buSzPct val="100000"/>
              <a:buFont typeface="Proxima Nova"/>
              <a:buNone/>
            </a:pPr>
            <a:r>
              <a:rPr lang="en-US" b="1">
                <a:solidFill>
                  <a:srgbClr val="073763"/>
                </a:solidFill>
              </a:rPr>
              <a:t>OVS-DPDK Multi-queue performance</a:t>
            </a:r>
          </a:p>
        </p:txBody>
      </p:sp>
      <p:sp>
        <p:nvSpPr>
          <p:cNvPr id="2129" name="Shape 2129"/>
          <p:cNvSpPr txBox="1"/>
          <p:nvPr/>
        </p:nvSpPr>
        <p:spPr>
          <a:xfrm>
            <a:off x="410900" y="1083600"/>
            <a:ext cx="4652400" cy="3500700"/>
          </a:xfrm>
          <a:prstGeom prst="rect">
            <a:avLst/>
          </a:prstGeom>
          <a:noFill/>
          <a:ln>
            <a:noFill/>
          </a:ln>
        </p:spPr>
        <p:txBody>
          <a:bodyPr wrap="square" lIns="91425" tIns="91425" rIns="91425" bIns="91425" anchor="t" anchorCtr="0">
            <a:noAutofit/>
          </a:bodyPr>
          <a:lstStyle/>
          <a:p>
            <a:pPr lvl="0" rtl="0">
              <a:spcBef>
                <a:spcPts val="0"/>
              </a:spcBef>
              <a:buClr>
                <a:schemeClr val="dk1"/>
              </a:buClr>
              <a:buSzPct val="57894"/>
              <a:buFont typeface="Arial"/>
              <a:buNone/>
            </a:pPr>
            <a:r>
              <a:rPr lang="en-US" sz="1900" b="1">
                <a:solidFill>
                  <a:schemeClr val="dk1"/>
                </a:solidFill>
                <a:latin typeface="Proxima Nova"/>
                <a:ea typeface="Proxima Nova"/>
                <a:cs typeface="Proxima Nova"/>
                <a:sym typeface="Proxima Nova"/>
              </a:rPr>
              <a:t>OpenFlow pipeline is not representative</a:t>
            </a:r>
          </a:p>
          <a:p>
            <a:pPr lvl="0" rtl="0">
              <a:spcBef>
                <a:spcPts val="0"/>
              </a:spcBef>
              <a:buClr>
                <a:schemeClr val="dk1"/>
              </a:buClr>
              <a:buSzPct val="57894"/>
              <a:buFont typeface="Arial"/>
              <a:buNone/>
            </a:pPr>
            <a:r>
              <a:rPr lang="en-US" sz="1900" b="1">
                <a:solidFill>
                  <a:schemeClr val="dk1"/>
                </a:solidFill>
                <a:latin typeface="Proxima Nova"/>
                <a:ea typeface="Proxima Nova"/>
                <a:cs typeface="Proxima Nova"/>
                <a:sym typeface="Proxima Nova"/>
              </a:rPr>
              <a:t>OVS 2.7 and DPDK 16.11, RHEL 7.4, Intel 82599ES 10G NIC</a:t>
            </a:r>
          </a:p>
          <a:p>
            <a:pPr marL="457200" lvl="0" indent="-342900">
              <a:spcBef>
                <a:spcPts val="0"/>
              </a:spcBef>
              <a:buSzPct val="100000"/>
              <a:buChar char="●"/>
            </a:pPr>
            <a:r>
              <a:rPr lang="en-US" sz="1800"/>
              <a:t>Linear performance increase with multi-queue</a:t>
            </a:r>
          </a:p>
        </p:txBody>
      </p:sp>
      <p:sp>
        <p:nvSpPr>
          <p:cNvPr id="2130" name="Shape 2130"/>
          <p:cNvSpPr/>
          <p:nvPr/>
        </p:nvSpPr>
        <p:spPr>
          <a:xfrm>
            <a:off x="294800" y="3018425"/>
            <a:ext cx="3282300" cy="2406600"/>
          </a:xfrm>
          <a:prstGeom prst="roundRect">
            <a:avLst>
              <a:gd name="adj" fmla="val 16667"/>
            </a:avLst>
          </a:prstGeom>
          <a:solidFill>
            <a:srgbClr val="FFE599"/>
          </a:solidFill>
          <a:ln w="9525" cap="flat" cmpd="sng">
            <a:solidFill>
              <a:srgbClr val="666666"/>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i="1"/>
          </a:p>
          <a:p>
            <a:pPr lvl="0" rtl="0">
              <a:spcBef>
                <a:spcPts val="0"/>
              </a:spcBef>
              <a:buNone/>
            </a:pPr>
            <a:endParaRPr i="1"/>
          </a:p>
          <a:p>
            <a:pPr lvl="0" rtl="0">
              <a:spcBef>
                <a:spcPts val="0"/>
              </a:spcBef>
              <a:buNone/>
            </a:pPr>
            <a:endParaRPr i="1"/>
          </a:p>
        </p:txBody>
      </p:sp>
      <p:sp>
        <p:nvSpPr>
          <p:cNvPr id="2131" name="Shape 2131"/>
          <p:cNvSpPr/>
          <p:nvPr/>
        </p:nvSpPr>
        <p:spPr>
          <a:xfrm>
            <a:off x="1430475" y="3049650"/>
            <a:ext cx="1565400" cy="1061400"/>
          </a:xfrm>
          <a:prstGeom prst="roundRect">
            <a:avLst>
              <a:gd name="adj" fmla="val 16667"/>
            </a:avLst>
          </a:prstGeom>
          <a:solidFill>
            <a:srgbClr val="B6D7A8"/>
          </a:solidFill>
          <a:ln w="9525" cap="flat" cmpd="sng">
            <a:solidFill>
              <a:srgbClr val="666666"/>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US" b="1"/>
              <a:t>VM (RHEL)</a:t>
            </a:r>
          </a:p>
          <a:p>
            <a:pPr lvl="0" algn="ctr" rtl="0">
              <a:spcBef>
                <a:spcPts val="0"/>
              </a:spcBef>
              <a:buNone/>
            </a:pPr>
            <a:r>
              <a:rPr lang="en-US" sz="1000"/>
              <a:t>DPDK testpmd; </a:t>
            </a:r>
          </a:p>
          <a:p>
            <a:pPr lvl="0" algn="ctr" rtl="0">
              <a:spcBef>
                <a:spcPts val="0"/>
              </a:spcBef>
              <a:buNone/>
            </a:pPr>
            <a:r>
              <a:rPr lang="en-US" sz="1000"/>
              <a:t>VFIO no-iommu </a:t>
            </a:r>
          </a:p>
          <a:p>
            <a:pPr lvl="0" algn="ctr" rtl="0">
              <a:spcBef>
                <a:spcPts val="0"/>
              </a:spcBef>
              <a:buNone/>
            </a:pPr>
            <a:r>
              <a:rPr lang="en-US" sz="1000"/>
              <a:t>“L2 FWD”</a:t>
            </a:r>
          </a:p>
        </p:txBody>
      </p:sp>
      <p:sp>
        <p:nvSpPr>
          <p:cNvPr id="2132" name="Shape 2132"/>
          <p:cNvSpPr/>
          <p:nvPr/>
        </p:nvSpPr>
        <p:spPr>
          <a:xfrm>
            <a:off x="1571175" y="4414600"/>
            <a:ext cx="1142700" cy="526200"/>
          </a:xfrm>
          <a:prstGeom prst="roundRect">
            <a:avLst>
              <a:gd name="adj" fmla="val 16667"/>
            </a:avLst>
          </a:prstGeom>
          <a:solidFill>
            <a:srgbClr val="999999"/>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200" b="1"/>
              <a:t>OVS-DPDK</a:t>
            </a:r>
          </a:p>
          <a:p>
            <a:pPr lvl="0" algn="ctr" rtl="0">
              <a:spcBef>
                <a:spcPts val="0"/>
              </a:spcBef>
              <a:buNone/>
            </a:pPr>
            <a:r>
              <a:rPr lang="en-US" sz="1200" b="1"/>
              <a:t>(1 bridge, 4 OF rules)</a:t>
            </a:r>
          </a:p>
        </p:txBody>
      </p:sp>
      <p:cxnSp>
        <p:nvCxnSpPr>
          <p:cNvPr id="2133" name="Shape 2133"/>
          <p:cNvCxnSpPr>
            <a:stCxn id="2134" idx="2"/>
          </p:cNvCxnSpPr>
          <p:nvPr/>
        </p:nvCxnSpPr>
        <p:spPr>
          <a:xfrm flipH="1">
            <a:off x="1697000" y="3986125"/>
            <a:ext cx="2100" cy="274800"/>
          </a:xfrm>
          <a:prstGeom prst="straightConnector1">
            <a:avLst/>
          </a:prstGeom>
          <a:noFill/>
          <a:ln w="19050" cap="flat" cmpd="sng">
            <a:solidFill>
              <a:srgbClr val="666666"/>
            </a:solidFill>
            <a:prstDash val="solid"/>
            <a:round/>
            <a:headEnd type="none" w="lg" len="lg"/>
            <a:tailEnd type="none" w="lg" len="lg"/>
          </a:ln>
        </p:spPr>
      </p:cxnSp>
      <p:pic>
        <p:nvPicPr>
          <p:cNvPr id="2135" name="Shape 2135" descr="1290250232-300px.png"/>
          <p:cNvPicPr preferRelativeResize="0"/>
          <p:nvPr/>
        </p:nvPicPr>
        <p:blipFill>
          <a:blip r:embed="rId4">
            <a:alphaModFix/>
          </a:blip>
          <a:stretch>
            <a:fillRect/>
          </a:stretch>
        </p:blipFill>
        <p:spPr>
          <a:xfrm>
            <a:off x="1658663" y="3946500"/>
            <a:ext cx="421675" cy="292350"/>
          </a:xfrm>
          <a:prstGeom prst="rect">
            <a:avLst/>
          </a:prstGeom>
          <a:noFill/>
          <a:ln>
            <a:noFill/>
          </a:ln>
        </p:spPr>
      </p:pic>
      <p:pic>
        <p:nvPicPr>
          <p:cNvPr id="2136" name="Shape 2136" descr="1290250232-300px.png"/>
          <p:cNvPicPr preferRelativeResize="0"/>
          <p:nvPr/>
        </p:nvPicPr>
        <p:blipFill>
          <a:blip r:embed="rId4">
            <a:alphaModFix/>
          </a:blip>
          <a:stretch>
            <a:fillRect/>
          </a:stretch>
        </p:blipFill>
        <p:spPr>
          <a:xfrm>
            <a:off x="1587937" y="5244225"/>
            <a:ext cx="421675" cy="292350"/>
          </a:xfrm>
          <a:prstGeom prst="rect">
            <a:avLst/>
          </a:prstGeom>
          <a:noFill/>
          <a:ln>
            <a:noFill/>
          </a:ln>
        </p:spPr>
      </p:pic>
      <p:pic>
        <p:nvPicPr>
          <p:cNvPr id="2137" name="Shape 2137" descr="1290250232-300px.png"/>
          <p:cNvPicPr preferRelativeResize="0"/>
          <p:nvPr/>
        </p:nvPicPr>
        <p:blipFill>
          <a:blip r:embed="rId4">
            <a:alphaModFix/>
          </a:blip>
          <a:stretch>
            <a:fillRect/>
          </a:stretch>
        </p:blipFill>
        <p:spPr>
          <a:xfrm>
            <a:off x="2148663" y="5244225"/>
            <a:ext cx="421675" cy="292350"/>
          </a:xfrm>
          <a:prstGeom prst="rect">
            <a:avLst/>
          </a:prstGeom>
          <a:noFill/>
          <a:ln>
            <a:noFill/>
          </a:ln>
        </p:spPr>
      </p:pic>
      <p:cxnSp>
        <p:nvCxnSpPr>
          <p:cNvPr id="2138" name="Shape 2138"/>
          <p:cNvCxnSpPr/>
          <p:nvPr/>
        </p:nvCxnSpPr>
        <p:spPr>
          <a:xfrm flipH="1">
            <a:off x="1867100" y="4941950"/>
            <a:ext cx="4800" cy="352200"/>
          </a:xfrm>
          <a:prstGeom prst="straightConnector1">
            <a:avLst/>
          </a:prstGeom>
          <a:noFill/>
          <a:ln w="19050" cap="flat" cmpd="sng">
            <a:solidFill>
              <a:srgbClr val="666666"/>
            </a:solidFill>
            <a:prstDash val="solid"/>
            <a:round/>
            <a:headEnd type="none" w="lg" len="lg"/>
            <a:tailEnd type="none" w="lg" len="lg"/>
          </a:ln>
        </p:spPr>
      </p:cxnSp>
      <p:cxnSp>
        <p:nvCxnSpPr>
          <p:cNvPr id="2139" name="Shape 2139"/>
          <p:cNvCxnSpPr/>
          <p:nvPr/>
        </p:nvCxnSpPr>
        <p:spPr>
          <a:xfrm flipH="1">
            <a:off x="2395350" y="4955625"/>
            <a:ext cx="9600" cy="338700"/>
          </a:xfrm>
          <a:prstGeom prst="straightConnector1">
            <a:avLst/>
          </a:prstGeom>
          <a:noFill/>
          <a:ln w="19050" cap="flat" cmpd="sng">
            <a:solidFill>
              <a:srgbClr val="666666"/>
            </a:solidFill>
            <a:prstDash val="solid"/>
            <a:round/>
            <a:headEnd type="none" w="lg" len="lg"/>
            <a:tailEnd type="none" w="lg" len="lg"/>
          </a:ln>
        </p:spPr>
      </p:cxnSp>
      <p:sp>
        <p:nvSpPr>
          <p:cNvPr id="2134" name="Shape 2134"/>
          <p:cNvSpPr txBox="1"/>
          <p:nvPr/>
        </p:nvSpPr>
        <p:spPr>
          <a:xfrm>
            <a:off x="1388600" y="3647425"/>
            <a:ext cx="621000" cy="338700"/>
          </a:xfrm>
          <a:prstGeom prst="rect">
            <a:avLst/>
          </a:prstGeom>
          <a:noFill/>
          <a:ln>
            <a:noFill/>
          </a:ln>
        </p:spPr>
        <p:txBody>
          <a:bodyPr wrap="square" lIns="91425" tIns="91425" rIns="91425" bIns="91425" anchor="t" anchorCtr="0">
            <a:noAutofit/>
          </a:bodyPr>
          <a:lstStyle/>
          <a:p>
            <a:pPr lvl="0" rtl="0">
              <a:spcBef>
                <a:spcPts val="0"/>
              </a:spcBef>
              <a:buNone/>
            </a:pPr>
            <a:r>
              <a:rPr lang="en-US" sz="1200"/>
              <a:t>virtio</a:t>
            </a:r>
          </a:p>
        </p:txBody>
      </p:sp>
      <p:sp>
        <p:nvSpPr>
          <p:cNvPr id="2140" name="Shape 2140"/>
          <p:cNvSpPr txBox="1"/>
          <p:nvPr/>
        </p:nvSpPr>
        <p:spPr>
          <a:xfrm>
            <a:off x="2665975" y="4061250"/>
            <a:ext cx="1565400" cy="352200"/>
          </a:xfrm>
          <a:prstGeom prst="rect">
            <a:avLst/>
          </a:prstGeom>
          <a:noFill/>
          <a:ln>
            <a:noFill/>
          </a:ln>
        </p:spPr>
        <p:txBody>
          <a:bodyPr wrap="square" lIns="91425" tIns="91425" rIns="91425" bIns="91425" anchor="t" anchorCtr="0">
            <a:noAutofit/>
          </a:bodyPr>
          <a:lstStyle/>
          <a:p>
            <a:pPr lvl="0" rtl="0">
              <a:spcBef>
                <a:spcPts val="0"/>
              </a:spcBef>
              <a:buNone/>
            </a:pPr>
            <a:r>
              <a:rPr lang="en-US" sz="1200"/>
              <a:t>Vhost-user</a:t>
            </a:r>
          </a:p>
        </p:txBody>
      </p:sp>
      <p:sp>
        <p:nvSpPr>
          <p:cNvPr id="2141" name="Shape 2141"/>
          <p:cNvSpPr txBox="1"/>
          <p:nvPr/>
        </p:nvSpPr>
        <p:spPr>
          <a:xfrm>
            <a:off x="829950" y="5369275"/>
            <a:ext cx="1565400" cy="352200"/>
          </a:xfrm>
          <a:prstGeom prst="rect">
            <a:avLst/>
          </a:prstGeom>
          <a:noFill/>
          <a:ln>
            <a:noFill/>
          </a:ln>
        </p:spPr>
        <p:txBody>
          <a:bodyPr wrap="square" lIns="91425" tIns="91425" rIns="91425" bIns="91425" anchor="t" anchorCtr="0">
            <a:noAutofit/>
          </a:bodyPr>
          <a:lstStyle/>
          <a:p>
            <a:pPr lvl="0" rtl="0">
              <a:spcBef>
                <a:spcPts val="0"/>
              </a:spcBef>
              <a:buNone/>
            </a:pPr>
            <a:r>
              <a:rPr lang="en-US" sz="1200"/>
              <a:t>Intel 82599</a:t>
            </a:r>
          </a:p>
        </p:txBody>
      </p:sp>
      <p:sp>
        <p:nvSpPr>
          <p:cNvPr id="2142" name="Shape 2142"/>
          <p:cNvSpPr/>
          <p:nvPr/>
        </p:nvSpPr>
        <p:spPr>
          <a:xfrm>
            <a:off x="3956550" y="3647425"/>
            <a:ext cx="1720500" cy="1733400"/>
          </a:xfrm>
          <a:prstGeom prst="roundRect">
            <a:avLst>
              <a:gd name="adj" fmla="val 16667"/>
            </a:avLst>
          </a:prstGeom>
          <a:solidFill>
            <a:srgbClr val="FFE599"/>
          </a:solidFill>
          <a:ln w="9525" cap="flat" cmpd="sng">
            <a:solidFill>
              <a:srgbClr val="666666"/>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endParaRPr i="1"/>
          </a:p>
        </p:txBody>
      </p:sp>
      <p:pic>
        <p:nvPicPr>
          <p:cNvPr id="2143" name="Shape 2143" descr="1290250232-300px.png"/>
          <p:cNvPicPr preferRelativeResize="0"/>
          <p:nvPr/>
        </p:nvPicPr>
        <p:blipFill>
          <a:blip r:embed="rId4">
            <a:alphaModFix/>
          </a:blip>
          <a:stretch>
            <a:fillRect/>
          </a:stretch>
        </p:blipFill>
        <p:spPr>
          <a:xfrm>
            <a:off x="4432988" y="5253313"/>
            <a:ext cx="421675" cy="292350"/>
          </a:xfrm>
          <a:prstGeom prst="rect">
            <a:avLst/>
          </a:prstGeom>
          <a:noFill/>
          <a:ln>
            <a:noFill/>
          </a:ln>
        </p:spPr>
      </p:pic>
      <p:pic>
        <p:nvPicPr>
          <p:cNvPr id="2144" name="Shape 2144" descr="1290250232-300px.png"/>
          <p:cNvPicPr preferRelativeResize="0"/>
          <p:nvPr/>
        </p:nvPicPr>
        <p:blipFill>
          <a:blip r:embed="rId4">
            <a:alphaModFix/>
          </a:blip>
          <a:stretch>
            <a:fillRect/>
          </a:stretch>
        </p:blipFill>
        <p:spPr>
          <a:xfrm>
            <a:off x="4929838" y="5253313"/>
            <a:ext cx="421675" cy="292350"/>
          </a:xfrm>
          <a:prstGeom prst="rect">
            <a:avLst/>
          </a:prstGeom>
          <a:noFill/>
          <a:ln>
            <a:noFill/>
          </a:ln>
        </p:spPr>
      </p:pic>
      <p:cxnSp>
        <p:nvCxnSpPr>
          <p:cNvPr id="2145" name="Shape 2145"/>
          <p:cNvCxnSpPr/>
          <p:nvPr/>
        </p:nvCxnSpPr>
        <p:spPr>
          <a:xfrm flipH="1">
            <a:off x="4641425" y="5017063"/>
            <a:ext cx="4800" cy="352200"/>
          </a:xfrm>
          <a:prstGeom prst="straightConnector1">
            <a:avLst/>
          </a:prstGeom>
          <a:noFill/>
          <a:ln w="19050" cap="flat" cmpd="sng">
            <a:solidFill>
              <a:srgbClr val="666666"/>
            </a:solidFill>
            <a:prstDash val="solid"/>
            <a:round/>
            <a:headEnd type="none" w="lg" len="lg"/>
            <a:tailEnd type="none" w="lg" len="lg"/>
          </a:ln>
        </p:spPr>
      </p:cxnSp>
      <p:cxnSp>
        <p:nvCxnSpPr>
          <p:cNvPr id="2146" name="Shape 2146"/>
          <p:cNvCxnSpPr/>
          <p:nvPr/>
        </p:nvCxnSpPr>
        <p:spPr>
          <a:xfrm flipH="1">
            <a:off x="5135875" y="4983413"/>
            <a:ext cx="9600" cy="338700"/>
          </a:xfrm>
          <a:prstGeom prst="straightConnector1">
            <a:avLst/>
          </a:prstGeom>
          <a:noFill/>
          <a:ln w="19050" cap="flat" cmpd="sng">
            <a:solidFill>
              <a:srgbClr val="666666"/>
            </a:solidFill>
            <a:prstDash val="solid"/>
            <a:round/>
            <a:headEnd type="none" w="lg" len="lg"/>
            <a:tailEnd type="none" w="lg" len="lg"/>
          </a:ln>
        </p:spPr>
      </p:cxnSp>
      <p:sp>
        <p:nvSpPr>
          <p:cNvPr id="2147" name="Shape 2147"/>
          <p:cNvSpPr txBox="1"/>
          <p:nvPr/>
        </p:nvSpPr>
        <p:spPr>
          <a:xfrm>
            <a:off x="3311838" y="5369263"/>
            <a:ext cx="1565400" cy="352200"/>
          </a:xfrm>
          <a:prstGeom prst="rect">
            <a:avLst/>
          </a:prstGeom>
          <a:noFill/>
          <a:ln>
            <a:noFill/>
          </a:ln>
        </p:spPr>
        <p:txBody>
          <a:bodyPr wrap="square" lIns="91425" tIns="91425" rIns="91425" bIns="91425" anchor="t" anchorCtr="0">
            <a:noAutofit/>
          </a:bodyPr>
          <a:lstStyle/>
          <a:p>
            <a:pPr lvl="0" rtl="0">
              <a:spcBef>
                <a:spcPts val="0"/>
              </a:spcBef>
              <a:buNone/>
            </a:pPr>
            <a:r>
              <a:rPr lang="en-US" sz="1200"/>
              <a:t>Intel 82599</a:t>
            </a:r>
          </a:p>
        </p:txBody>
      </p:sp>
      <p:sp>
        <p:nvSpPr>
          <p:cNvPr id="2148" name="Shape 2148"/>
          <p:cNvSpPr/>
          <p:nvPr/>
        </p:nvSpPr>
        <p:spPr>
          <a:xfrm>
            <a:off x="4231375" y="4490875"/>
            <a:ext cx="1374300" cy="526200"/>
          </a:xfrm>
          <a:prstGeom prst="roundRect">
            <a:avLst>
              <a:gd name="adj" fmla="val 16667"/>
            </a:avLst>
          </a:prstGeom>
          <a:solidFill>
            <a:srgbClr val="93C47D"/>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200" b="1"/>
              <a:t>Moongen</a:t>
            </a:r>
          </a:p>
          <a:p>
            <a:pPr lvl="0" algn="ctr" rtl="0">
              <a:spcBef>
                <a:spcPts val="0"/>
              </a:spcBef>
              <a:buNone/>
            </a:pPr>
            <a:r>
              <a:rPr lang="en-US" sz="1000"/>
              <a:t>Traffic generator</a:t>
            </a:r>
          </a:p>
        </p:txBody>
      </p:sp>
      <p:cxnSp>
        <p:nvCxnSpPr>
          <p:cNvPr id="2149" name="Shape 2149"/>
          <p:cNvCxnSpPr>
            <a:endCxn id="2143" idx="2"/>
          </p:cNvCxnSpPr>
          <p:nvPr/>
        </p:nvCxnSpPr>
        <p:spPr>
          <a:xfrm>
            <a:off x="1817225" y="5481763"/>
            <a:ext cx="2826600" cy="63900"/>
          </a:xfrm>
          <a:prstGeom prst="curvedConnector4">
            <a:avLst>
              <a:gd name="adj1" fmla="val 3004"/>
              <a:gd name="adj2" fmla="val 1655653"/>
            </a:avLst>
          </a:prstGeom>
          <a:noFill/>
          <a:ln w="19050" cap="flat" cmpd="sng">
            <a:solidFill>
              <a:srgbClr val="6AA84F"/>
            </a:solidFill>
            <a:prstDash val="solid"/>
            <a:round/>
            <a:headEnd type="none" w="lg" len="lg"/>
            <a:tailEnd type="none" w="lg" len="lg"/>
          </a:ln>
        </p:spPr>
      </p:cxnSp>
      <p:cxnSp>
        <p:nvCxnSpPr>
          <p:cNvPr id="2150" name="Shape 2150"/>
          <p:cNvCxnSpPr>
            <a:stCxn id="2137" idx="2"/>
            <a:endCxn id="2144" idx="2"/>
          </p:cNvCxnSpPr>
          <p:nvPr/>
        </p:nvCxnSpPr>
        <p:spPr>
          <a:xfrm rot="-5400000" flipH="1">
            <a:off x="3745650" y="4150425"/>
            <a:ext cx="9000" cy="2781300"/>
          </a:xfrm>
          <a:prstGeom prst="curvedConnector3">
            <a:avLst>
              <a:gd name="adj1" fmla="val 8565275"/>
            </a:avLst>
          </a:prstGeom>
          <a:noFill/>
          <a:ln w="19050" cap="flat" cmpd="sng">
            <a:solidFill>
              <a:srgbClr val="FF0000"/>
            </a:solidFill>
            <a:prstDash val="solid"/>
            <a:round/>
            <a:headEnd type="none" w="lg" len="lg"/>
            <a:tailEnd type="none" w="lg" len="lg"/>
          </a:ln>
        </p:spPr>
      </p:cxnSp>
      <p:sp>
        <p:nvSpPr>
          <p:cNvPr id="2151" name="Shape 2151"/>
          <p:cNvSpPr txBox="1"/>
          <p:nvPr/>
        </p:nvSpPr>
        <p:spPr>
          <a:xfrm>
            <a:off x="143475" y="3187763"/>
            <a:ext cx="1287000" cy="352200"/>
          </a:xfrm>
          <a:prstGeom prst="rect">
            <a:avLst/>
          </a:prstGeom>
          <a:noFill/>
          <a:ln>
            <a:noFill/>
          </a:ln>
        </p:spPr>
        <p:txBody>
          <a:bodyPr wrap="square" lIns="91425" tIns="91425" rIns="91425" bIns="91425" anchor="t" anchorCtr="0">
            <a:noAutofit/>
          </a:bodyPr>
          <a:lstStyle/>
          <a:p>
            <a:pPr lvl="0" algn="r" rtl="0">
              <a:spcBef>
                <a:spcPts val="0"/>
              </a:spcBef>
              <a:buNone/>
            </a:pPr>
            <a:r>
              <a:rPr lang="en-US">
                <a:solidFill>
                  <a:srgbClr val="000000"/>
                </a:solidFill>
              </a:rPr>
              <a:t>Compute 1:</a:t>
            </a:r>
          </a:p>
          <a:p>
            <a:pPr lvl="0" algn="r" rtl="0">
              <a:spcBef>
                <a:spcPts val="0"/>
              </a:spcBef>
              <a:buNone/>
            </a:pPr>
            <a:endParaRPr i="1">
              <a:solidFill>
                <a:srgbClr val="000000"/>
              </a:solidFill>
            </a:endParaRPr>
          </a:p>
        </p:txBody>
      </p:sp>
      <p:sp>
        <p:nvSpPr>
          <p:cNvPr id="2152" name="Shape 2152"/>
          <p:cNvSpPr txBox="1"/>
          <p:nvPr/>
        </p:nvSpPr>
        <p:spPr>
          <a:xfrm>
            <a:off x="3996925" y="3739200"/>
            <a:ext cx="1843200" cy="673200"/>
          </a:xfrm>
          <a:prstGeom prst="rect">
            <a:avLst/>
          </a:prstGeom>
          <a:noFill/>
          <a:ln>
            <a:noFill/>
          </a:ln>
        </p:spPr>
        <p:txBody>
          <a:bodyPr wrap="square" lIns="91425" tIns="91425" rIns="91425" bIns="91425" anchor="t" anchorCtr="0">
            <a:noAutofit/>
          </a:bodyPr>
          <a:lstStyle/>
          <a:p>
            <a:pPr lvl="0" rtl="0">
              <a:spcBef>
                <a:spcPts val="0"/>
              </a:spcBef>
              <a:buNone/>
            </a:pPr>
            <a:r>
              <a:rPr lang="en-US">
                <a:solidFill>
                  <a:srgbClr val="000000"/>
                </a:solidFill>
              </a:rPr>
              <a:t>compute 2:</a:t>
            </a:r>
          </a:p>
          <a:p>
            <a:pPr lvl="0" rtl="0">
              <a:spcBef>
                <a:spcPts val="0"/>
              </a:spcBef>
              <a:buNone/>
            </a:pPr>
            <a:r>
              <a:rPr lang="en-US" i="1"/>
              <a:t>T</a:t>
            </a:r>
            <a:r>
              <a:rPr lang="en-US" i="1">
                <a:solidFill>
                  <a:srgbClr val="000000"/>
                </a:solidFill>
              </a:rPr>
              <a:t>ester; VSPerf test</a:t>
            </a:r>
          </a:p>
        </p:txBody>
      </p:sp>
      <p:pic>
        <p:nvPicPr>
          <p:cNvPr id="2153" name="Shape 2153" descr="1290250232-300px.png"/>
          <p:cNvPicPr preferRelativeResize="0"/>
          <p:nvPr/>
        </p:nvPicPr>
        <p:blipFill>
          <a:blip r:embed="rId4">
            <a:alphaModFix/>
          </a:blip>
          <a:stretch>
            <a:fillRect/>
          </a:stretch>
        </p:blipFill>
        <p:spPr>
          <a:xfrm>
            <a:off x="2244313" y="3929613"/>
            <a:ext cx="421675" cy="292350"/>
          </a:xfrm>
          <a:prstGeom prst="rect">
            <a:avLst/>
          </a:prstGeom>
          <a:noFill/>
          <a:ln>
            <a:noFill/>
          </a:ln>
        </p:spPr>
      </p:pic>
      <p:cxnSp>
        <p:nvCxnSpPr>
          <p:cNvPr id="2154" name="Shape 2154"/>
          <p:cNvCxnSpPr/>
          <p:nvPr/>
        </p:nvCxnSpPr>
        <p:spPr>
          <a:xfrm flipH="1">
            <a:off x="2452000" y="4187575"/>
            <a:ext cx="16800" cy="227100"/>
          </a:xfrm>
          <a:prstGeom prst="straightConnector1">
            <a:avLst/>
          </a:prstGeom>
          <a:noFill/>
          <a:ln w="19050" cap="flat" cmpd="sng">
            <a:solidFill>
              <a:srgbClr val="666666"/>
            </a:solidFill>
            <a:prstDash val="solid"/>
            <a:round/>
            <a:headEnd type="none" w="lg" len="lg"/>
            <a:tailEnd type="none" w="lg" len="lg"/>
          </a:ln>
        </p:spPr>
      </p:cxnSp>
      <p:sp>
        <p:nvSpPr>
          <p:cNvPr id="2155" name="Shape 2155"/>
          <p:cNvSpPr/>
          <p:nvPr/>
        </p:nvSpPr>
        <p:spPr>
          <a:xfrm>
            <a:off x="1637375" y="3906050"/>
            <a:ext cx="1010311" cy="2164811"/>
          </a:xfrm>
          <a:custGeom>
            <a:avLst/>
            <a:gdLst/>
            <a:ahLst/>
            <a:cxnLst/>
            <a:rect l="0" t="0" r="0" b="0"/>
            <a:pathLst>
              <a:path w="38948" h="97514" extrusionOk="0">
                <a:moveTo>
                  <a:pt x="2774" y="97514"/>
                </a:moveTo>
                <a:cubicBezTo>
                  <a:pt x="2679" y="83100"/>
                  <a:pt x="-2972" y="25683"/>
                  <a:pt x="2209" y="11035"/>
                </a:cubicBezTo>
                <a:cubicBezTo>
                  <a:pt x="7390" y="-3613"/>
                  <a:pt x="28020" y="-3189"/>
                  <a:pt x="33861" y="9622"/>
                </a:cubicBezTo>
                <a:cubicBezTo>
                  <a:pt x="39701" y="22433"/>
                  <a:pt x="36404" y="73727"/>
                  <a:pt x="37252" y="87905"/>
                </a:cubicBezTo>
                <a:cubicBezTo>
                  <a:pt x="38099" y="102082"/>
                  <a:pt x="38665" y="93557"/>
                  <a:pt x="38948" y="94688"/>
                </a:cubicBezTo>
              </a:path>
            </a:pathLst>
          </a:custGeom>
          <a:noFill/>
          <a:ln w="28575" cap="flat" cmpd="sng">
            <a:solidFill>
              <a:srgbClr val="CC4125"/>
            </a:solidFill>
            <a:prstDash val="dash"/>
            <a:round/>
            <a:headEnd type="stealth" w="lg" len="lg"/>
            <a:tailEnd type="stealth" w="lg" len="lg"/>
          </a:ln>
        </p:spPr>
      </p:sp>
      <p:cxnSp>
        <p:nvCxnSpPr>
          <p:cNvPr id="2156" name="Shape 2156"/>
          <p:cNvCxnSpPr/>
          <p:nvPr/>
        </p:nvCxnSpPr>
        <p:spPr>
          <a:xfrm flipH="1">
            <a:off x="4262775" y="5627975"/>
            <a:ext cx="171300" cy="504900"/>
          </a:xfrm>
          <a:prstGeom prst="straightConnector1">
            <a:avLst/>
          </a:prstGeom>
          <a:noFill/>
          <a:ln w="19050" cap="flat" cmpd="sng">
            <a:solidFill>
              <a:srgbClr val="980000"/>
            </a:solidFill>
            <a:prstDash val="dash"/>
            <a:round/>
            <a:headEnd type="none" w="lg" len="lg"/>
            <a:tailEnd type="triangle" w="lg" len="lg"/>
          </a:ln>
        </p:spPr>
      </p:cxnSp>
      <p:cxnSp>
        <p:nvCxnSpPr>
          <p:cNvPr id="2157" name="Shape 2157"/>
          <p:cNvCxnSpPr/>
          <p:nvPr/>
        </p:nvCxnSpPr>
        <p:spPr>
          <a:xfrm flipH="1">
            <a:off x="4694700" y="5647025"/>
            <a:ext cx="244200" cy="423900"/>
          </a:xfrm>
          <a:prstGeom prst="straightConnector1">
            <a:avLst/>
          </a:prstGeom>
          <a:noFill/>
          <a:ln w="19050" cap="flat" cmpd="sng">
            <a:solidFill>
              <a:srgbClr val="980000"/>
            </a:solidFill>
            <a:prstDash val="dash"/>
            <a:round/>
            <a:headEnd type="none" w="lg" len="lg"/>
            <a:tailEnd type="triangle" w="lg" len="lg"/>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Shape 2163"/>
          <p:cNvSpPr txBox="1">
            <a:spLocks noGrp="1"/>
          </p:cNvSpPr>
          <p:nvPr>
            <p:ph type="sldNum" idx="12"/>
          </p:nvPr>
        </p:nvSpPr>
        <p:spPr>
          <a:xfrm>
            <a:off x="137770" y="6311925"/>
            <a:ext cx="480900" cy="524700"/>
          </a:xfrm>
          <a:prstGeom prst="rect">
            <a:avLst/>
          </a:prstGeom>
          <a:noFill/>
          <a:ln>
            <a:noFill/>
          </a:ln>
        </p:spPr>
        <p:txBody>
          <a:bodyPr wrap="square" lIns="121900" tIns="121900" rIns="121900" bIns="121900"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34</a:t>
            </a:fld>
            <a:endParaRPr lang="en-US" sz="1400" b="0" i="0" u="none" strike="noStrike" cap="none">
              <a:solidFill>
                <a:srgbClr val="000000"/>
              </a:solidFill>
              <a:latin typeface="Arial"/>
              <a:ea typeface="Arial"/>
              <a:cs typeface="Arial"/>
              <a:sym typeface="Arial"/>
            </a:endParaRPr>
          </a:p>
        </p:txBody>
      </p:sp>
      <p:sp>
        <p:nvSpPr>
          <p:cNvPr id="2164" name="Shape 2164"/>
          <p:cNvSpPr txBox="1">
            <a:spLocks noGrp="1"/>
          </p:cNvSpPr>
          <p:nvPr>
            <p:ph type="title"/>
          </p:nvPr>
        </p:nvSpPr>
        <p:spPr>
          <a:xfrm>
            <a:off x="137775" y="-14000"/>
            <a:ext cx="10952100" cy="875700"/>
          </a:xfrm>
          <a:prstGeom prst="rect">
            <a:avLst/>
          </a:prstGeom>
          <a:noFill/>
          <a:ln>
            <a:noFill/>
          </a:ln>
        </p:spPr>
        <p:txBody>
          <a:bodyPr wrap="square" lIns="121900" tIns="121900" rIns="121900" bIns="121900" anchor="b" anchorCtr="0">
            <a:noAutofit/>
          </a:bodyPr>
          <a:lstStyle/>
          <a:p>
            <a:pPr marL="0" marR="0" lvl="0" indent="-234950" algn="l" rtl="0">
              <a:lnSpc>
                <a:spcPct val="100000"/>
              </a:lnSpc>
              <a:spcBef>
                <a:spcPts val="0"/>
              </a:spcBef>
              <a:spcAft>
                <a:spcPts val="0"/>
              </a:spcAft>
              <a:buClr>
                <a:schemeClr val="dk1"/>
              </a:buClr>
              <a:buSzPct val="100000"/>
              <a:buFont typeface="Proxima Nova"/>
              <a:buNone/>
            </a:pPr>
            <a:r>
              <a:rPr lang="en-US" sz="3700" b="1" i="0" u="none" strike="noStrike" cap="none">
                <a:solidFill>
                  <a:srgbClr val="073763"/>
                </a:solidFill>
                <a:latin typeface="Proxima Nova"/>
                <a:ea typeface="Proxima Nova"/>
                <a:cs typeface="Proxima Nova"/>
                <a:sym typeface="Proxima Nova"/>
              </a:rPr>
              <a:t>Performance Data</a:t>
            </a:r>
          </a:p>
        </p:txBody>
      </p:sp>
      <p:sp>
        <p:nvSpPr>
          <p:cNvPr id="2165" name="Shape 2165"/>
          <p:cNvSpPr txBox="1"/>
          <p:nvPr/>
        </p:nvSpPr>
        <p:spPr>
          <a:xfrm>
            <a:off x="10510345" y="5249602"/>
            <a:ext cx="1578317" cy="64633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i="0" u="none" strike="noStrike" cap="none">
                <a:solidFill>
                  <a:srgbClr val="002060"/>
                </a:solidFill>
                <a:latin typeface="Proxima Nova"/>
                <a:ea typeface="Proxima Nova"/>
                <a:cs typeface="Proxima Nova"/>
                <a:sym typeface="Proxima Nova"/>
              </a:rPr>
              <a:t>4vCPU Virtio</a:t>
            </a:r>
          </a:p>
          <a:p>
            <a:pPr marL="0" marR="0" lvl="0" indent="0" algn="l" rtl="0">
              <a:spcBef>
                <a:spcPts val="0"/>
              </a:spcBef>
              <a:buSzPct val="25000"/>
              <a:buNone/>
            </a:pPr>
            <a:r>
              <a:rPr lang="en-US" sz="1800" b="1">
                <a:solidFill>
                  <a:srgbClr val="002060"/>
                </a:solidFill>
                <a:latin typeface="Proxima Nova"/>
                <a:ea typeface="Proxima Nova"/>
                <a:cs typeface="Proxima Nova"/>
                <a:sym typeface="Proxima Nova"/>
              </a:rPr>
              <a:t>Instance</a:t>
            </a:r>
          </a:p>
        </p:txBody>
      </p:sp>
      <p:grpSp>
        <p:nvGrpSpPr>
          <p:cNvPr id="2166" name="Shape 2166"/>
          <p:cNvGrpSpPr/>
          <p:nvPr/>
        </p:nvGrpSpPr>
        <p:grpSpPr>
          <a:xfrm>
            <a:off x="1452240" y="861700"/>
            <a:ext cx="8947377" cy="5403565"/>
            <a:chOff x="1452240" y="861700"/>
            <a:chExt cx="8947377" cy="5403565"/>
          </a:xfrm>
        </p:grpSpPr>
        <p:pic>
          <p:nvPicPr>
            <p:cNvPr id="2167" name="Shape 2167"/>
            <p:cNvPicPr preferRelativeResize="0"/>
            <p:nvPr/>
          </p:nvPicPr>
          <p:blipFill rotWithShape="1">
            <a:blip r:embed="rId3">
              <a:alphaModFix/>
            </a:blip>
            <a:srcRect/>
            <a:stretch/>
          </p:blipFill>
          <p:spPr>
            <a:xfrm>
              <a:off x="1452240" y="861700"/>
              <a:ext cx="8947377" cy="5014096"/>
            </a:xfrm>
            <a:prstGeom prst="rect">
              <a:avLst/>
            </a:prstGeom>
            <a:noFill/>
            <a:ln>
              <a:noFill/>
            </a:ln>
          </p:spPr>
        </p:pic>
        <p:sp>
          <p:nvSpPr>
            <p:cNvPr id="2168" name="Shape 2168"/>
            <p:cNvSpPr txBox="1"/>
            <p:nvPr/>
          </p:nvSpPr>
          <p:spPr>
            <a:xfrm>
              <a:off x="3411906" y="5895933"/>
              <a:ext cx="5427293"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rgbClr val="002060"/>
                  </a:solidFill>
                  <a:latin typeface="Proxima Nova"/>
                  <a:ea typeface="Proxima Nova"/>
                  <a:cs typeface="Proxima Nova"/>
                  <a:sym typeface="Proxima Nova"/>
                </a:rPr>
                <a:t>Without Performance Recommendations</a:t>
              </a:r>
            </a:p>
          </p:txBody>
        </p:sp>
      </p:grpSp>
      <p:grpSp>
        <p:nvGrpSpPr>
          <p:cNvPr id="2169" name="Shape 2169"/>
          <p:cNvGrpSpPr/>
          <p:nvPr/>
        </p:nvGrpSpPr>
        <p:grpSpPr>
          <a:xfrm>
            <a:off x="1501988" y="897859"/>
            <a:ext cx="9025450" cy="5367406"/>
            <a:chOff x="1501988" y="897859"/>
            <a:chExt cx="9025450" cy="5367406"/>
          </a:xfrm>
        </p:grpSpPr>
        <p:pic>
          <p:nvPicPr>
            <p:cNvPr id="2170" name="Shape 2170"/>
            <p:cNvPicPr preferRelativeResize="0"/>
            <p:nvPr/>
          </p:nvPicPr>
          <p:blipFill rotWithShape="1">
            <a:blip r:embed="rId4">
              <a:alphaModFix/>
            </a:blip>
            <a:srcRect/>
            <a:stretch/>
          </p:blipFill>
          <p:spPr>
            <a:xfrm>
              <a:off x="1501988" y="897859"/>
              <a:ext cx="9025450" cy="4982080"/>
            </a:xfrm>
            <a:prstGeom prst="rect">
              <a:avLst/>
            </a:prstGeom>
            <a:noFill/>
            <a:ln>
              <a:noFill/>
            </a:ln>
          </p:spPr>
        </p:pic>
        <p:sp>
          <p:nvSpPr>
            <p:cNvPr id="2171" name="Shape 2171"/>
            <p:cNvSpPr txBox="1"/>
            <p:nvPr/>
          </p:nvSpPr>
          <p:spPr>
            <a:xfrm>
              <a:off x="3459202" y="5895933"/>
              <a:ext cx="5427293"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rgbClr val="002060"/>
                  </a:solidFill>
                  <a:latin typeface="Proxima Nova"/>
                  <a:ea typeface="Proxima Nova"/>
                  <a:cs typeface="Proxima Nova"/>
                  <a:sym typeface="Proxima Nova"/>
                </a:rPr>
                <a:t>With Performance Recommendations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1"/>
                                          </p:stCondLst>
                                        </p:cTn>
                                        <p:tgtEl>
                                          <p:spTgt spid="21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Shape 2124"/>
          <p:cNvSpPr txBox="1">
            <a:spLocks noGrp="1"/>
          </p:cNvSpPr>
          <p:nvPr>
            <p:ph type="sldNum" idx="12"/>
          </p:nvPr>
        </p:nvSpPr>
        <p:spPr>
          <a:xfrm>
            <a:off x="137766" y="6311933"/>
            <a:ext cx="606300" cy="524700"/>
          </a:xfrm>
          <a:prstGeom prst="rect">
            <a:avLst/>
          </a:prstGeom>
        </p:spPr>
        <p:txBody>
          <a:bodyPr wrap="square" lIns="121900" tIns="121900" rIns="121900" bIns="121900" anchor="ctr" anchorCtr="0">
            <a:noAutofit/>
          </a:bodyPr>
          <a:lstStyle/>
          <a:p>
            <a:pPr lvl="0">
              <a:spcBef>
                <a:spcPts val="0"/>
              </a:spcBef>
              <a:buNone/>
            </a:pPr>
            <a:fld id="{00000000-1234-1234-1234-123412341234}" type="slidenum">
              <a:rPr lang="en-US"/>
              <a:t>35</a:t>
            </a:fld>
            <a:endParaRPr lang="en-US"/>
          </a:p>
        </p:txBody>
      </p:sp>
      <p:sp>
        <p:nvSpPr>
          <p:cNvPr id="2128" name="Shape 2128"/>
          <p:cNvSpPr txBox="1">
            <a:spLocks noGrp="1"/>
          </p:cNvSpPr>
          <p:nvPr>
            <p:ph type="title"/>
          </p:nvPr>
        </p:nvSpPr>
        <p:spPr>
          <a:xfrm>
            <a:off x="137775" y="-14000"/>
            <a:ext cx="10952100" cy="875700"/>
          </a:xfrm>
          <a:prstGeom prst="rect">
            <a:avLst/>
          </a:prstGeom>
          <a:noFill/>
          <a:ln>
            <a:noFill/>
          </a:ln>
        </p:spPr>
        <p:txBody>
          <a:bodyPr wrap="square" lIns="121900" tIns="121900" rIns="121900" bIns="121900" anchor="b" anchorCtr="0">
            <a:noAutofit/>
          </a:bodyPr>
          <a:lstStyle/>
          <a:p>
            <a:pPr marL="0" marR="0" lvl="0" indent="-234950" algn="l" rtl="0">
              <a:lnSpc>
                <a:spcPct val="100000"/>
              </a:lnSpc>
              <a:spcBef>
                <a:spcPts val="0"/>
              </a:spcBef>
              <a:spcAft>
                <a:spcPts val="0"/>
              </a:spcAft>
              <a:buClr>
                <a:schemeClr val="dk1"/>
              </a:buClr>
              <a:buSzPct val="100000"/>
              <a:buFont typeface="Proxima Nova"/>
              <a:buNone/>
            </a:pPr>
            <a:r>
              <a:rPr lang="en-US" b="1" dirty="0">
                <a:solidFill>
                  <a:srgbClr val="073763"/>
                </a:solidFill>
              </a:rPr>
              <a:t>Accelerated devices: GPU for Audio Transcoding</a:t>
            </a:r>
          </a:p>
        </p:txBody>
      </p:sp>
      <p:pic>
        <p:nvPicPr>
          <p:cNvPr id="36" name="Shape 700">
            <a:extLst>
              <a:ext uri="{FF2B5EF4-FFF2-40B4-BE49-F238E27FC236}">
                <a16:creationId xmlns:a16="http://schemas.microsoft.com/office/drawing/2014/main" id="{4CA20476-C523-42E1-8BB6-B99641CA31DA}"/>
              </a:ext>
            </a:extLst>
          </p:cNvPr>
          <p:cNvPicPr preferRelativeResize="0"/>
          <p:nvPr/>
        </p:nvPicPr>
        <p:blipFill>
          <a:blip r:embed="rId3">
            <a:alphaModFix/>
          </a:blip>
          <a:stretch>
            <a:fillRect/>
          </a:stretch>
        </p:blipFill>
        <p:spPr>
          <a:xfrm>
            <a:off x="9085783" y="1794541"/>
            <a:ext cx="2849825" cy="3662362"/>
          </a:xfrm>
          <a:prstGeom prst="rect">
            <a:avLst/>
          </a:prstGeom>
          <a:noFill/>
          <a:ln>
            <a:noFill/>
          </a:ln>
        </p:spPr>
      </p:pic>
      <p:sp>
        <p:nvSpPr>
          <p:cNvPr id="37" name="Shape 698">
            <a:extLst>
              <a:ext uri="{FF2B5EF4-FFF2-40B4-BE49-F238E27FC236}">
                <a16:creationId xmlns:a16="http://schemas.microsoft.com/office/drawing/2014/main" id="{4F5574D5-0987-41B9-9D39-61C8C574C66D}"/>
              </a:ext>
            </a:extLst>
          </p:cNvPr>
          <p:cNvSpPr txBox="1">
            <a:spLocks noGrp="1"/>
          </p:cNvSpPr>
          <p:nvPr/>
        </p:nvSpPr>
        <p:spPr>
          <a:xfrm>
            <a:off x="666004" y="4050043"/>
            <a:ext cx="8419779" cy="233970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171450" marR="0" lvl="0" indent="-69850" algn="l" rtl="0">
              <a:lnSpc>
                <a:spcPct val="100000"/>
              </a:lnSpc>
              <a:spcBef>
                <a:spcPts val="320"/>
              </a:spcBef>
              <a:spcAft>
                <a:spcPts val="0"/>
              </a:spcAft>
              <a:buClr>
                <a:schemeClr val="dk1"/>
              </a:buClr>
              <a:buSzPct val="100000"/>
              <a:buFont typeface="Arial"/>
              <a:buChar char="•"/>
              <a:defRPr sz="1600" b="0" i="0" u="none" strike="noStrike" cap="none">
                <a:solidFill>
                  <a:srgbClr val="323131"/>
                </a:solidFill>
                <a:latin typeface="Arial"/>
                <a:ea typeface="Arial"/>
                <a:cs typeface="Arial"/>
                <a:sym typeface="Arial"/>
              </a:defRPr>
            </a:lvl1pPr>
            <a:lvl2pPr marL="557213" marR="0" lvl="1" indent="-138112" algn="l" rtl="0">
              <a:lnSpc>
                <a:spcPct val="100000"/>
              </a:lnSpc>
              <a:spcBef>
                <a:spcPts val="240"/>
              </a:spcBef>
              <a:spcAft>
                <a:spcPts val="0"/>
              </a:spcAft>
              <a:buClr>
                <a:srgbClr val="323131"/>
              </a:buClr>
              <a:buSzPct val="100000"/>
              <a:buFont typeface="Arial"/>
              <a:buChar char="–"/>
              <a:defRPr sz="1200" b="0" i="0" u="none" strike="noStrike" cap="none">
                <a:solidFill>
                  <a:srgbClr val="323131"/>
                </a:solidFill>
                <a:latin typeface="Arial"/>
                <a:ea typeface="Arial"/>
                <a:cs typeface="Arial"/>
                <a:sym typeface="Arial"/>
              </a:defRPr>
            </a:lvl2pPr>
            <a:lvl3pPr marL="857250" marR="0" lvl="2" indent="-104775" algn="l" rtl="0">
              <a:lnSpc>
                <a:spcPct val="100000"/>
              </a:lnSpc>
              <a:spcBef>
                <a:spcPts val="210"/>
              </a:spcBef>
              <a:spcAft>
                <a:spcPts val="0"/>
              </a:spcAft>
              <a:buClr>
                <a:srgbClr val="323131"/>
              </a:buClr>
              <a:buSzPct val="95454"/>
              <a:buFont typeface="Arial"/>
              <a:buChar char="•"/>
              <a:defRPr sz="1050" b="0" i="0" u="none" strike="noStrike" cap="none">
                <a:solidFill>
                  <a:srgbClr val="323131"/>
                </a:solidFill>
                <a:latin typeface="Arial"/>
                <a:ea typeface="Arial"/>
                <a:cs typeface="Arial"/>
                <a:sym typeface="Arial"/>
              </a:defRPr>
            </a:lvl3pPr>
            <a:lvl4pPr marL="1200150" marR="0" lvl="3" indent="-114300" algn="l" rtl="0">
              <a:lnSpc>
                <a:spcPct val="100000"/>
              </a:lnSpc>
              <a:spcBef>
                <a:spcPts val="180"/>
              </a:spcBef>
              <a:spcAft>
                <a:spcPts val="0"/>
              </a:spcAft>
              <a:buClr>
                <a:srgbClr val="323131"/>
              </a:buClr>
              <a:buSzPct val="100000"/>
              <a:buFont typeface="Arial"/>
              <a:buChar char="–"/>
              <a:defRPr sz="900" b="0" i="0" u="none" strike="noStrike" cap="none">
                <a:solidFill>
                  <a:srgbClr val="323131"/>
                </a:solidFill>
                <a:latin typeface="Arial"/>
                <a:ea typeface="Arial"/>
                <a:cs typeface="Arial"/>
                <a:sym typeface="Arial"/>
              </a:defRPr>
            </a:lvl4pPr>
            <a:lvl5pPr marL="1543050" marR="0" lvl="4" indent="-114300" algn="l" rtl="0">
              <a:lnSpc>
                <a:spcPct val="100000"/>
              </a:lnSpc>
              <a:spcBef>
                <a:spcPts val="180"/>
              </a:spcBef>
              <a:spcAft>
                <a:spcPts val="0"/>
              </a:spcAft>
              <a:buClr>
                <a:srgbClr val="323131"/>
              </a:buClr>
              <a:buSzPct val="100000"/>
              <a:buFont typeface="Arial"/>
              <a:buChar char="»"/>
              <a:defRPr sz="900" b="0" i="0" u="none" strike="noStrike" cap="none">
                <a:solidFill>
                  <a:srgbClr val="323131"/>
                </a:solidFill>
                <a:latin typeface="Arial"/>
                <a:ea typeface="Arial"/>
                <a:cs typeface="Arial"/>
                <a:sym typeface="Arial"/>
              </a:defRPr>
            </a:lvl5pPr>
            <a:lvl6pPr marL="1885950" marR="0" lvl="5" indent="-762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28850" marR="0" lvl="6" indent="-762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1750" marR="0" lvl="7" indent="-762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14650" marR="0" lvl="8" indent="-762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pPr marL="0" lvl="0" indent="-69850" rtl="0">
              <a:lnSpc>
                <a:spcPct val="115000"/>
              </a:lnSpc>
              <a:spcBef>
                <a:spcPts val="500"/>
              </a:spcBef>
              <a:buClr>
                <a:srgbClr val="000000"/>
              </a:buClr>
              <a:buSzPct val="50000"/>
              <a:buFont typeface="Arial"/>
              <a:buNone/>
            </a:pPr>
            <a:r>
              <a:rPr lang="en" b="1" dirty="0">
                <a:solidFill>
                  <a:srgbClr val="073763"/>
                </a:solidFill>
                <a:latin typeface="Proxima Nova"/>
                <a:sym typeface="Proxima Nova"/>
              </a:rPr>
              <a:t>GPU : Audio Transcoding - (POC stage)</a:t>
            </a:r>
          </a:p>
          <a:p>
            <a:pPr marL="914400" lvl="0" indent="-330200" rtl="0">
              <a:lnSpc>
                <a:spcPct val="115000"/>
              </a:lnSpc>
              <a:spcBef>
                <a:spcPts val="400"/>
              </a:spcBef>
              <a:buClr>
                <a:srgbClr val="000000"/>
              </a:buClr>
              <a:buFont typeface="Wingdings" panose="05000000000000000000" pitchFamily="2" charset="2"/>
              <a:buChar char="q"/>
            </a:pPr>
            <a:r>
              <a:rPr lang="en-US" dirty="0">
                <a:solidFill>
                  <a:srgbClr val="000000"/>
                </a:solidFill>
                <a:latin typeface="Proxima Nova"/>
                <a:ea typeface="Proxima Nova"/>
                <a:cs typeface="Proxima Nova"/>
                <a:sym typeface="Proxima Nova"/>
              </a:rPr>
              <a:t>Transcoding on GPU with </a:t>
            </a:r>
            <a:r>
              <a:rPr lang="en" dirty="0">
                <a:solidFill>
                  <a:srgbClr val="000000"/>
                </a:solidFill>
                <a:latin typeface="Proxima Nova"/>
                <a:ea typeface="Proxima Nova"/>
                <a:cs typeface="Proxima Nova"/>
                <a:sym typeface="Proxima Nova"/>
              </a:rPr>
              <a:t>Nvidia M60 with multiple Codecs</a:t>
            </a:r>
          </a:p>
          <a:p>
            <a:pPr marL="914400" lvl="0" indent="-330200" rtl="0">
              <a:lnSpc>
                <a:spcPct val="115000"/>
              </a:lnSpc>
              <a:spcBef>
                <a:spcPts val="400"/>
              </a:spcBef>
              <a:buClr>
                <a:srgbClr val="000000"/>
              </a:buClr>
              <a:buFont typeface="Wingdings" panose="05000000000000000000" pitchFamily="2" charset="2"/>
              <a:buChar char="q"/>
            </a:pPr>
            <a:r>
              <a:rPr lang="en" dirty="0">
                <a:solidFill>
                  <a:srgbClr val="000000"/>
                </a:solidFill>
                <a:latin typeface="Proxima Nova"/>
                <a:ea typeface="Proxima Nova"/>
                <a:cs typeface="Proxima Nova"/>
                <a:sym typeface="Proxima Nova"/>
              </a:rPr>
              <a:t>AMR-WB, EVRCB, G722, </a:t>
            </a:r>
            <a:r>
              <a:rPr lang="en" dirty="0">
                <a:solidFill>
                  <a:srgbClr val="073763"/>
                </a:solidFill>
                <a:latin typeface="Proxima Nova"/>
                <a:sym typeface="Proxima Nova"/>
              </a:rPr>
              <a:t>G729</a:t>
            </a:r>
            <a:r>
              <a:rPr lang="en" dirty="0">
                <a:solidFill>
                  <a:srgbClr val="000000"/>
                </a:solidFill>
                <a:latin typeface="Proxima Nova"/>
                <a:ea typeface="Proxima Nova"/>
                <a:cs typeface="Proxima Nova"/>
                <a:sym typeface="Proxima Nova"/>
              </a:rPr>
              <a:t>, G711,AMR-NB,EVRC</a:t>
            </a:r>
          </a:p>
          <a:p>
            <a:pPr marL="0">
              <a:lnSpc>
                <a:spcPct val="115000"/>
              </a:lnSpc>
              <a:spcBef>
                <a:spcPts val="500"/>
              </a:spcBef>
              <a:buClr>
                <a:srgbClr val="000000"/>
              </a:buClr>
              <a:buSzPct val="50000"/>
              <a:buNone/>
            </a:pPr>
            <a:r>
              <a:rPr lang="en-US" b="1" dirty="0">
                <a:solidFill>
                  <a:srgbClr val="073763"/>
                </a:solidFill>
                <a:latin typeface="Proxima Nova"/>
                <a:sym typeface="Proxima Nova"/>
              </a:rPr>
              <a:t>Work in Progress</a:t>
            </a:r>
            <a:endParaRPr lang="en" b="1" dirty="0">
              <a:solidFill>
                <a:srgbClr val="073763"/>
              </a:solidFill>
              <a:latin typeface="Proxima Nova"/>
              <a:sym typeface="Proxima Nova"/>
            </a:endParaRPr>
          </a:p>
          <a:p>
            <a:pPr marL="914400" lvl="0" indent="-330200" rtl="0">
              <a:lnSpc>
                <a:spcPct val="115000"/>
              </a:lnSpc>
              <a:spcBef>
                <a:spcPts val="400"/>
              </a:spcBef>
              <a:buClr>
                <a:srgbClr val="000000"/>
              </a:buClr>
              <a:buFont typeface="Wingdings" panose="05000000000000000000" pitchFamily="2" charset="2"/>
              <a:buChar char="q"/>
            </a:pPr>
            <a:r>
              <a:rPr lang="en" dirty="0">
                <a:solidFill>
                  <a:srgbClr val="000000"/>
                </a:solidFill>
                <a:latin typeface="Proxima Nova"/>
                <a:ea typeface="Proxima Nova"/>
                <a:cs typeface="Proxima Nova"/>
                <a:sym typeface="Proxima Nova"/>
              </a:rPr>
              <a:t>Additional Codecs -- EVS,OPUS, others</a:t>
            </a:r>
          </a:p>
          <a:p>
            <a:pPr marL="914400" lvl="0" indent="-330200" rtl="0">
              <a:lnSpc>
                <a:spcPct val="115000"/>
              </a:lnSpc>
              <a:spcBef>
                <a:spcPts val="400"/>
              </a:spcBef>
              <a:buClr>
                <a:srgbClr val="000000"/>
              </a:buClr>
              <a:buFont typeface="Wingdings" panose="05000000000000000000" pitchFamily="2" charset="2"/>
              <a:buChar char="q"/>
            </a:pPr>
            <a:r>
              <a:rPr lang="en" dirty="0">
                <a:solidFill>
                  <a:srgbClr val="000000"/>
                </a:solidFill>
                <a:latin typeface="Proxima Nova"/>
                <a:ea typeface="Proxima Nova"/>
                <a:cs typeface="Proxima Nova"/>
                <a:sym typeface="Proxima Nova"/>
              </a:rPr>
              <a:t>Nvidia P100, V100 – next generation of Nvidia GPUs</a:t>
            </a:r>
          </a:p>
          <a:p>
            <a:pPr marL="171450" marR="0" lvl="0" indent="-171450" algn="l" rtl="0">
              <a:spcBef>
                <a:spcPts val="0"/>
              </a:spcBef>
              <a:buClr>
                <a:schemeClr val="dk1"/>
              </a:buClr>
              <a:buSzPct val="100000"/>
              <a:buFont typeface="Arial"/>
              <a:buNone/>
            </a:pPr>
            <a:endParaRPr dirty="0"/>
          </a:p>
        </p:txBody>
      </p:sp>
      <p:sp>
        <p:nvSpPr>
          <p:cNvPr id="38" name="Shape 698">
            <a:extLst>
              <a:ext uri="{FF2B5EF4-FFF2-40B4-BE49-F238E27FC236}">
                <a16:creationId xmlns:a16="http://schemas.microsoft.com/office/drawing/2014/main" id="{0B9B74CE-271F-46B9-8599-0E470DF4D031}"/>
              </a:ext>
            </a:extLst>
          </p:cNvPr>
          <p:cNvSpPr txBox="1">
            <a:spLocks noGrp="1"/>
          </p:cNvSpPr>
          <p:nvPr/>
        </p:nvSpPr>
        <p:spPr>
          <a:xfrm>
            <a:off x="719305" y="858036"/>
            <a:ext cx="7702024" cy="319200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171450" marR="0" lvl="0" indent="-69850" algn="l" rtl="0">
              <a:lnSpc>
                <a:spcPct val="100000"/>
              </a:lnSpc>
              <a:spcBef>
                <a:spcPts val="320"/>
              </a:spcBef>
              <a:spcAft>
                <a:spcPts val="0"/>
              </a:spcAft>
              <a:buClr>
                <a:schemeClr val="dk1"/>
              </a:buClr>
              <a:buSzPct val="100000"/>
              <a:buFont typeface="Arial"/>
              <a:buChar char="•"/>
              <a:defRPr sz="1600" b="0" i="0" u="none" strike="noStrike" cap="none">
                <a:solidFill>
                  <a:srgbClr val="323131"/>
                </a:solidFill>
                <a:latin typeface="Arial"/>
                <a:ea typeface="Arial"/>
                <a:cs typeface="Arial"/>
                <a:sym typeface="Arial"/>
              </a:defRPr>
            </a:lvl1pPr>
            <a:lvl2pPr marL="557213" marR="0" lvl="1" indent="-138112" algn="l" rtl="0">
              <a:lnSpc>
                <a:spcPct val="100000"/>
              </a:lnSpc>
              <a:spcBef>
                <a:spcPts val="240"/>
              </a:spcBef>
              <a:spcAft>
                <a:spcPts val="0"/>
              </a:spcAft>
              <a:buClr>
                <a:srgbClr val="323131"/>
              </a:buClr>
              <a:buSzPct val="100000"/>
              <a:buFont typeface="Arial"/>
              <a:buChar char="–"/>
              <a:defRPr sz="1200" b="0" i="0" u="none" strike="noStrike" cap="none">
                <a:solidFill>
                  <a:srgbClr val="323131"/>
                </a:solidFill>
                <a:latin typeface="Arial"/>
                <a:ea typeface="Arial"/>
                <a:cs typeface="Arial"/>
                <a:sym typeface="Arial"/>
              </a:defRPr>
            </a:lvl2pPr>
            <a:lvl3pPr marL="857250" marR="0" lvl="2" indent="-104775" algn="l" rtl="0">
              <a:lnSpc>
                <a:spcPct val="100000"/>
              </a:lnSpc>
              <a:spcBef>
                <a:spcPts val="210"/>
              </a:spcBef>
              <a:spcAft>
                <a:spcPts val="0"/>
              </a:spcAft>
              <a:buClr>
                <a:srgbClr val="323131"/>
              </a:buClr>
              <a:buSzPct val="95454"/>
              <a:buFont typeface="Arial"/>
              <a:buChar char="•"/>
              <a:defRPr sz="1050" b="0" i="0" u="none" strike="noStrike" cap="none">
                <a:solidFill>
                  <a:srgbClr val="323131"/>
                </a:solidFill>
                <a:latin typeface="Arial"/>
                <a:ea typeface="Arial"/>
                <a:cs typeface="Arial"/>
                <a:sym typeface="Arial"/>
              </a:defRPr>
            </a:lvl3pPr>
            <a:lvl4pPr marL="1200150" marR="0" lvl="3" indent="-114300" algn="l" rtl="0">
              <a:lnSpc>
                <a:spcPct val="100000"/>
              </a:lnSpc>
              <a:spcBef>
                <a:spcPts val="180"/>
              </a:spcBef>
              <a:spcAft>
                <a:spcPts val="0"/>
              </a:spcAft>
              <a:buClr>
                <a:srgbClr val="323131"/>
              </a:buClr>
              <a:buSzPct val="100000"/>
              <a:buFont typeface="Arial"/>
              <a:buChar char="–"/>
              <a:defRPr sz="900" b="0" i="0" u="none" strike="noStrike" cap="none">
                <a:solidFill>
                  <a:srgbClr val="323131"/>
                </a:solidFill>
                <a:latin typeface="Arial"/>
                <a:ea typeface="Arial"/>
                <a:cs typeface="Arial"/>
                <a:sym typeface="Arial"/>
              </a:defRPr>
            </a:lvl4pPr>
            <a:lvl5pPr marL="1543050" marR="0" lvl="4" indent="-114300" algn="l" rtl="0">
              <a:lnSpc>
                <a:spcPct val="100000"/>
              </a:lnSpc>
              <a:spcBef>
                <a:spcPts val="180"/>
              </a:spcBef>
              <a:spcAft>
                <a:spcPts val="0"/>
              </a:spcAft>
              <a:buClr>
                <a:srgbClr val="323131"/>
              </a:buClr>
              <a:buSzPct val="100000"/>
              <a:buFont typeface="Arial"/>
              <a:buChar char="»"/>
              <a:defRPr sz="900" b="0" i="0" u="none" strike="noStrike" cap="none">
                <a:solidFill>
                  <a:srgbClr val="323131"/>
                </a:solidFill>
                <a:latin typeface="Arial"/>
                <a:ea typeface="Arial"/>
                <a:cs typeface="Arial"/>
                <a:sym typeface="Arial"/>
              </a:defRPr>
            </a:lvl5pPr>
            <a:lvl6pPr marL="1885950" marR="0" lvl="5" indent="-762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28850" marR="0" lvl="6" indent="-762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1750" marR="0" lvl="7" indent="-762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14650" marR="0" lvl="8" indent="-762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pPr marL="457200" lvl="0" indent="-285750">
              <a:lnSpc>
                <a:spcPct val="80000"/>
              </a:lnSpc>
              <a:spcBef>
                <a:spcPts val="0"/>
              </a:spcBef>
              <a:buClr>
                <a:srgbClr val="073763"/>
              </a:buClr>
              <a:buFont typeface="Wingdings" panose="05000000000000000000" pitchFamily="2" charset="2"/>
              <a:buChar char="q"/>
            </a:pPr>
            <a:r>
              <a:rPr lang="en-US" b="1" dirty="0">
                <a:solidFill>
                  <a:srgbClr val="073763"/>
                </a:solidFill>
                <a:latin typeface="Proxima Nova"/>
                <a:ea typeface="Proxima Nova"/>
                <a:cs typeface="Proxima Nova"/>
                <a:sym typeface="Proxima Nova"/>
              </a:rPr>
              <a:t>Custom Hardware</a:t>
            </a:r>
          </a:p>
          <a:p>
            <a:pPr marL="842963" lvl="1" indent="-285750">
              <a:lnSpc>
                <a:spcPct val="80000"/>
              </a:lnSpc>
              <a:spcBef>
                <a:spcPts val="370"/>
              </a:spcBef>
              <a:buClr>
                <a:srgbClr val="073763"/>
              </a:buClr>
              <a:buFont typeface="Wingdings" panose="05000000000000000000" pitchFamily="2" charset="2"/>
              <a:buChar char="q"/>
            </a:pPr>
            <a:r>
              <a:rPr lang="en-US" sz="1600" dirty="0">
                <a:solidFill>
                  <a:srgbClr val="073763"/>
                </a:solidFill>
                <a:latin typeface="Proxima Nova"/>
                <a:ea typeface="Proxima Nova"/>
                <a:cs typeface="Proxima Nova"/>
                <a:sym typeface="Proxima Nova"/>
              </a:rPr>
              <a:t>Dedicated DSP Chipsets for Transcoding</a:t>
            </a:r>
          </a:p>
          <a:p>
            <a:pPr marL="842963" lvl="1" indent="-285750">
              <a:lnSpc>
                <a:spcPct val="80000"/>
              </a:lnSpc>
              <a:spcBef>
                <a:spcPts val="370"/>
              </a:spcBef>
              <a:buClr>
                <a:srgbClr val="073763"/>
              </a:buClr>
              <a:buFont typeface="Wingdings" panose="05000000000000000000" pitchFamily="2" charset="2"/>
              <a:buChar char="q"/>
            </a:pPr>
            <a:r>
              <a:rPr lang="en-US" sz="1600" dirty="0">
                <a:solidFill>
                  <a:srgbClr val="073763"/>
                </a:solidFill>
                <a:latin typeface="Proxima Nova"/>
                <a:ea typeface="Proxima Nova"/>
                <a:cs typeface="Proxima Nova"/>
                <a:sym typeface="Proxima Nova"/>
              </a:rPr>
              <a:t>Scaling is costly</a:t>
            </a:r>
          </a:p>
          <a:p>
            <a:pPr marL="742950" lvl="0" indent="-285750">
              <a:lnSpc>
                <a:spcPct val="80000"/>
              </a:lnSpc>
              <a:spcBef>
                <a:spcPts val="370"/>
              </a:spcBef>
              <a:buFont typeface="Wingdings" panose="05000000000000000000" pitchFamily="2" charset="2"/>
              <a:buChar char="q"/>
            </a:pPr>
            <a:endParaRPr lang="en-US" dirty="0">
              <a:solidFill>
                <a:srgbClr val="073763"/>
              </a:solidFill>
              <a:latin typeface="Proxima Nova"/>
              <a:ea typeface="Proxima Nova"/>
              <a:cs typeface="Proxima Nova"/>
              <a:sym typeface="Proxima Nova"/>
            </a:endParaRPr>
          </a:p>
          <a:p>
            <a:pPr marL="457200" lvl="0" indent="-285750">
              <a:lnSpc>
                <a:spcPct val="80000"/>
              </a:lnSpc>
              <a:spcBef>
                <a:spcPts val="444"/>
              </a:spcBef>
              <a:buClr>
                <a:srgbClr val="073763"/>
              </a:buClr>
              <a:buFont typeface="Wingdings" panose="05000000000000000000" pitchFamily="2" charset="2"/>
              <a:buChar char="q"/>
            </a:pPr>
            <a:r>
              <a:rPr lang="en-US" b="1" dirty="0">
                <a:solidFill>
                  <a:srgbClr val="073763"/>
                </a:solidFill>
                <a:latin typeface="Proxima Nova"/>
                <a:ea typeface="Proxima Nova"/>
                <a:cs typeface="Proxima Nova"/>
                <a:sym typeface="Proxima Nova"/>
              </a:rPr>
              <a:t>CPU based transcoding for (almost) all the codecs </a:t>
            </a:r>
          </a:p>
          <a:p>
            <a:pPr marL="842963" lvl="1" indent="-285750">
              <a:lnSpc>
                <a:spcPct val="80000"/>
              </a:lnSpc>
              <a:spcBef>
                <a:spcPts val="370"/>
              </a:spcBef>
              <a:buClr>
                <a:srgbClr val="073763"/>
              </a:buClr>
              <a:buFont typeface="Wingdings" panose="05000000000000000000" pitchFamily="2" charset="2"/>
              <a:buChar char="q"/>
            </a:pPr>
            <a:r>
              <a:rPr lang="en-US" sz="1600" dirty="0">
                <a:solidFill>
                  <a:srgbClr val="073763"/>
                </a:solidFill>
                <a:latin typeface="Proxima Nova"/>
                <a:ea typeface="Proxima Nova"/>
                <a:cs typeface="Proxima Nova"/>
                <a:sym typeface="Proxima Nova"/>
              </a:rPr>
              <a:t>Less Number  of concurrent audio streams</a:t>
            </a:r>
          </a:p>
          <a:p>
            <a:pPr marL="842963" lvl="1" indent="-285750">
              <a:lnSpc>
                <a:spcPct val="80000"/>
              </a:lnSpc>
              <a:spcBef>
                <a:spcPts val="370"/>
              </a:spcBef>
              <a:buClr>
                <a:srgbClr val="073763"/>
              </a:buClr>
              <a:buFont typeface="Wingdings" panose="05000000000000000000" pitchFamily="2" charset="2"/>
              <a:buChar char="q"/>
            </a:pPr>
            <a:r>
              <a:rPr lang="en-US" sz="1600" dirty="0">
                <a:solidFill>
                  <a:srgbClr val="073763"/>
                </a:solidFill>
                <a:latin typeface="Proxima Nova"/>
                <a:ea typeface="Proxima Nova"/>
                <a:cs typeface="Proxima Nova"/>
                <a:sym typeface="Proxima Nova"/>
              </a:rPr>
              <a:t>scaling difficult to meet commercial requirements</a:t>
            </a:r>
          </a:p>
          <a:p>
            <a:pPr marL="742950" lvl="0" indent="-285750">
              <a:lnSpc>
                <a:spcPct val="80000"/>
              </a:lnSpc>
              <a:spcBef>
                <a:spcPts val="370"/>
              </a:spcBef>
              <a:buFont typeface="Wingdings" panose="05000000000000000000" pitchFamily="2" charset="2"/>
              <a:buChar char="q"/>
            </a:pPr>
            <a:endParaRPr lang="en-US" dirty="0">
              <a:solidFill>
                <a:srgbClr val="073763"/>
              </a:solidFill>
              <a:latin typeface="Proxima Nova"/>
              <a:ea typeface="Proxima Nova"/>
              <a:cs typeface="Proxima Nova"/>
              <a:sym typeface="Proxima Nova"/>
            </a:endParaRPr>
          </a:p>
          <a:p>
            <a:pPr marL="457200" lvl="0" indent="-285750">
              <a:lnSpc>
                <a:spcPct val="80000"/>
              </a:lnSpc>
              <a:spcBef>
                <a:spcPts val="444"/>
              </a:spcBef>
              <a:buClr>
                <a:srgbClr val="073763"/>
              </a:buClr>
              <a:buFont typeface="Wingdings" panose="05000000000000000000" pitchFamily="2" charset="2"/>
              <a:buChar char="q"/>
            </a:pPr>
            <a:r>
              <a:rPr lang="en-US" b="1" dirty="0">
                <a:solidFill>
                  <a:srgbClr val="073763"/>
                </a:solidFill>
                <a:latin typeface="Proxima Nova"/>
                <a:ea typeface="Proxima Nova"/>
                <a:cs typeface="Proxima Nova"/>
                <a:sym typeface="Proxima Nova"/>
              </a:rPr>
              <a:t>Hence, GPU Transcoding</a:t>
            </a:r>
          </a:p>
          <a:p>
            <a:pPr marL="842963" lvl="1" indent="-285750">
              <a:lnSpc>
                <a:spcPct val="80000"/>
              </a:lnSpc>
              <a:spcBef>
                <a:spcPts val="370"/>
              </a:spcBef>
              <a:buClr>
                <a:srgbClr val="073763"/>
              </a:buClr>
              <a:buFont typeface="Wingdings" panose="05000000000000000000" pitchFamily="2" charset="2"/>
              <a:buChar char="q"/>
            </a:pPr>
            <a:r>
              <a:rPr lang="en-US" sz="1600" dirty="0">
                <a:solidFill>
                  <a:srgbClr val="073763"/>
                </a:solidFill>
                <a:latin typeface="Proxima Nova"/>
                <a:ea typeface="Proxima Nova"/>
                <a:cs typeface="Proxima Nova"/>
                <a:sym typeface="Proxima Nova"/>
              </a:rPr>
              <a:t>Better Fit into cloud model than DSPs </a:t>
            </a:r>
          </a:p>
          <a:p>
            <a:pPr marL="842963" lvl="1" indent="-285750">
              <a:lnSpc>
                <a:spcPct val="80000"/>
              </a:lnSpc>
              <a:spcBef>
                <a:spcPts val="370"/>
              </a:spcBef>
              <a:buClr>
                <a:srgbClr val="073763"/>
              </a:buClr>
              <a:buFont typeface="Wingdings" panose="05000000000000000000" pitchFamily="2" charset="2"/>
              <a:buChar char="q"/>
            </a:pPr>
            <a:r>
              <a:rPr lang="en-US" sz="1600" dirty="0">
                <a:solidFill>
                  <a:srgbClr val="073763"/>
                </a:solidFill>
                <a:latin typeface="Proxima Nova"/>
                <a:ea typeface="Proxima Nova"/>
                <a:cs typeface="Proxima Nova"/>
                <a:sym typeface="Proxima Nova"/>
              </a:rPr>
              <a:t>Suitable for the Distributed SBC where GPU can be used by any COTS server or VM acting as a TSBC</a:t>
            </a:r>
          </a:p>
        </p:txBody>
      </p:sp>
    </p:spTree>
    <p:extLst>
      <p:ext uri="{BB962C8B-B14F-4D97-AF65-F5344CB8AC3E}">
        <p14:creationId xmlns:p14="http://schemas.microsoft.com/office/powerpoint/2010/main" val="4164277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Shape 2177"/>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36</a:t>
            </a:fld>
            <a:endParaRPr lang="en-US"/>
          </a:p>
        </p:txBody>
      </p:sp>
      <p:sp>
        <p:nvSpPr>
          <p:cNvPr id="2178" name="Shape 2178"/>
          <p:cNvSpPr txBox="1">
            <a:spLocks noGrp="1"/>
          </p:cNvSpPr>
          <p:nvPr>
            <p:ph type="body" idx="1"/>
          </p:nvPr>
        </p:nvSpPr>
        <p:spPr>
          <a:xfrm>
            <a:off x="482025" y="1248900"/>
            <a:ext cx="10955100" cy="4863900"/>
          </a:xfrm>
          <a:prstGeom prst="rect">
            <a:avLst/>
          </a:prstGeom>
        </p:spPr>
        <p:txBody>
          <a:bodyPr wrap="square" lIns="121900" tIns="121900" rIns="121900" bIns="121900" anchor="ctr" anchorCtr="0">
            <a:noAutofit/>
          </a:bodyPr>
          <a:lstStyle/>
          <a:p>
            <a:pPr marL="285750" lvl="0" indent="-311150" rtl="0">
              <a:lnSpc>
                <a:spcPct val="100000"/>
              </a:lnSpc>
              <a:spcBef>
                <a:spcPts val="0"/>
              </a:spcBef>
              <a:buClr>
                <a:srgbClr val="073763"/>
              </a:buClr>
              <a:buSzPct val="100000"/>
              <a:buFont typeface="Proxima Nova"/>
            </a:pPr>
            <a:r>
              <a:rPr lang="en-US" sz="2000" b="1">
                <a:solidFill>
                  <a:srgbClr val="073763"/>
                </a:solidFill>
              </a:rPr>
              <a:t>Configuring the txqueuelen of tap devices in case of OVS ML2 plugins:</a:t>
            </a:r>
          </a:p>
          <a:p>
            <a:pPr marL="742950" lvl="1" indent="-308610" rtl="0">
              <a:lnSpc>
                <a:spcPct val="100000"/>
              </a:lnSpc>
              <a:spcBef>
                <a:spcPts val="960"/>
              </a:spcBef>
              <a:buClr>
                <a:srgbClr val="0000FF"/>
              </a:buClr>
              <a:buSzPct val="100000"/>
              <a:buFont typeface="Proxima Nova"/>
            </a:pPr>
            <a:r>
              <a:rPr lang="en-US" sz="1800" b="1" u="sng">
                <a:solidFill>
                  <a:srgbClr val="0000FF"/>
                </a:solidFill>
                <a:hlinkClick r:id="rId3"/>
              </a:rPr>
              <a:t>https://blueprints.launchpad.net/neutron/+spec/txqueuelen-configuration-on-tap</a:t>
            </a:r>
          </a:p>
          <a:p>
            <a:pPr marL="285750" lvl="0" indent="-311150" rtl="0">
              <a:lnSpc>
                <a:spcPct val="100000"/>
              </a:lnSpc>
              <a:spcBef>
                <a:spcPts val="1000"/>
              </a:spcBef>
              <a:buClr>
                <a:srgbClr val="073763"/>
              </a:buClr>
              <a:buSzPct val="100000"/>
              <a:buFont typeface="Proxima Nova"/>
            </a:pPr>
            <a:r>
              <a:rPr lang="en-US" sz="2000" b="1">
                <a:solidFill>
                  <a:srgbClr val="073763"/>
                </a:solidFill>
              </a:rPr>
              <a:t>Isolate Emulator threads to different cores than the vCPU pinned cores:</a:t>
            </a:r>
          </a:p>
          <a:p>
            <a:pPr marL="742950" lvl="1" indent="-321310" rtl="0">
              <a:lnSpc>
                <a:spcPct val="100000"/>
              </a:lnSpc>
              <a:spcBef>
                <a:spcPts val="1000"/>
              </a:spcBef>
              <a:buClr>
                <a:srgbClr val="073763"/>
              </a:buClr>
              <a:buSzPct val="111111"/>
              <a:buFont typeface="Proxima Nova"/>
            </a:pPr>
            <a:r>
              <a:rPr lang="en-US" sz="1800" b="1" u="sng">
                <a:solidFill>
                  <a:srgbClr val="0000FF"/>
                </a:solidFill>
                <a:hlinkClick r:id="rId4"/>
              </a:rPr>
              <a:t>https://blueprints.launchpad.net/nova/+spec/libvirt-emulator-threads-policy</a:t>
            </a:r>
          </a:p>
          <a:p>
            <a:pPr marL="285750" lvl="0" indent="-311150" rtl="0">
              <a:lnSpc>
                <a:spcPct val="100000"/>
              </a:lnSpc>
              <a:spcBef>
                <a:spcPts val="1000"/>
              </a:spcBef>
              <a:buClr>
                <a:srgbClr val="073763"/>
              </a:buClr>
              <a:buSzPct val="100000"/>
              <a:buFont typeface="Proxima Nova"/>
            </a:pPr>
            <a:r>
              <a:rPr lang="en-US" sz="2000" b="1">
                <a:solidFill>
                  <a:srgbClr val="073763"/>
                </a:solidFill>
              </a:rPr>
              <a:t>SR-IOV Trusted VF:</a:t>
            </a:r>
          </a:p>
          <a:p>
            <a:pPr marL="742950" lvl="1" indent="-308610" rtl="0">
              <a:lnSpc>
                <a:spcPct val="100000"/>
              </a:lnSpc>
              <a:spcBef>
                <a:spcPts val="1000"/>
              </a:spcBef>
              <a:buClr>
                <a:srgbClr val="0000FF"/>
              </a:buClr>
              <a:buSzPct val="100000"/>
              <a:buFont typeface="Proxima Nova"/>
            </a:pPr>
            <a:r>
              <a:rPr lang="en-US" sz="1800" b="1" u="sng">
                <a:solidFill>
                  <a:srgbClr val="0000FF"/>
                </a:solidFill>
                <a:hlinkClick r:id="rId5"/>
              </a:rPr>
              <a:t>https://blueprints.launchpad.net/nova/+spec/sriov-trusted-vfs</a:t>
            </a:r>
          </a:p>
          <a:p>
            <a:pPr marL="285750" lvl="0" indent="-311150" rtl="0">
              <a:lnSpc>
                <a:spcPct val="100000"/>
              </a:lnSpc>
              <a:spcBef>
                <a:spcPts val="1000"/>
              </a:spcBef>
              <a:buClr>
                <a:srgbClr val="073763"/>
              </a:buClr>
              <a:buSzPct val="100000"/>
              <a:buFont typeface="Proxima Nova"/>
            </a:pPr>
            <a:r>
              <a:rPr lang="en-US" sz="2000" b="1">
                <a:solidFill>
                  <a:srgbClr val="073763"/>
                </a:solidFill>
              </a:rPr>
              <a:t>Accelerated devices ( GPU/FPGA/QAT) &amp; Smart NICs.</a:t>
            </a:r>
          </a:p>
          <a:p>
            <a:pPr marL="742950" lvl="1" indent="-308610" rtl="0">
              <a:lnSpc>
                <a:spcPct val="100000"/>
              </a:lnSpc>
              <a:spcBef>
                <a:spcPts val="1000"/>
              </a:spcBef>
              <a:buClr>
                <a:srgbClr val="0000FF"/>
              </a:buClr>
              <a:buSzPct val="100000"/>
              <a:buFont typeface="Noto Sans Symbols"/>
            </a:pPr>
            <a:r>
              <a:rPr lang="en-US" sz="1800" b="1" u="sng">
                <a:solidFill>
                  <a:srgbClr val="0000FF"/>
                </a:solidFill>
                <a:hlinkClick r:id="rId6"/>
              </a:rPr>
              <a:t>https://blueprints.launchpad.net/horizon/+spec/pci-stats-in-horizon</a:t>
            </a:r>
          </a:p>
          <a:p>
            <a:pPr marL="742950" lvl="1" indent="-308610" rtl="0">
              <a:lnSpc>
                <a:spcPct val="100000"/>
              </a:lnSpc>
              <a:spcBef>
                <a:spcPts val="200"/>
              </a:spcBef>
              <a:spcAft>
                <a:spcPts val="200"/>
              </a:spcAft>
              <a:buClr>
                <a:srgbClr val="0000FF"/>
              </a:buClr>
              <a:buSzPct val="100000"/>
              <a:buFont typeface="Proxima Nova"/>
            </a:pPr>
            <a:r>
              <a:rPr lang="en-US" sz="1800" b="1" u="sng">
                <a:solidFill>
                  <a:srgbClr val="0000FF"/>
                </a:solidFill>
                <a:hlinkClick r:id="rId7"/>
              </a:rPr>
              <a:t>https://blueprints.launchpad.net/nova/+spec/pci-extra-info</a:t>
            </a:r>
          </a:p>
          <a:p>
            <a:pPr marL="285750" lvl="0" indent="-311150" rtl="0">
              <a:lnSpc>
                <a:spcPct val="100000"/>
              </a:lnSpc>
              <a:spcBef>
                <a:spcPts val="1000"/>
              </a:spcBef>
              <a:buClr>
                <a:srgbClr val="073763"/>
              </a:buClr>
              <a:buSzPct val="100000"/>
              <a:buFont typeface="Noto Sans Symbols"/>
            </a:pPr>
            <a:r>
              <a:rPr lang="en-US" sz="2000" b="1">
                <a:solidFill>
                  <a:srgbClr val="073763"/>
                </a:solidFill>
              </a:rPr>
              <a:t>SR-IOV Numa Awareness</a:t>
            </a:r>
          </a:p>
          <a:p>
            <a:pPr marL="742950" lvl="1" indent="-308610" rtl="0">
              <a:lnSpc>
                <a:spcPct val="100000"/>
              </a:lnSpc>
              <a:spcBef>
                <a:spcPts val="0"/>
              </a:spcBef>
              <a:buClr>
                <a:srgbClr val="0000FF"/>
              </a:buClr>
              <a:buSzPct val="100000"/>
              <a:buFont typeface="Proxima Nova"/>
            </a:pPr>
            <a:r>
              <a:rPr lang="en-US" sz="1800" b="1" u="sng">
                <a:solidFill>
                  <a:srgbClr val="0000FF"/>
                </a:solidFill>
                <a:hlinkClick r:id="rId8"/>
              </a:rPr>
              <a:t>https://blueprints.launchpad.net/nova/+spec/reserve-numa-with-pci</a:t>
            </a:r>
          </a:p>
          <a:p>
            <a:pPr lvl="0" rtl="0">
              <a:spcBef>
                <a:spcPts val="0"/>
              </a:spcBef>
              <a:buNone/>
            </a:pPr>
            <a:endParaRPr/>
          </a:p>
        </p:txBody>
      </p:sp>
      <p:sp>
        <p:nvSpPr>
          <p:cNvPr id="2179" name="Shape 2179"/>
          <p:cNvSpPr txBox="1">
            <a:spLocks noGrp="1"/>
          </p:cNvSpPr>
          <p:nvPr>
            <p:ph type="title"/>
          </p:nvPr>
        </p:nvSpPr>
        <p:spPr>
          <a:xfrm>
            <a:off x="134700" y="0"/>
            <a:ext cx="10955100" cy="1049700"/>
          </a:xfrm>
          <a:prstGeom prst="rect">
            <a:avLst/>
          </a:prstGeom>
        </p:spPr>
        <p:txBody>
          <a:bodyPr wrap="square" lIns="121900" tIns="121900" rIns="121900" bIns="121900" anchor="ctr" anchorCtr="0">
            <a:noAutofit/>
          </a:bodyPr>
          <a:lstStyle/>
          <a:p>
            <a:pPr lvl="0" rtl="0">
              <a:lnSpc>
                <a:spcPct val="80000"/>
              </a:lnSpc>
              <a:spcBef>
                <a:spcPts val="940"/>
              </a:spcBef>
              <a:buNone/>
            </a:pPr>
            <a:endParaRPr sz="1700">
              <a:solidFill>
                <a:srgbClr val="073763"/>
              </a:solidFill>
              <a:latin typeface="Overpass"/>
              <a:ea typeface="Overpass"/>
              <a:cs typeface="Overpass"/>
              <a:sym typeface="Overpass"/>
            </a:endParaRPr>
          </a:p>
          <a:p>
            <a:pPr lvl="0" rtl="0">
              <a:lnSpc>
                <a:spcPct val="80000"/>
              </a:lnSpc>
              <a:spcBef>
                <a:spcPts val="940"/>
              </a:spcBef>
              <a:buNone/>
            </a:pPr>
            <a:endParaRPr sz="1700">
              <a:solidFill>
                <a:srgbClr val="073763"/>
              </a:solidFill>
              <a:latin typeface="Overpass"/>
              <a:ea typeface="Overpass"/>
              <a:cs typeface="Overpass"/>
              <a:sym typeface="Overpass"/>
            </a:endParaRPr>
          </a:p>
          <a:p>
            <a:pPr lvl="0" rtl="0">
              <a:lnSpc>
                <a:spcPct val="80000"/>
              </a:lnSpc>
              <a:spcBef>
                <a:spcPts val="940"/>
              </a:spcBef>
              <a:buNone/>
            </a:pPr>
            <a:r>
              <a:rPr lang="en-US" b="1">
                <a:solidFill>
                  <a:srgbClr val="073763"/>
                </a:solidFill>
              </a:rPr>
              <a:t>Future/Roadmap Items</a:t>
            </a:r>
          </a:p>
          <a:p>
            <a:pPr lvl="0" rtl="0">
              <a:spcBef>
                <a:spcPts val="0"/>
              </a:spcBef>
              <a:buNone/>
            </a:pPr>
            <a:endParaRPr b="1">
              <a:solidFill>
                <a:srgbClr val="07376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Shape 218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37</a:t>
            </a:fld>
            <a:endParaRPr lang="en-US"/>
          </a:p>
        </p:txBody>
      </p:sp>
      <p:sp>
        <p:nvSpPr>
          <p:cNvPr id="2186" name="Shape 2186"/>
          <p:cNvSpPr txBox="1">
            <a:spLocks noGrp="1"/>
          </p:cNvSpPr>
          <p:nvPr>
            <p:ph type="title"/>
          </p:nvPr>
        </p:nvSpPr>
        <p:spPr>
          <a:xfrm>
            <a:off x="494725" y="2589725"/>
            <a:ext cx="9987600" cy="1417500"/>
          </a:xfrm>
          <a:prstGeom prst="rect">
            <a:avLst/>
          </a:prstGeom>
        </p:spPr>
        <p:txBody>
          <a:bodyPr wrap="square" lIns="121900" tIns="121900" rIns="121900" bIns="121900" anchor="ctr" anchorCtr="0">
            <a:noAutofit/>
          </a:bodyPr>
          <a:lstStyle/>
          <a:p>
            <a:pPr lvl="0" rtl="0">
              <a:lnSpc>
                <a:spcPct val="80000"/>
              </a:lnSpc>
              <a:spcBef>
                <a:spcPts val="940"/>
              </a:spcBef>
              <a:buNone/>
            </a:pPr>
            <a:endParaRPr sz="1700">
              <a:solidFill>
                <a:srgbClr val="073763"/>
              </a:solidFill>
              <a:latin typeface="Overpass"/>
              <a:ea typeface="Overpass"/>
              <a:cs typeface="Overpass"/>
              <a:sym typeface="Overpass"/>
            </a:endParaRPr>
          </a:p>
          <a:p>
            <a:pPr lvl="0" rtl="0">
              <a:lnSpc>
                <a:spcPct val="80000"/>
              </a:lnSpc>
              <a:spcBef>
                <a:spcPts val="940"/>
              </a:spcBef>
              <a:buNone/>
            </a:pPr>
            <a:endParaRPr sz="1700">
              <a:solidFill>
                <a:srgbClr val="073763"/>
              </a:solidFill>
              <a:latin typeface="Overpass"/>
              <a:ea typeface="Overpass"/>
              <a:cs typeface="Overpass"/>
              <a:sym typeface="Overpass"/>
            </a:endParaRPr>
          </a:p>
          <a:p>
            <a:pPr lvl="0" rtl="0">
              <a:lnSpc>
                <a:spcPct val="80000"/>
              </a:lnSpc>
              <a:spcBef>
                <a:spcPts val="940"/>
              </a:spcBef>
              <a:buNone/>
            </a:pPr>
            <a:r>
              <a:rPr lang="en-US" sz="4800" b="1">
                <a:solidFill>
                  <a:srgbClr val="073763"/>
                </a:solidFill>
              </a:rPr>
              <a:t>Q &amp; A</a:t>
            </a:r>
          </a:p>
          <a:p>
            <a:pPr lvl="0" rtl="0">
              <a:spcBef>
                <a:spcPts val="0"/>
              </a:spcBef>
              <a:buNone/>
            </a:pPr>
            <a:endParaRPr b="1">
              <a:solidFill>
                <a:srgbClr val="07376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Shape 2192"/>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38</a:t>
            </a:fld>
            <a:endParaRPr lang="en-US"/>
          </a:p>
        </p:txBody>
      </p:sp>
      <p:sp>
        <p:nvSpPr>
          <p:cNvPr id="2193" name="Shape 2193"/>
          <p:cNvSpPr txBox="1">
            <a:spLocks noGrp="1"/>
          </p:cNvSpPr>
          <p:nvPr>
            <p:ph type="title"/>
          </p:nvPr>
        </p:nvSpPr>
        <p:spPr>
          <a:xfrm>
            <a:off x="526700" y="2461850"/>
            <a:ext cx="9987600" cy="1417500"/>
          </a:xfrm>
          <a:prstGeom prst="rect">
            <a:avLst/>
          </a:prstGeom>
        </p:spPr>
        <p:txBody>
          <a:bodyPr wrap="square" lIns="121900" tIns="121900" rIns="121900" bIns="121900" anchor="ctr" anchorCtr="0">
            <a:noAutofit/>
          </a:bodyPr>
          <a:lstStyle/>
          <a:p>
            <a:pPr lvl="0" rtl="0">
              <a:lnSpc>
                <a:spcPct val="80000"/>
              </a:lnSpc>
              <a:spcBef>
                <a:spcPts val="940"/>
              </a:spcBef>
              <a:buNone/>
            </a:pPr>
            <a:endParaRPr sz="1700">
              <a:solidFill>
                <a:srgbClr val="073763"/>
              </a:solidFill>
              <a:latin typeface="Overpass"/>
              <a:ea typeface="Overpass"/>
              <a:cs typeface="Overpass"/>
              <a:sym typeface="Overpass"/>
            </a:endParaRPr>
          </a:p>
          <a:p>
            <a:pPr lvl="0" rtl="0">
              <a:lnSpc>
                <a:spcPct val="80000"/>
              </a:lnSpc>
              <a:spcBef>
                <a:spcPts val="940"/>
              </a:spcBef>
              <a:buNone/>
            </a:pPr>
            <a:endParaRPr sz="1700">
              <a:solidFill>
                <a:srgbClr val="073763"/>
              </a:solidFill>
              <a:latin typeface="Overpass"/>
              <a:ea typeface="Overpass"/>
              <a:cs typeface="Overpass"/>
              <a:sym typeface="Overpass"/>
            </a:endParaRPr>
          </a:p>
          <a:p>
            <a:pPr lvl="0" rtl="0">
              <a:lnSpc>
                <a:spcPct val="80000"/>
              </a:lnSpc>
              <a:spcBef>
                <a:spcPts val="940"/>
              </a:spcBef>
              <a:buNone/>
            </a:pPr>
            <a:r>
              <a:rPr lang="en-US" sz="4800" b="1">
                <a:solidFill>
                  <a:srgbClr val="073763"/>
                </a:solidFill>
              </a:rPr>
              <a:t>Thank You </a:t>
            </a:r>
          </a:p>
          <a:p>
            <a:pPr lvl="0" rtl="0">
              <a:spcBef>
                <a:spcPts val="0"/>
              </a:spcBef>
              <a:buNone/>
            </a:pPr>
            <a:endParaRPr b="1">
              <a:solidFill>
                <a:srgbClr val="07376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Shape 2199"/>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39</a:t>
            </a:fld>
            <a:endParaRPr lang="en-US"/>
          </a:p>
        </p:txBody>
      </p:sp>
      <p:sp>
        <p:nvSpPr>
          <p:cNvPr id="2200" name="Shape 2200"/>
          <p:cNvSpPr txBox="1">
            <a:spLocks noGrp="1"/>
          </p:cNvSpPr>
          <p:nvPr>
            <p:ph type="title"/>
          </p:nvPr>
        </p:nvSpPr>
        <p:spPr>
          <a:xfrm>
            <a:off x="686550" y="2720250"/>
            <a:ext cx="9987600" cy="1417500"/>
          </a:xfrm>
          <a:prstGeom prst="rect">
            <a:avLst/>
          </a:prstGeom>
        </p:spPr>
        <p:txBody>
          <a:bodyPr wrap="square" lIns="121900" tIns="121900" rIns="121900" bIns="121900" anchor="ctr" anchorCtr="0">
            <a:noAutofit/>
          </a:bodyPr>
          <a:lstStyle/>
          <a:p>
            <a:pPr lvl="0" rtl="0">
              <a:lnSpc>
                <a:spcPct val="80000"/>
              </a:lnSpc>
              <a:spcBef>
                <a:spcPts val="940"/>
              </a:spcBef>
              <a:buNone/>
            </a:pPr>
            <a:endParaRPr sz="1700">
              <a:solidFill>
                <a:srgbClr val="073763"/>
              </a:solidFill>
              <a:latin typeface="Overpass"/>
              <a:ea typeface="Overpass"/>
              <a:cs typeface="Overpass"/>
              <a:sym typeface="Overpass"/>
            </a:endParaRPr>
          </a:p>
          <a:p>
            <a:pPr lvl="0" rtl="0">
              <a:lnSpc>
                <a:spcPct val="80000"/>
              </a:lnSpc>
              <a:spcBef>
                <a:spcPts val="940"/>
              </a:spcBef>
              <a:buNone/>
            </a:pPr>
            <a:endParaRPr sz="1700">
              <a:solidFill>
                <a:srgbClr val="073763"/>
              </a:solidFill>
              <a:latin typeface="Overpass"/>
              <a:ea typeface="Overpass"/>
              <a:cs typeface="Overpass"/>
              <a:sym typeface="Overpass"/>
            </a:endParaRPr>
          </a:p>
          <a:p>
            <a:pPr lvl="0" rtl="0">
              <a:lnSpc>
                <a:spcPct val="80000"/>
              </a:lnSpc>
              <a:spcBef>
                <a:spcPts val="940"/>
              </a:spcBef>
              <a:buNone/>
            </a:pPr>
            <a:r>
              <a:rPr lang="en-US" sz="4800" b="1">
                <a:solidFill>
                  <a:srgbClr val="073763"/>
                </a:solidFill>
              </a:rPr>
              <a:t>Backup</a:t>
            </a:r>
          </a:p>
          <a:p>
            <a:pPr lvl="0" rtl="0">
              <a:spcBef>
                <a:spcPts val="0"/>
              </a:spcBef>
              <a:buNone/>
            </a:pPr>
            <a:endParaRPr b="1">
              <a:solidFill>
                <a:srgbClr val="07376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Shape 1108"/>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4</a:t>
            </a:fld>
            <a:endParaRPr lang="en-US"/>
          </a:p>
        </p:txBody>
      </p:sp>
      <p:sp>
        <p:nvSpPr>
          <p:cNvPr id="1109" name="Shape 1109"/>
          <p:cNvSpPr txBox="1">
            <a:spLocks noGrp="1"/>
          </p:cNvSpPr>
          <p:nvPr>
            <p:ph type="title"/>
          </p:nvPr>
        </p:nvSpPr>
        <p:spPr>
          <a:xfrm>
            <a:off x="351700" y="0"/>
            <a:ext cx="11478000" cy="810000"/>
          </a:xfrm>
          <a:prstGeom prst="rect">
            <a:avLst/>
          </a:prstGeom>
        </p:spPr>
        <p:txBody>
          <a:bodyPr wrap="square" lIns="121900" tIns="121900" rIns="121900" bIns="121900" anchor="b" anchorCtr="0">
            <a:noAutofit/>
          </a:bodyPr>
          <a:lstStyle/>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r>
              <a:rPr lang="en-US" b="1">
                <a:solidFill>
                  <a:srgbClr val="073763"/>
                </a:solidFill>
              </a:rPr>
              <a:t>SBC is - Compute, Network and I/O Intensive NFV</a:t>
            </a:r>
          </a:p>
        </p:txBody>
      </p:sp>
      <p:sp>
        <p:nvSpPr>
          <p:cNvPr id="1110" name="Shape 1110"/>
          <p:cNvSpPr txBox="1">
            <a:spLocks noGrp="1"/>
          </p:cNvSpPr>
          <p:nvPr>
            <p:ph type="subTitle" idx="2"/>
          </p:nvPr>
        </p:nvSpPr>
        <p:spPr>
          <a:xfrm>
            <a:off x="618675" y="918650"/>
            <a:ext cx="9987600" cy="875700"/>
          </a:xfrm>
          <a:prstGeom prst="rect">
            <a:avLst/>
          </a:prstGeom>
        </p:spPr>
        <p:txBody>
          <a:bodyPr wrap="square" lIns="121900" tIns="121900" rIns="121900" bIns="121900" anchor="t" anchorCtr="0">
            <a:noAutofit/>
          </a:bodyPr>
          <a:lstStyle/>
          <a:p>
            <a:pPr lvl="0" rtl="0">
              <a:spcBef>
                <a:spcPts val="0"/>
              </a:spcBef>
              <a:buNone/>
            </a:pPr>
            <a:r>
              <a:rPr lang="en-US" sz="2000" b="1">
                <a:solidFill>
                  <a:srgbClr val="073763"/>
                </a:solidFill>
              </a:rPr>
              <a:t>SBC sits at the Border of Networks and acts as an Interworking Element, Demarcation point, Centralized Routing database, Firewall and Traffic Cop</a:t>
            </a:r>
          </a:p>
        </p:txBody>
      </p:sp>
      <p:pic>
        <p:nvPicPr>
          <p:cNvPr id="1111" name="Shape 1111"/>
          <p:cNvPicPr preferRelativeResize="0"/>
          <p:nvPr/>
        </p:nvPicPr>
        <p:blipFill>
          <a:blip r:embed="rId3">
            <a:alphaModFix/>
          </a:blip>
          <a:stretch>
            <a:fillRect/>
          </a:stretch>
        </p:blipFill>
        <p:spPr>
          <a:xfrm>
            <a:off x="618675" y="1794350"/>
            <a:ext cx="10485776" cy="4233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Shape 2206"/>
          <p:cNvSpPr txBox="1">
            <a:spLocks noGrp="1"/>
          </p:cNvSpPr>
          <p:nvPr>
            <p:ph type="title"/>
          </p:nvPr>
        </p:nvSpPr>
        <p:spPr>
          <a:xfrm>
            <a:off x="684211" y="297470"/>
            <a:ext cx="10889089" cy="1026364"/>
          </a:xfrm>
          <a:prstGeom prst="rect">
            <a:avLst/>
          </a:prstGeom>
          <a:noFill/>
          <a:ln>
            <a:noFill/>
          </a:ln>
        </p:spPr>
        <p:txBody>
          <a:bodyPr wrap="square" lIns="91425" tIns="45700" rIns="91425" bIns="45700" anchor="ctr" anchorCtr="0">
            <a:noAutofit/>
          </a:bodyPr>
          <a:lstStyle/>
          <a:p>
            <a:pPr marL="0" marR="0" lvl="0" indent="-205740" algn="l" rtl="0">
              <a:spcBef>
                <a:spcPts val="0"/>
              </a:spcBef>
              <a:buClr>
                <a:schemeClr val="dk2"/>
              </a:buClr>
              <a:buSzPct val="101250"/>
              <a:buFont typeface="Century Gothic"/>
              <a:buNone/>
            </a:pPr>
            <a:r>
              <a:rPr lang="en-US" sz="3240" b="0" i="0" u="none" strike="noStrike" cap="none">
                <a:solidFill>
                  <a:schemeClr val="dk2"/>
                </a:solidFill>
                <a:latin typeface="Century Gothic"/>
                <a:ea typeface="Century Gothic"/>
                <a:cs typeface="Century Gothic"/>
                <a:sym typeface="Century Gothic"/>
              </a:rPr>
              <a:t>OPENSTACK TUNING TO ADDRESS CPU BOTTLENECKS</a:t>
            </a:r>
            <a:br>
              <a:rPr lang="en-US" sz="3240" b="0" i="0" u="none" strike="noStrike" cap="none">
                <a:solidFill>
                  <a:schemeClr val="lt1"/>
                </a:solidFill>
                <a:latin typeface="Century Gothic"/>
                <a:ea typeface="Century Gothic"/>
                <a:cs typeface="Century Gothic"/>
                <a:sym typeface="Century Gothic"/>
              </a:rPr>
            </a:br>
            <a:endParaRPr lang="en-US" sz="3240" b="0" i="0" u="none" strike="noStrike" cap="none">
              <a:solidFill>
                <a:schemeClr val="lt1"/>
              </a:solidFill>
              <a:latin typeface="Century Gothic"/>
              <a:ea typeface="Century Gothic"/>
              <a:cs typeface="Century Gothic"/>
              <a:sym typeface="Century Gothic"/>
            </a:endParaRPr>
          </a:p>
        </p:txBody>
      </p:sp>
      <p:sp>
        <p:nvSpPr>
          <p:cNvPr id="2207" name="Shape 2207"/>
          <p:cNvSpPr txBox="1">
            <a:spLocks noGrp="1"/>
          </p:cNvSpPr>
          <p:nvPr>
            <p:ph type="body" idx="1"/>
          </p:nvPr>
        </p:nvSpPr>
        <p:spPr>
          <a:xfrm>
            <a:off x="684212" y="1323834"/>
            <a:ext cx="11080158" cy="5336273"/>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chemeClr val="dk2"/>
              </a:buClr>
              <a:buSzPct val="80000"/>
              <a:buFont typeface="Noto Sans Symbols"/>
              <a:buChar char="➢"/>
            </a:pPr>
            <a:r>
              <a:rPr lang="en-US" sz="2000" b="0" i="0" u="none" strike="noStrike" cap="none">
                <a:solidFill>
                  <a:srgbClr val="0F486F"/>
                </a:solidFill>
                <a:latin typeface="Century Gothic"/>
                <a:ea typeface="Century Gothic"/>
                <a:cs typeface="Century Gothic"/>
                <a:sym typeface="Century Gothic"/>
              </a:rPr>
              <a:t>CPU Feature Request</a:t>
            </a:r>
          </a:p>
          <a:p>
            <a:pPr marL="742950" marR="0" lvl="1" indent="-285750" algn="l" rtl="0">
              <a:spcBef>
                <a:spcPts val="960"/>
              </a:spcBef>
              <a:spcAft>
                <a:spcPts val="0"/>
              </a:spcAft>
              <a:buClr>
                <a:schemeClr val="dk2"/>
              </a:buClr>
              <a:buSzPct val="79999"/>
              <a:buFont typeface="Noto Sans Symbols"/>
              <a:buChar char="➢"/>
            </a:pPr>
            <a:r>
              <a:rPr lang="en-US" sz="1800" b="0" i="0" u="none" strike="noStrike" cap="none">
                <a:solidFill>
                  <a:srgbClr val="0F486F"/>
                </a:solidFill>
                <a:latin typeface="Century Gothic"/>
                <a:ea typeface="Century Gothic"/>
                <a:cs typeface="Century Gothic"/>
                <a:sym typeface="Century Gothic"/>
              </a:rPr>
              <a:t>Exposes CPU instruction set extensions to the Nova scheduler</a:t>
            </a:r>
          </a:p>
          <a:p>
            <a:pPr marL="742950" marR="0" lvl="1" indent="-285750" algn="l" rtl="0">
              <a:spcBef>
                <a:spcPts val="960"/>
              </a:spcBef>
              <a:spcAft>
                <a:spcPts val="0"/>
              </a:spcAft>
              <a:buClr>
                <a:schemeClr val="dk2"/>
              </a:buClr>
              <a:buSzPct val="79999"/>
              <a:buFont typeface="Noto Sans Symbols"/>
              <a:buChar char="➢"/>
            </a:pPr>
            <a:r>
              <a:rPr lang="en-US" sz="1800" b="0" i="0" u="none" strike="noStrike" cap="none">
                <a:solidFill>
                  <a:srgbClr val="0F486F"/>
                </a:solidFill>
                <a:latin typeface="Century Gothic"/>
                <a:ea typeface="Century Gothic"/>
                <a:cs typeface="Century Gothic"/>
                <a:sym typeface="Century Gothic"/>
              </a:rPr>
              <a:t>Configure libvirt to expose the host CPU features to the guest </a:t>
            </a:r>
            <a:br>
              <a:rPr lang="en-US" sz="1800" b="0" i="0" u="none" strike="noStrike" cap="none">
                <a:solidFill>
                  <a:srgbClr val="0F486F"/>
                </a:solidFill>
                <a:latin typeface="Century Gothic"/>
                <a:ea typeface="Century Gothic"/>
                <a:cs typeface="Century Gothic"/>
                <a:sym typeface="Century Gothic"/>
              </a:rPr>
            </a:br>
            <a:r>
              <a:rPr lang="en-US" sz="1800" b="0" i="0" u="none" strike="noStrike" cap="none">
                <a:solidFill>
                  <a:srgbClr val="0F486F"/>
                </a:solidFill>
                <a:latin typeface="Century Gothic"/>
                <a:ea typeface="Century Gothic"/>
                <a:cs typeface="Century Gothic"/>
                <a:sym typeface="Century Gothic"/>
              </a:rPr>
              <a:t>	</a:t>
            </a:r>
          </a:p>
          <a:p>
            <a:pPr marL="457200" marR="0" lvl="1" indent="-91440" algn="l" rtl="0">
              <a:spcBef>
                <a:spcPts val="960"/>
              </a:spcBef>
              <a:spcAft>
                <a:spcPts val="0"/>
              </a:spcAft>
              <a:buClr>
                <a:schemeClr val="dk2"/>
              </a:buClr>
              <a:buSzPct val="79999"/>
              <a:buFont typeface="Noto Sans Symbols"/>
              <a:buNone/>
            </a:pPr>
            <a:r>
              <a:rPr lang="en-US" sz="1800" b="0" i="0" u="none" strike="noStrike" cap="none">
                <a:solidFill>
                  <a:srgbClr val="0F486F"/>
                </a:solidFill>
                <a:latin typeface="Century Gothic"/>
                <a:ea typeface="Century Gothic"/>
                <a:cs typeface="Century Gothic"/>
                <a:sym typeface="Century Gothic"/>
              </a:rPr>
              <a:t>	/etc/nova/nova.conf </a:t>
            </a:r>
          </a:p>
          <a:p>
            <a:pPr marL="457200" marR="0" lvl="1" indent="-91440" algn="l" rtl="0">
              <a:spcBef>
                <a:spcPts val="960"/>
              </a:spcBef>
              <a:spcAft>
                <a:spcPts val="0"/>
              </a:spcAft>
              <a:buClr>
                <a:schemeClr val="dk2"/>
              </a:buClr>
              <a:buSzPct val="79999"/>
              <a:buFont typeface="Noto Sans Symbols"/>
              <a:buNone/>
            </a:pPr>
            <a:r>
              <a:rPr lang="en-US" sz="1800" b="0" i="0" u="none" strike="noStrike" cap="none">
                <a:solidFill>
                  <a:srgbClr val="0F486F"/>
                </a:solidFill>
                <a:latin typeface="Century Gothic"/>
                <a:ea typeface="Century Gothic"/>
                <a:cs typeface="Century Gothic"/>
                <a:sym typeface="Century Gothic"/>
              </a:rPr>
              <a:t>       [libvirt] </a:t>
            </a:r>
          </a:p>
          <a:p>
            <a:pPr marL="457200" marR="0" lvl="1" indent="-91440" algn="l" rtl="0">
              <a:spcBef>
                <a:spcPts val="960"/>
              </a:spcBef>
              <a:spcAft>
                <a:spcPts val="0"/>
              </a:spcAft>
              <a:buClr>
                <a:schemeClr val="dk2"/>
              </a:buClr>
              <a:buSzPct val="79999"/>
              <a:buFont typeface="Noto Sans Symbols"/>
              <a:buNone/>
            </a:pPr>
            <a:r>
              <a:rPr lang="en-US" sz="1800" b="0" i="0" u="none" strike="noStrike" cap="none">
                <a:solidFill>
                  <a:srgbClr val="0F486F"/>
                </a:solidFill>
                <a:latin typeface="Century Gothic"/>
                <a:ea typeface="Century Gothic"/>
                <a:cs typeface="Century Gothic"/>
                <a:sym typeface="Century Gothic"/>
              </a:rPr>
              <a:t>	  cpu_mode=host-model or host-passthrough</a:t>
            </a:r>
            <a:br>
              <a:rPr lang="en-US" sz="1800" b="0" i="0" u="none" strike="noStrike" cap="none">
                <a:solidFill>
                  <a:srgbClr val="0F486F"/>
                </a:solidFill>
                <a:latin typeface="Century Gothic"/>
                <a:ea typeface="Century Gothic"/>
                <a:cs typeface="Century Gothic"/>
                <a:sym typeface="Century Gothic"/>
              </a:rPr>
            </a:br>
            <a:r>
              <a:rPr lang="en-US" sz="1800" b="0" i="0" u="none" strike="noStrike" cap="none">
                <a:solidFill>
                  <a:srgbClr val="0F486F"/>
                </a:solidFill>
                <a:latin typeface="Century Gothic"/>
                <a:ea typeface="Century Gothic"/>
                <a:cs typeface="Century Gothic"/>
                <a:sym typeface="Century Gothic"/>
              </a:rPr>
              <a:t>	  virt_type=kvm</a:t>
            </a:r>
          </a:p>
          <a:p>
            <a:pPr marL="742950" marR="0" lvl="1" indent="-285750" algn="l" rtl="0">
              <a:spcBef>
                <a:spcPts val="960"/>
              </a:spcBef>
              <a:spcAft>
                <a:spcPts val="0"/>
              </a:spcAft>
              <a:buClr>
                <a:schemeClr val="dk2"/>
              </a:buClr>
              <a:buSzPct val="79999"/>
              <a:buFont typeface="Noto Sans Symbols"/>
              <a:buNone/>
            </a:pPr>
            <a:endParaRPr sz="1800" b="0" i="0" u="none" strike="noStrike" cap="none">
              <a:solidFill>
                <a:srgbClr val="0F486F"/>
              </a:solidFill>
              <a:latin typeface="Century Gothic"/>
              <a:ea typeface="Century Gothic"/>
              <a:cs typeface="Century Gothic"/>
              <a:sym typeface="Century Gothic"/>
            </a:endParaRPr>
          </a:p>
          <a:p>
            <a:pPr marL="742950" marR="0" lvl="1" indent="-285750" algn="l" rtl="0">
              <a:spcBef>
                <a:spcPts val="960"/>
              </a:spcBef>
              <a:spcAft>
                <a:spcPts val="0"/>
              </a:spcAft>
              <a:buClr>
                <a:schemeClr val="dk2"/>
              </a:buClr>
              <a:buSzPct val="79999"/>
              <a:buFont typeface="Noto Sans Symbols"/>
              <a:buChar char="➢"/>
            </a:pPr>
            <a:r>
              <a:rPr lang="en-US" sz="1800" b="0" i="0" u="none" strike="noStrike" cap="none">
                <a:solidFill>
                  <a:srgbClr val="0F486F"/>
                </a:solidFill>
                <a:latin typeface="Century Gothic"/>
                <a:ea typeface="Century Gothic"/>
                <a:cs typeface="Century Gothic"/>
                <a:sym typeface="Century Gothic"/>
              </a:rPr>
              <a:t>Enable ComputeFilter Nova scheduler filter</a:t>
            </a:r>
          </a:p>
          <a:p>
            <a:pPr marL="742950" marR="0" lvl="1" indent="-285750" algn="l" rtl="0">
              <a:spcBef>
                <a:spcPts val="960"/>
              </a:spcBef>
              <a:spcAft>
                <a:spcPts val="0"/>
              </a:spcAft>
              <a:buClr>
                <a:schemeClr val="dk2"/>
              </a:buClr>
              <a:buSzPct val="79999"/>
              <a:buFont typeface="Noto Sans Symbols"/>
              <a:buChar char="➢"/>
            </a:pPr>
            <a:r>
              <a:rPr lang="en-US" sz="1800" b="0" i="0" u="none" strike="noStrike" cap="none">
                <a:solidFill>
                  <a:srgbClr val="0F486F"/>
                </a:solidFill>
                <a:latin typeface="Century Gothic"/>
                <a:ea typeface="Century Gothic"/>
                <a:cs typeface="Century Gothic"/>
                <a:sym typeface="Century Gothic"/>
              </a:rPr>
              <a:t>Remove CPU OverCommit.</a:t>
            </a:r>
          </a:p>
        </p:txBody>
      </p:sp>
      <p:sp>
        <p:nvSpPr>
          <p:cNvPr id="2208" name="Shape 2208"/>
          <p:cNvSpPr/>
          <p:nvPr/>
        </p:nvSpPr>
        <p:spPr>
          <a:xfrm>
            <a:off x="1155147" y="2756847"/>
            <a:ext cx="9389660" cy="1746914"/>
          </a:xfrm>
          <a:prstGeom prst="roundRect">
            <a:avLst>
              <a:gd name="adj" fmla="val 16667"/>
            </a:avLst>
          </a:prstGeom>
          <a:noFill/>
          <a:ln w="15875" cap="rnd" cmpd="sng">
            <a:solidFill>
              <a:srgbClr val="02304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Shape 2213"/>
          <p:cNvSpPr txBox="1">
            <a:spLocks noGrp="1"/>
          </p:cNvSpPr>
          <p:nvPr>
            <p:ph type="title"/>
          </p:nvPr>
        </p:nvSpPr>
        <p:spPr>
          <a:xfrm>
            <a:off x="684200" y="297475"/>
            <a:ext cx="11433300" cy="528600"/>
          </a:xfrm>
          <a:prstGeom prst="rect">
            <a:avLst/>
          </a:prstGeom>
          <a:noFill/>
          <a:ln>
            <a:noFill/>
          </a:ln>
        </p:spPr>
        <p:txBody>
          <a:bodyPr wrap="square" lIns="91425" tIns="45700" rIns="91425" bIns="45700" anchor="ctr" anchorCtr="0">
            <a:noAutofit/>
          </a:bodyPr>
          <a:lstStyle/>
          <a:p>
            <a:pPr marL="0" marR="0" lvl="0" indent="-205740" algn="l" rtl="0">
              <a:spcBef>
                <a:spcPts val="0"/>
              </a:spcBef>
              <a:buClr>
                <a:schemeClr val="dk2"/>
              </a:buClr>
              <a:buSzPct val="87567"/>
              <a:buFont typeface="Century Gothic"/>
              <a:buNone/>
            </a:pPr>
            <a:r>
              <a:rPr lang="en-US" sz="3700" b="1" i="0" u="none" strike="noStrike" cap="none">
                <a:solidFill>
                  <a:schemeClr val="dk2"/>
                </a:solidFill>
                <a:latin typeface="Proxima Nova"/>
                <a:ea typeface="Proxima Nova"/>
                <a:cs typeface="Proxima Nova"/>
                <a:sym typeface="Proxima Nova"/>
              </a:rPr>
              <a:t>OPENSTACK T</a:t>
            </a:r>
            <a:r>
              <a:rPr lang="en-US" sz="3700" b="1">
                <a:solidFill>
                  <a:schemeClr val="dk2"/>
                </a:solidFill>
                <a:latin typeface="Proxima Nova"/>
                <a:ea typeface="Proxima Nova"/>
                <a:cs typeface="Proxima Nova"/>
                <a:sym typeface="Proxima Nova"/>
              </a:rPr>
              <a:t>U</a:t>
            </a:r>
            <a:r>
              <a:rPr lang="en-US" sz="3700" b="1" i="0" u="none" strike="noStrike" cap="none">
                <a:solidFill>
                  <a:schemeClr val="dk2"/>
                </a:solidFill>
                <a:latin typeface="Proxima Nova"/>
                <a:ea typeface="Proxima Nova"/>
                <a:cs typeface="Proxima Nova"/>
                <a:sym typeface="Proxima Nova"/>
              </a:rPr>
              <a:t>NING </a:t>
            </a:r>
            <a:r>
              <a:rPr lang="en-US" sz="3700" b="1">
                <a:solidFill>
                  <a:schemeClr val="dk2"/>
                </a:solidFill>
                <a:latin typeface="Proxima Nova"/>
                <a:ea typeface="Proxima Nova"/>
                <a:cs typeface="Proxima Nova"/>
                <a:sym typeface="Proxima Nova"/>
              </a:rPr>
              <a:t>FOR</a:t>
            </a:r>
            <a:r>
              <a:rPr lang="en-US" sz="3700" b="1" i="0" u="none" strike="noStrike" cap="none">
                <a:solidFill>
                  <a:schemeClr val="dk2"/>
                </a:solidFill>
                <a:latin typeface="Proxima Nova"/>
                <a:ea typeface="Proxima Nova"/>
                <a:cs typeface="Proxima Nova"/>
                <a:sym typeface="Proxima Nova"/>
              </a:rPr>
              <a:t> CPU BOTTLENECKS …</a:t>
            </a:r>
            <a:br>
              <a:rPr lang="en-US" sz="3700" b="1" i="0" u="none" strike="noStrike" cap="none">
                <a:solidFill>
                  <a:schemeClr val="lt1"/>
                </a:solidFill>
                <a:latin typeface="Proxima Nova"/>
                <a:ea typeface="Proxima Nova"/>
                <a:cs typeface="Proxima Nova"/>
                <a:sym typeface="Proxima Nova"/>
              </a:rPr>
            </a:br>
            <a:endParaRPr lang="en-US" sz="3700" b="1" i="0" u="none" strike="noStrike" cap="none">
              <a:solidFill>
                <a:schemeClr val="lt1"/>
              </a:solidFill>
              <a:latin typeface="Proxima Nova"/>
              <a:ea typeface="Proxima Nova"/>
              <a:cs typeface="Proxima Nova"/>
              <a:sym typeface="Proxima Nova"/>
            </a:endParaRPr>
          </a:p>
        </p:txBody>
      </p:sp>
      <p:sp>
        <p:nvSpPr>
          <p:cNvPr id="2214" name="Shape 2214"/>
          <p:cNvSpPr txBox="1">
            <a:spLocks noGrp="1"/>
          </p:cNvSpPr>
          <p:nvPr>
            <p:ph type="body" idx="1"/>
          </p:nvPr>
        </p:nvSpPr>
        <p:spPr>
          <a:xfrm>
            <a:off x="684200" y="900800"/>
            <a:ext cx="11080200" cy="5168700"/>
          </a:xfrm>
          <a:prstGeom prst="rect">
            <a:avLst/>
          </a:prstGeom>
          <a:noFill/>
          <a:ln>
            <a:noFill/>
          </a:ln>
        </p:spPr>
        <p:txBody>
          <a:bodyPr wrap="square" lIns="91425" tIns="45700" rIns="91425" bIns="45700" anchor="t" anchorCtr="0">
            <a:noAutofit/>
          </a:bodyPr>
          <a:lstStyle/>
          <a:p>
            <a:pPr marL="285750" marR="0" lvl="0" indent="-285750" algn="l" rtl="0">
              <a:lnSpc>
                <a:spcPct val="80000"/>
              </a:lnSpc>
              <a:spcBef>
                <a:spcPts val="0"/>
              </a:spcBef>
              <a:spcAft>
                <a:spcPts val="0"/>
              </a:spcAft>
              <a:buClr>
                <a:schemeClr val="dk2"/>
              </a:buClr>
              <a:buSzPct val="77894"/>
              <a:buFont typeface="Noto Sans Symbols"/>
              <a:buChar char="➢"/>
            </a:pPr>
            <a:r>
              <a:rPr lang="en-US" sz="1850" b="0" i="0" u="none" strike="noStrike" cap="none" dirty="0">
                <a:solidFill>
                  <a:srgbClr val="0F486F"/>
                </a:solidFill>
                <a:latin typeface="Century Gothic"/>
                <a:ea typeface="Century Gothic"/>
                <a:cs typeface="Century Gothic"/>
                <a:sym typeface="Century Gothic"/>
              </a:rPr>
              <a:t>Dedicated CPU policy considers thread affinity in the context of SMT enabled systems</a:t>
            </a:r>
          </a:p>
          <a:p>
            <a:pPr marL="285750" marR="0" lvl="0" indent="-285750" algn="l" rtl="0">
              <a:lnSpc>
                <a:spcPct val="80000"/>
              </a:lnSpc>
              <a:spcBef>
                <a:spcPts val="970"/>
              </a:spcBef>
              <a:spcAft>
                <a:spcPts val="0"/>
              </a:spcAft>
              <a:buClr>
                <a:schemeClr val="dk2"/>
              </a:buClr>
              <a:buSzPct val="77894"/>
              <a:buFont typeface="Noto Sans Symbols"/>
              <a:buChar char="➢"/>
            </a:pPr>
            <a:r>
              <a:rPr lang="en-US" sz="1850" b="0" i="0" u="none" strike="noStrike" cap="none" dirty="0">
                <a:solidFill>
                  <a:srgbClr val="0F486F"/>
                </a:solidFill>
                <a:latin typeface="Century Gothic"/>
                <a:ea typeface="Century Gothic"/>
                <a:cs typeface="Century Gothic"/>
                <a:sym typeface="Century Gothic"/>
              </a:rPr>
              <a:t>The CPU Threads Policy will control how the scheduler places guests with respect to CPU threads. </a:t>
            </a:r>
            <a:br>
              <a:rPr lang="en-US" sz="1850" b="0" i="0" u="none" strike="noStrike" cap="none" dirty="0">
                <a:solidFill>
                  <a:srgbClr val="0F486F"/>
                </a:solidFill>
                <a:latin typeface="Century Gothic"/>
                <a:ea typeface="Century Gothic"/>
                <a:cs typeface="Century Gothic"/>
                <a:sym typeface="Century Gothic"/>
              </a:rPr>
            </a:br>
            <a:r>
              <a:rPr lang="en-US" sz="1850" b="0" i="0" u="none" strike="noStrike" cap="none" dirty="0">
                <a:solidFill>
                  <a:srgbClr val="0F486F"/>
                </a:solidFill>
                <a:latin typeface="Century Gothic"/>
                <a:ea typeface="Century Gothic"/>
                <a:cs typeface="Century Gothic"/>
                <a:sym typeface="Century Gothic"/>
              </a:rPr>
              <a:t>   </a:t>
            </a:r>
          </a:p>
          <a:p>
            <a:pPr marL="0" marR="0" lvl="0" indent="-93980" algn="l" rtl="0">
              <a:lnSpc>
                <a:spcPct val="80000"/>
              </a:lnSpc>
              <a:spcBef>
                <a:spcPts val="970"/>
              </a:spcBef>
              <a:spcAft>
                <a:spcPts val="0"/>
              </a:spcAft>
              <a:buClr>
                <a:schemeClr val="dk2"/>
              </a:buClr>
              <a:buSzPct val="77894"/>
              <a:buFont typeface="Noto Sans Symbols"/>
              <a:buNone/>
            </a:pPr>
            <a:r>
              <a:rPr lang="en-US" sz="1850" b="0" i="0" u="none" strike="noStrike" cap="none" dirty="0">
                <a:solidFill>
                  <a:srgbClr val="0F486F"/>
                </a:solidFill>
                <a:latin typeface="Century Gothic"/>
                <a:ea typeface="Century Gothic"/>
                <a:cs typeface="Century Gothic"/>
                <a:sym typeface="Century Gothic"/>
              </a:rPr>
              <a:t>    </a:t>
            </a:r>
            <a:r>
              <a:rPr lang="en-US" sz="1850" b="0" i="0" u="none" strike="noStrike" cap="none" dirty="0" err="1">
                <a:solidFill>
                  <a:srgbClr val="0F486F"/>
                </a:solidFill>
                <a:latin typeface="Century Gothic"/>
                <a:ea typeface="Century Gothic"/>
                <a:cs typeface="Century Gothic"/>
                <a:sym typeface="Century Gothic"/>
              </a:rPr>
              <a:t>hw:cpu_threads_policy</a:t>
            </a:r>
            <a:r>
              <a:rPr lang="en-US" sz="1850" b="0" i="0" u="none" strike="noStrike" cap="none" dirty="0">
                <a:solidFill>
                  <a:srgbClr val="0F486F"/>
                </a:solidFill>
                <a:latin typeface="Century Gothic"/>
                <a:ea typeface="Century Gothic"/>
                <a:cs typeface="Century Gothic"/>
                <a:sym typeface="Century Gothic"/>
              </a:rPr>
              <a:t>=</a:t>
            </a:r>
            <a:r>
              <a:rPr lang="en-US" sz="1850" b="0" i="0" u="none" strike="noStrike" cap="none" dirty="0" err="1">
                <a:solidFill>
                  <a:srgbClr val="0F486F"/>
                </a:solidFill>
                <a:latin typeface="Century Gothic"/>
                <a:ea typeface="Century Gothic"/>
                <a:cs typeface="Century Gothic"/>
                <a:sym typeface="Century Gothic"/>
              </a:rPr>
              <a:t>avoid|separate|isolate|prefer</a:t>
            </a:r>
            <a:endParaRPr lang="en-US" sz="1850" b="0" i="0" u="none" strike="noStrike" cap="none" dirty="0">
              <a:solidFill>
                <a:srgbClr val="0F486F"/>
              </a:solidFill>
              <a:latin typeface="Century Gothic"/>
              <a:ea typeface="Century Gothic"/>
              <a:cs typeface="Century Gothic"/>
              <a:sym typeface="Century Gothic"/>
            </a:endParaRPr>
          </a:p>
          <a:p>
            <a:pPr marL="0" marR="0" lvl="0" indent="-93980" algn="l" rtl="0">
              <a:lnSpc>
                <a:spcPct val="80000"/>
              </a:lnSpc>
              <a:spcBef>
                <a:spcPts val="970"/>
              </a:spcBef>
              <a:spcAft>
                <a:spcPts val="0"/>
              </a:spcAft>
              <a:buClr>
                <a:schemeClr val="dk2"/>
              </a:buClr>
              <a:buSzPct val="77894"/>
              <a:buFont typeface="Noto Sans Symbols"/>
              <a:buNone/>
            </a:pPr>
            <a:r>
              <a:rPr lang="en-US" sz="1850" b="0" i="0" u="none" strike="noStrike" cap="none" dirty="0">
                <a:solidFill>
                  <a:srgbClr val="0F486F"/>
                </a:solidFill>
                <a:latin typeface="Century Gothic"/>
                <a:ea typeface="Century Gothic"/>
                <a:cs typeface="Century Gothic"/>
                <a:sym typeface="Century Gothic"/>
              </a:rPr>
              <a:t>    </a:t>
            </a:r>
            <a:r>
              <a:rPr lang="en-US" sz="1850" b="0" i="0" u="none" strike="noStrike" cap="none" dirty="0" err="1">
                <a:solidFill>
                  <a:srgbClr val="0F486F"/>
                </a:solidFill>
                <a:latin typeface="Century Gothic"/>
                <a:ea typeface="Century Gothic"/>
                <a:cs typeface="Century Gothic"/>
                <a:sym typeface="Century Gothic"/>
              </a:rPr>
              <a:t>hw:cpu_policy</a:t>
            </a:r>
            <a:r>
              <a:rPr lang="en-US" sz="1850" b="0" i="0" u="none" strike="noStrike" cap="none" dirty="0">
                <a:solidFill>
                  <a:srgbClr val="0F486F"/>
                </a:solidFill>
                <a:latin typeface="Century Gothic"/>
                <a:ea typeface="Century Gothic"/>
                <a:cs typeface="Century Gothic"/>
                <a:sym typeface="Century Gothic"/>
              </a:rPr>
              <a:t>=</a:t>
            </a:r>
            <a:r>
              <a:rPr lang="en-US" sz="1850" b="0" i="0" u="none" strike="noStrike" cap="none" dirty="0" err="1">
                <a:solidFill>
                  <a:srgbClr val="0F486F"/>
                </a:solidFill>
                <a:latin typeface="Century Gothic"/>
                <a:ea typeface="Century Gothic"/>
                <a:cs typeface="Century Gothic"/>
                <a:sym typeface="Century Gothic"/>
              </a:rPr>
              <a:t>shared|dedicated</a:t>
            </a:r>
            <a:endParaRPr lang="en-US" sz="1850" b="0" i="0" u="none" strike="noStrike" cap="none" dirty="0">
              <a:solidFill>
                <a:srgbClr val="0F486F"/>
              </a:solidFill>
              <a:latin typeface="Century Gothic"/>
              <a:ea typeface="Century Gothic"/>
              <a:cs typeface="Century Gothic"/>
              <a:sym typeface="Century Gothic"/>
            </a:endParaRPr>
          </a:p>
          <a:p>
            <a:pPr marL="0" marR="0" lvl="0" indent="-93980" algn="l" rtl="0">
              <a:lnSpc>
                <a:spcPct val="80000"/>
              </a:lnSpc>
              <a:spcBef>
                <a:spcPts val="970"/>
              </a:spcBef>
              <a:spcAft>
                <a:spcPts val="0"/>
              </a:spcAft>
              <a:buClr>
                <a:schemeClr val="dk2"/>
              </a:buClr>
              <a:buSzPct val="77894"/>
              <a:buFont typeface="Noto Sans Symbols"/>
              <a:buNone/>
            </a:pPr>
            <a:r>
              <a:rPr lang="en-US" sz="1850" b="0" i="0" u="none" strike="noStrike" cap="none" dirty="0">
                <a:solidFill>
                  <a:srgbClr val="0F486F"/>
                </a:solidFill>
                <a:latin typeface="Century Gothic"/>
                <a:ea typeface="Century Gothic"/>
                <a:cs typeface="Century Gothic"/>
                <a:sym typeface="Century Gothic"/>
              </a:rPr>
              <a:t>    Attach these policy to the flavor or image metadata of the Guest instance.</a:t>
            </a:r>
          </a:p>
          <a:p>
            <a:pPr marL="285750" marR="0" lvl="0" indent="-285750" algn="l" rtl="0">
              <a:lnSpc>
                <a:spcPct val="80000"/>
              </a:lnSpc>
              <a:spcBef>
                <a:spcPts val="970"/>
              </a:spcBef>
              <a:spcAft>
                <a:spcPts val="0"/>
              </a:spcAft>
              <a:buClr>
                <a:schemeClr val="dk2"/>
              </a:buClr>
              <a:buSzPct val="77894"/>
              <a:buFont typeface="Noto Sans Symbols"/>
              <a:buNone/>
            </a:pPr>
            <a:endParaRPr sz="1850" dirty="0"/>
          </a:p>
          <a:p>
            <a:pPr marL="285750" marR="0" lvl="0" indent="-285750" algn="l" rtl="0">
              <a:lnSpc>
                <a:spcPct val="80000"/>
              </a:lnSpc>
              <a:spcBef>
                <a:spcPts val="970"/>
              </a:spcBef>
              <a:spcAft>
                <a:spcPts val="0"/>
              </a:spcAft>
              <a:buClr>
                <a:schemeClr val="dk2"/>
              </a:buClr>
              <a:buSzPct val="77894"/>
              <a:buFont typeface="Noto Sans Symbols"/>
              <a:buNone/>
            </a:pPr>
            <a:endParaRPr sz="1850" dirty="0"/>
          </a:p>
          <a:p>
            <a:pPr marL="0" marR="0" lvl="0" indent="0" algn="l" rtl="0">
              <a:lnSpc>
                <a:spcPct val="80000"/>
              </a:lnSpc>
              <a:spcBef>
                <a:spcPts val="970"/>
              </a:spcBef>
              <a:spcAft>
                <a:spcPts val="0"/>
              </a:spcAft>
              <a:buNone/>
            </a:pPr>
            <a:br>
              <a:rPr lang="en-US" sz="1850" dirty="0"/>
            </a:br>
            <a:endParaRPr lang="en-US" sz="1850" dirty="0"/>
          </a:p>
          <a:p>
            <a:pPr marL="0" marR="0" lvl="0" indent="0" algn="l" rtl="0">
              <a:lnSpc>
                <a:spcPct val="80000"/>
              </a:lnSpc>
              <a:spcBef>
                <a:spcPts val="970"/>
              </a:spcBef>
              <a:spcAft>
                <a:spcPts val="0"/>
              </a:spcAft>
              <a:buNone/>
            </a:pPr>
            <a:r>
              <a:rPr lang="en-US" sz="1850" b="0" i="0" u="none" strike="noStrike" cap="none" dirty="0">
                <a:solidFill>
                  <a:srgbClr val="0F486F"/>
                </a:solidFill>
                <a:latin typeface="Century Gothic"/>
                <a:ea typeface="Century Gothic"/>
                <a:cs typeface="Century Gothic"/>
                <a:sym typeface="Century Gothic"/>
              </a:rPr>
              <a:t>Assign </a:t>
            </a:r>
            <a:r>
              <a:rPr lang="en-US" sz="1850" b="0" i="0" u="none" strike="noStrike" cap="none" dirty="0" err="1">
                <a:solidFill>
                  <a:srgbClr val="0F486F"/>
                </a:solidFill>
                <a:latin typeface="Century Gothic"/>
                <a:ea typeface="Century Gothic"/>
                <a:cs typeface="Century Gothic"/>
                <a:sym typeface="Century Gothic"/>
              </a:rPr>
              <a:t>cpus</a:t>
            </a:r>
            <a:r>
              <a:rPr lang="en-US" sz="1850" b="0" i="0" u="none" strike="noStrike" cap="none" dirty="0">
                <a:solidFill>
                  <a:srgbClr val="0F486F"/>
                </a:solidFill>
                <a:latin typeface="Century Gothic"/>
                <a:ea typeface="Century Gothic"/>
                <a:cs typeface="Century Gothic"/>
                <a:sym typeface="Century Gothic"/>
              </a:rPr>
              <a:t> on the host to be used by Nova for the Guest CPU pinning</a:t>
            </a:r>
          </a:p>
          <a:p>
            <a:pPr marL="285750" marR="0" lvl="0" indent="-285750" algn="l" rtl="0">
              <a:lnSpc>
                <a:spcPct val="80000"/>
              </a:lnSpc>
              <a:spcBef>
                <a:spcPts val="970"/>
              </a:spcBef>
              <a:spcAft>
                <a:spcPts val="0"/>
              </a:spcAft>
              <a:buClr>
                <a:schemeClr val="dk2"/>
              </a:buClr>
              <a:buSzPct val="77894"/>
              <a:buFont typeface="Noto Sans Symbols"/>
              <a:buChar char="➢"/>
            </a:pPr>
            <a:r>
              <a:rPr lang="en-US" sz="1850" dirty="0" err="1"/>
              <a:t>O</a:t>
            </a:r>
            <a:r>
              <a:rPr lang="en-US" sz="1850" b="0" i="0" u="none" strike="noStrike" cap="none" dirty="0" err="1">
                <a:solidFill>
                  <a:srgbClr val="0F486F"/>
                </a:solidFill>
                <a:latin typeface="Century Gothic"/>
                <a:ea typeface="Century Gothic"/>
                <a:cs typeface="Century Gothic"/>
                <a:sym typeface="Century Gothic"/>
              </a:rPr>
              <a:t>solate</a:t>
            </a:r>
            <a:r>
              <a:rPr lang="en-US" sz="1850" b="0" i="0" u="none" strike="noStrike" cap="none" dirty="0">
                <a:solidFill>
                  <a:srgbClr val="0F486F"/>
                </a:solidFill>
                <a:latin typeface="Century Gothic"/>
                <a:ea typeface="Century Gothic"/>
                <a:cs typeface="Century Gothic"/>
                <a:sym typeface="Century Gothic"/>
              </a:rPr>
              <a:t> the cores to be used by </a:t>
            </a:r>
            <a:r>
              <a:rPr lang="en-US" sz="1850" b="0" i="0" u="none" strike="noStrike" cap="none" dirty="0" err="1">
                <a:solidFill>
                  <a:srgbClr val="0F486F"/>
                </a:solidFill>
                <a:latin typeface="Century Gothic"/>
                <a:ea typeface="Century Gothic"/>
                <a:cs typeface="Century Gothic"/>
                <a:sym typeface="Century Gothic"/>
              </a:rPr>
              <a:t>Qemu</a:t>
            </a:r>
            <a:r>
              <a:rPr lang="en-US" sz="1850" b="0" i="0" u="none" strike="noStrike" cap="none" dirty="0">
                <a:solidFill>
                  <a:srgbClr val="0F486F"/>
                </a:solidFill>
                <a:latin typeface="Century Gothic"/>
                <a:ea typeface="Century Gothic"/>
                <a:cs typeface="Century Gothic"/>
                <a:sym typeface="Century Gothic"/>
              </a:rPr>
              <a:t> for the instance, so that no host level processes can run on them.</a:t>
            </a:r>
          </a:p>
          <a:p>
            <a:pPr marL="285750" marR="0" lvl="0" indent="-285750" algn="l" rtl="0">
              <a:lnSpc>
                <a:spcPct val="80000"/>
              </a:lnSpc>
              <a:spcBef>
                <a:spcPts val="970"/>
              </a:spcBef>
              <a:spcAft>
                <a:spcPts val="0"/>
              </a:spcAft>
              <a:buClr>
                <a:schemeClr val="dk2"/>
              </a:buClr>
              <a:buSzPct val="77894"/>
              <a:buFont typeface="Noto Sans Symbols"/>
              <a:buChar char="➢"/>
            </a:pPr>
            <a:r>
              <a:rPr lang="en-US" sz="1850" b="0" i="0" u="none" strike="noStrike" cap="none" dirty="0" err="1">
                <a:solidFill>
                  <a:srgbClr val="0F486F"/>
                </a:solidFill>
                <a:latin typeface="Century Gothic"/>
                <a:ea typeface="Century Gothic"/>
                <a:cs typeface="Century Gothic"/>
                <a:sym typeface="Century Gothic"/>
              </a:rPr>
              <a:t>Segragate</a:t>
            </a:r>
            <a:r>
              <a:rPr lang="en-US" sz="1850" b="0" i="0" u="none" strike="noStrike" cap="none" dirty="0">
                <a:solidFill>
                  <a:srgbClr val="0F486F"/>
                </a:solidFill>
                <a:latin typeface="Century Gothic"/>
                <a:ea typeface="Century Gothic"/>
                <a:cs typeface="Century Gothic"/>
                <a:sym typeface="Century Gothic"/>
              </a:rPr>
              <a:t> </a:t>
            </a:r>
            <a:r>
              <a:rPr lang="en-US" sz="1850" b="0" i="0" u="none" strike="noStrike" cap="none" dirty="0" err="1">
                <a:solidFill>
                  <a:srgbClr val="0F486F"/>
                </a:solidFill>
                <a:latin typeface="Century Gothic"/>
                <a:ea typeface="Century Gothic"/>
                <a:cs typeface="Century Gothic"/>
                <a:sym typeface="Century Gothic"/>
              </a:rPr>
              <a:t>realtime</a:t>
            </a:r>
            <a:r>
              <a:rPr lang="en-US" sz="1850" b="0" i="0" u="none" strike="noStrike" cap="none" dirty="0">
                <a:solidFill>
                  <a:srgbClr val="0F486F"/>
                </a:solidFill>
                <a:latin typeface="Century Gothic"/>
                <a:ea typeface="Century Gothic"/>
                <a:cs typeface="Century Gothic"/>
                <a:sym typeface="Century Gothic"/>
              </a:rPr>
              <a:t> and non </a:t>
            </a:r>
            <a:r>
              <a:rPr lang="en-US" sz="1850" b="0" i="0" u="none" strike="noStrike" cap="none" dirty="0" err="1">
                <a:solidFill>
                  <a:srgbClr val="0F486F"/>
                </a:solidFill>
                <a:latin typeface="Century Gothic"/>
                <a:ea typeface="Century Gothic"/>
                <a:cs typeface="Century Gothic"/>
                <a:sym typeface="Century Gothic"/>
              </a:rPr>
              <a:t>realtime</a:t>
            </a:r>
            <a:r>
              <a:rPr lang="en-US" sz="1850" b="0" i="0" u="none" strike="noStrike" cap="none" dirty="0">
                <a:solidFill>
                  <a:srgbClr val="0F486F"/>
                </a:solidFill>
                <a:latin typeface="Century Gothic"/>
                <a:ea typeface="Century Gothic"/>
                <a:cs typeface="Century Gothic"/>
                <a:sym typeface="Century Gothic"/>
              </a:rPr>
              <a:t> workloads to different computes using host aggregates</a:t>
            </a:r>
          </a:p>
        </p:txBody>
      </p:sp>
      <p:sp>
        <p:nvSpPr>
          <p:cNvPr id="2215" name="Shape 2215"/>
          <p:cNvSpPr/>
          <p:nvPr/>
        </p:nvSpPr>
        <p:spPr>
          <a:xfrm>
            <a:off x="687297" y="3448115"/>
            <a:ext cx="10017878" cy="1201943"/>
          </a:xfrm>
          <a:prstGeom prst="roundRect">
            <a:avLst>
              <a:gd name="adj" fmla="val 16667"/>
            </a:avLst>
          </a:prstGeom>
          <a:noFill/>
          <a:ln w="15875" cap="rnd" cmpd="sng">
            <a:solidFill>
              <a:srgbClr val="023046"/>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1800" dirty="0">
                <a:solidFill>
                  <a:schemeClr val="accent1"/>
                </a:solidFill>
                <a:latin typeface="Century Gothic"/>
                <a:ea typeface="Century Gothic"/>
                <a:cs typeface="Century Gothic"/>
                <a:sym typeface="Century Gothic"/>
              </a:rPr>
              <a:t>/</a:t>
            </a:r>
            <a:r>
              <a:rPr lang="en-US" sz="1800" dirty="0" err="1">
                <a:solidFill>
                  <a:schemeClr val="accent1"/>
                </a:solidFill>
                <a:latin typeface="Century Gothic"/>
                <a:ea typeface="Century Gothic"/>
                <a:cs typeface="Century Gothic"/>
                <a:sym typeface="Century Gothic"/>
              </a:rPr>
              <a:t>etc</a:t>
            </a:r>
            <a:r>
              <a:rPr lang="en-US" sz="1800" dirty="0">
                <a:solidFill>
                  <a:schemeClr val="accent1"/>
                </a:solidFill>
                <a:latin typeface="Century Gothic"/>
                <a:ea typeface="Century Gothic"/>
                <a:cs typeface="Century Gothic"/>
                <a:sym typeface="Century Gothic"/>
              </a:rPr>
              <a:t>/nova/</a:t>
            </a:r>
            <a:r>
              <a:rPr lang="en-US" sz="1800" dirty="0" err="1">
                <a:solidFill>
                  <a:schemeClr val="accent1"/>
                </a:solidFill>
                <a:latin typeface="Century Gothic"/>
                <a:ea typeface="Century Gothic"/>
                <a:cs typeface="Century Gothic"/>
                <a:sym typeface="Century Gothic"/>
              </a:rPr>
              <a:t>nova.conf</a:t>
            </a:r>
            <a:endParaRPr lang="en-US" sz="1800" dirty="0">
              <a:solidFill>
                <a:schemeClr val="accent1"/>
              </a:solidFill>
              <a:latin typeface="Century Gothic"/>
              <a:ea typeface="Century Gothic"/>
              <a:cs typeface="Century Gothic"/>
              <a:sym typeface="Century Gothic"/>
            </a:endParaRPr>
          </a:p>
          <a:p>
            <a:pPr marL="0" marR="0" lvl="0" indent="0" algn="l" rtl="0">
              <a:spcBef>
                <a:spcPts val="0"/>
              </a:spcBef>
              <a:buSzPct val="25000"/>
              <a:buNone/>
            </a:pPr>
            <a:r>
              <a:rPr lang="en-US" sz="1800" dirty="0">
                <a:solidFill>
                  <a:schemeClr val="accent1"/>
                </a:solidFill>
                <a:latin typeface="Century Gothic"/>
                <a:ea typeface="Century Gothic"/>
                <a:cs typeface="Century Gothic"/>
                <a:sym typeface="Century Gothic"/>
              </a:rPr>
              <a:t>[DEFAULT]</a:t>
            </a:r>
          </a:p>
          <a:p>
            <a:pPr marL="0" marR="0" lvl="0" indent="0" algn="l" rtl="0">
              <a:spcBef>
                <a:spcPts val="0"/>
              </a:spcBef>
              <a:buSzPct val="25000"/>
              <a:buNone/>
            </a:pPr>
            <a:r>
              <a:rPr lang="en-US" sz="1800" dirty="0">
                <a:solidFill>
                  <a:schemeClr val="accent1"/>
                </a:solidFill>
                <a:latin typeface="Century Gothic"/>
                <a:ea typeface="Century Gothic"/>
                <a:cs typeface="Century Gothic"/>
                <a:sym typeface="Century Gothic"/>
              </a:rPr>
              <a:t>   </a:t>
            </a:r>
            <a:r>
              <a:rPr lang="en-US" sz="1800" dirty="0" err="1">
                <a:solidFill>
                  <a:schemeClr val="accent1"/>
                </a:solidFill>
                <a:latin typeface="Century Gothic"/>
                <a:ea typeface="Century Gothic"/>
                <a:cs typeface="Century Gothic"/>
                <a:sym typeface="Century Gothic"/>
              </a:rPr>
              <a:t>vcpu_pin_set</a:t>
            </a:r>
            <a:r>
              <a:rPr lang="en-US" sz="1800" dirty="0">
                <a:solidFill>
                  <a:schemeClr val="accent1"/>
                </a:solidFill>
                <a:latin typeface="Century Gothic"/>
                <a:ea typeface="Century Gothic"/>
                <a:cs typeface="Century Gothic"/>
                <a:sym typeface="Century Gothic"/>
              </a:rPr>
              <a:t>=x-y</a:t>
            </a:r>
          </a:p>
        </p:txBody>
      </p:sp>
      <p:sp>
        <p:nvSpPr>
          <p:cNvPr id="2216" name="Shape 2216"/>
          <p:cNvSpPr/>
          <p:nvPr/>
        </p:nvSpPr>
        <p:spPr>
          <a:xfrm>
            <a:off x="684200" y="2013848"/>
            <a:ext cx="10718504" cy="1105470"/>
          </a:xfrm>
          <a:prstGeom prst="roundRect">
            <a:avLst>
              <a:gd name="adj" fmla="val 16667"/>
            </a:avLst>
          </a:prstGeom>
          <a:noFill/>
          <a:ln w="15875" cap="rnd" cmpd="sng">
            <a:solidFill>
              <a:srgbClr val="02304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Shape 2222"/>
          <p:cNvSpPr txBox="1">
            <a:spLocks noGrp="1"/>
          </p:cNvSpPr>
          <p:nvPr>
            <p:ph type="title"/>
          </p:nvPr>
        </p:nvSpPr>
        <p:spPr>
          <a:xfrm>
            <a:off x="684200" y="297475"/>
            <a:ext cx="11273400" cy="1026300"/>
          </a:xfrm>
          <a:prstGeom prst="rect">
            <a:avLst/>
          </a:prstGeom>
          <a:noFill/>
          <a:ln>
            <a:noFill/>
          </a:ln>
        </p:spPr>
        <p:txBody>
          <a:bodyPr wrap="square" lIns="91425" tIns="45700" rIns="91425" bIns="45700" anchor="ctr" anchorCtr="0">
            <a:noAutofit/>
          </a:bodyPr>
          <a:lstStyle/>
          <a:p>
            <a:pPr marL="0" marR="0" lvl="0" indent="-205740" algn="l" rtl="0">
              <a:spcBef>
                <a:spcPts val="0"/>
              </a:spcBef>
              <a:buClr>
                <a:schemeClr val="dk2"/>
              </a:buClr>
              <a:buSzPct val="87567"/>
              <a:buFont typeface="Century Gothic"/>
              <a:buNone/>
            </a:pPr>
            <a:r>
              <a:rPr lang="en-US" sz="3700" b="1" i="0" u="none" strike="noStrike" cap="none">
                <a:solidFill>
                  <a:schemeClr val="dk2"/>
                </a:solidFill>
                <a:latin typeface="Proxima Nova"/>
                <a:ea typeface="Proxima Nova"/>
                <a:cs typeface="Proxima Nova"/>
                <a:sym typeface="Proxima Nova"/>
              </a:rPr>
              <a:t>OPENSTACK TUNING </a:t>
            </a:r>
            <a:r>
              <a:rPr lang="en-US" sz="3700" b="1">
                <a:solidFill>
                  <a:schemeClr val="dk2"/>
                </a:solidFill>
                <a:latin typeface="Proxima Nova"/>
                <a:ea typeface="Proxima Nova"/>
                <a:cs typeface="Proxima Nova"/>
                <a:sym typeface="Proxima Nova"/>
              </a:rPr>
              <a:t>FOR</a:t>
            </a:r>
            <a:r>
              <a:rPr lang="en-US" sz="3700" b="1" i="0" u="none" strike="noStrike" cap="none">
                <a:solidFill>
                  <a:schemeClr val="dk2"/>
                </a:solidFill>
                <a:latin typeface="Proxima Nova"/>
                <a:ea typeface="Proxima Nova"/>
                <a:cs typeface="Proxima Nova"/>
                <a:sym typeface="Proxima Nova"/>
              </a:rPr>
              <a:t> CPU BOTTLENECKS …</a:t>
            </a:r>
            <a:br>
              <a:rPr lang="en-US" sz="3240" b="0" i="0" u="none" strike="noStrike" cap="none">
                <a:solidFill>
                  <a:schemeClr val="lt1"/>
                </a:solidFill>
                <a:latin typeface="Century Gothic"/>
                <a:ea typeface="Century Gothic"/>
                <a:cs typeface="Century Gothic"/>
                <a:sym typeface="Century Gothic"/>
              </a:rPr>
            </a:br>
            <a:endParaRPr lang="en-US" sz="3240" b="0" i="0" u="none" strike="noStrike" cap="none">
              <a:solidFill>
                <a:schemeClr val="lt1"/>
              </a:solidFill>
              <a:latin typeface="Century Gothic"/>
              <a:ea typeface="Century Gothic"/>
              <a:cs typeface="Century Gothic"/>
              <a:sym typeface="Century Gothic"/>
            </a:endParaRPr>
          </a:p>
        </p:txBody>
      </p:sp>
      <p:sp>
        <p:nvSpPr>
          <p:cNvPr id="2223" name="Shape 2223"/>
          <p:cNvSpPr txBox="1">
            <a:spLocks noGrp="1"/>
          </p:cNvSpPr>
          <p:nvPr>
            <p:ph type="body" idx="1"/>
          </p:nvPr>
        </p:nvSpPr>
        <p:spPr>
          <a:xfrm>
            <a:off x="684212" y="1323834"/>
            <a:ext cx="11080158" cy="5336273"/>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chemeClr val="lt1"/>
              </a:buClr>
              <a:buSzPct val="80000"/>
              <a:buFont typeface="Noto Sans Symbols"/>
              <a:buChar char="▶"/>
            </a:pPr>
            <a:r>
              <a:rPr lang="en-US" sz="2000" b="0" i="0" u="none" strike="noStrike" cap="none">
                <a:solidFill>
                  <a:srgbClr val="0F486F"/>
                </a:solidFill>
                <a:latin typeface="Century Gothic"/>
                <a:ea typeface="Century Gothic"/>
                <a:cs typeface="Century Gothic"/>
                <a:sym typeface="Century Gothic"/>
              </a:rPr>
              <a:t>CPU Topology of the Guest</a:t>
            </a:r>
          </a:p>
          <a:p>
            <a:pPr marL="742950" marR="0" lvl="1" indent="-285750" algn="l" rtl="0">
              <a:spcBef>
                <a:spcPts val="960"/>
              </a:spcBef>
              <a:spcAft>
                <a:spcPts val="0"/>
              </a:spcAft>
              <a:buClr>
                <a:schemeClr val="lt1"/>
              </a:buClr>
              <a:buSzPct val="79999"/>
              <a:buFont typeface="Noto Sans Symbols"/>
              <a:buChar char="▶"/>
            </a:pPr>
            <a:r>
              <a:rPr lang="en-US" sz="1800" b="0" i="0" u="none" strike="noStrike" cap="none">
                <a:solidFill>
                  <a:srgbClr val="0F486F"/>
                </a:solidFill>
                <a:latin typeface="Century Gothic"/>
                <a:ea typeface="Century Gothic"/>
                <a:cs typeface="Century Gothic"/>
                <a:sym typeface="Century Gothic"/>
              </a:rPr>
              <a:t>With CPU pinning in place it will be always beneficial to have a proper view of the host topology to be configured in the guest too. It poses good benefit to have it proper so that the hypervisor overhead can be reduced.</a:t>
            </a:r>
          </a:p>
          <a:p>
            <a:pPr marL="742950" marR="0" lvl="1" indent="-285750" algn="l" rtl="0">
              <a:spcBef>
                <a:spcPts val="960"/>
              </a:spcBef>
              <a:spcAft>
                <a:spcPts val="0"/>
              </a:spcAft>
              <a:buClr>
                <a:schemeClr val="lt1"/>
              </a:buClr>
              <a:buSzPct val="79999"/>
              <a:buFont typeface="Noto Sans Symbols"/>
              <a:buNone/>
            </a:pPr>
            <a:endParaRPr sz="1800" b="0" i="0" u="none" strike="noStrike" cap="none">
              <a:solidFill>
                <a:srgbClr val="0F486F"/>
              </a:solidFill>
              <a:latin typeface="Century Gothic"/>
              <a:ea typeface="Century Gothic"/>
              <a:cs typeface="Century Gothic"/>
              <a:sym typeface="Century Gothic"/>
            </a:endParaRPr>
          </a:p>
        </p:txBody>
      </p:sp>
      <p:sp>
        <p:nvSpPr>
          <p:cNvPr id="2224" name="Shape 2224"/>
          <p:cNvSpPr/>
          <p:nvPr/>
        </p:nvSpPr>
        <p:spPr>
          <a:xfrm>
            <a:off x="887104" y="3357349"/>
            <a:ext cx="9771797" cy="2866030"/>
          </a:xfrm>
          <a:prstGeom prst="roundRect">
            <a:avLst>
              <a:gd name="adj" fmla="val 16667"/>
            </a:avLst>
          </a:prstGeom>
          <a:noFill/>
          <a:ln w="15875" cap="rnd" cmpd="sng">
            <a:solidFill>
              <a:srgbClr val="02304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2225" name="Shape 2225"/>
          <p:cNvSpPr/>
          <p:nvPr/>
        </p:nvSpPr>
        <p:spPr>
          <a:xfrm>
            <a:off x="1141802" y="3558745"/>
            <a:ext cx="9021170" cy="2463238"/>
          </a:xfrm>
          <a:prstGeom prst="rect">
            <a:avLst/>
          </a:prstGeom>
          <a:noFill/>
          <a:ln>
            <a:noFill/>
          </a:ln>
        </p:spPr>
        <p:txBody>
          <a:bodyPr wrap="square" lIns="91425" tIns="45700" rIns="91425" bIns="45700" anchor="t" anchorCtr="0">
            <a:noAutofit/>
          </a:bodyPr>
          <a:lstStyle/>
          <a:p>
            <a:pPr marL="0" marR="0" lvl="0" indent="0" algn="l" rtl="0">
              <a:lnSpc>
                <a:spcPct val="107000"/>
              </a:lnSpc>
              <a:spcBef>
                <a:spcPts val="0"/>
              </a:spcBef>
              <a:buSzPct val="25000"/>
              <a:buNone/>
            </a:pPr>
            <a:r>
              <a:rPr lang="en-US" sz="1800">
                <a:solidFill>
                  <a:srgbClr val="002060"/>
                </a:solidFill>
                <a:latin typeface="Calibri"/>
                <a:ea typeface="Calibri"/>
                <a:cs typeface="Calibri"/>
                <a:sym typeface="Calibri"/>
              </a:rPr>
              <a:t>hw:cpu_sockets=CPU-SOCKETS </a:t>
            </a:r>
          </a:p>
          <a:p>
            <a:pPr marL="0" marR="0" lvl="0" indent="0" algn="l" rtl="0">
              <a:lnSpc>
                <a:spcPct val="107000"/>
              </a:lnSpc>
              <a:spcBef>
                <a:spcPts val="0"/>
              </a:spcBef>
              <a:buSzPct val="25000"/>
              <a:buNone/>
            </a:pPr>
            <a:r>
              <a:rPr lang="en-US" sz="1800">
                <a:solidFill>
                  <a:srgbClr val="002060"/>
                </a:solidFill>
                <a:latin typeface="Calibri"/>
                <a:ea typeface="Calibri"/>
                <a:cs typeface="Calibri"/>
                <a:sym typeface="Calibri"/>
              </a:rPr>
              <a:t>hw:cpu_cores=CPU-CORES </a:t>
            </a:r>
          </a:p>
          <a:p>
            <a:pPr marL="0" marR="0" lvl="0" indent="0" algn="l" rtl="0">
              <a:lnSpc>
                <a:spcPct val="107000"/>
              </a:lnSpc>
              <a:spcBef>
                <a:spcPts val="0"/>
              </a:spcBef>
              <a:buSzPct val="25000"/>
              <a:buNone/>
            </a:pPr>
            <a:r>
              <a:rPr lang="en-US" sz="1800">
                <a:solidFill>
                  <a:srgbClr val="002060"/>
                </a:solidFill>
                <a:latin typeface="Calibri"/>
                <a:ea typeface="Calibri"/>
                <a:cs typeface="Calibri"/>
                <a:sym typeface="Calibri"/>
              </a:rPr>
              <a:t>hw:cpu_threads=CPU-THREADS </a:t>
            </a:r>
          </a:p>
          <a:p>
            <a:pPr marL="0" marR="0" lvl="0" indent="0" algn="l" rtl="0">
              <a:lnSpc>
                <a:spcPct val="107000"/>
              </a:lnSpc>
              <a:spcBef>
                <a:spcPts val="0"/>
              </a:spcBef>
              <a:buSzPct val="25000"/>
              <a:buNone/>
            </a:pPr>
            <a:r>
              <a:rPr lang="en-US" sz="1800">
                <a:solidFill>
                  <a:srgbClr val="002060"/>
                </a:solidFill>
                <a:latin typeface="Calibri"/>
                <a:ea typeface="Calibri"/>
                <a:cs typeface="Calibri"/>
                <a:sym typeface="Calibri"/>
              </a:rPr>
              <a:t>hw:cpu_max_sockets=MAX-CPU-SOCKETS </a:t>
            </a:r>
          </a:p>
          <a:p>
            <a:pPr marL="0" marR="0" lvl="0" indent="0" algn="l" rtl="0">
              <a:lnSpc>
                <a:spcPct val="107000"/>
              </a:lnSpc>
              <a:spcBef>
                <a:spcPts val="0"/>
              </a:spcBef>
              <a:buSzPct val="25000"/>
              <a:buNone/>
            </a:pPr>
            <a:r>
              <a:rPr lang="en-US" sz="1800">
                <a:solidFill>
                  <a:srgbClr val="002060"/>
                </a:solidFill>
                <a:latin typeface="Calibri"/>
                <a:ea typeface="Calibri"/>
                <a:cs typeface="Calibri"/>
                <a:sym typeface="Calibri"/>
              </a:rPr>
              <a:t>hw:cpu_max_cores=MAX-CPU-CORES </a:t>
            </a:r>
          </a:p>
          <a:p>
            <a:pPr marL="0" marR="0" lvl="0" indent="0" algn="l" rtl="0">
              <a:lnSpc>
                <a:spcPct val="107000"/>
              </a:lnSpc>
              <a:spcBef>
                <a:spcPts val="0"/>
              </a:spcBef>
              <a:buSzPct val="25000"/>
              <a:buNone/>
            </a:pPr>
            <a:r>
              <a:rPr lang="en-US" sz="1800">
                <a:solidFill>
                  <a:srgbClr val="002060"/>
                </a:solidFill>
                <a:latin typeface="Calibri"/>
                <a:ea typeface="Calibri"/>
                <a:cs typeface="Calibri"/>
                <a:sym typeface="Calibri"/>
              </a:rPr>
              <a:t>hw:cpu_max_threads=MAX-CPU-THREADS</a:t>
            </a:r>
          </a:p>
          <a:p>
            <a:pPr marL="0" marR="0" lvl="0" indent="0" algn="l" rtl="0">
              <a:lnSpc>
                <a:spcPct val="107000"/>
              </a:lnSpc>
              <a:spcBef>
                <a:spcPts val="0"/>
              </a:spcBef>
              <a:buNone/>
            </a:pPr>
            <a:endParaRPr sz="1800">
              <a:solidFill>
                <a:srgbClr val="002060"/>
              </a:solidFill>
              <a:latin typeface="Calibri"/>
              <a:ea typeface="Calibri"/>
              <a:cs typeface="Calibri"/>
              <a:sym typeface="Calibri"/>
            </a:endParaRPr>
          </a:p>
          <a:p>
            <a:pPr marL="0" marR="0" lvl="0" indent="0" algn="l" rtl="0">
              <a:lnSpc>
                <a:spcPct val="107000"/>
              </a:lnSpc>
              <a:spcBef>
                <a:spcPts val="0"/>
              </a:spcBef>
              <a:buSzPct val="25000"/>
              <a:buNone/>
            </a:pPr>
            <a:r>
              <a:rPr lang="en-US" sz="1800">
                <a:solidFill>
                  <a:srgbClr val="002060"/>
                </a:solidFill>
                <a:latin typeface="Calibri"/>
                <a:ea typeface="Calibri"/>
                <a:cs typeface="Calibri"/>
                <a:sym typeface="Calibri"/>
              </a:rPr>
              <a:t>This should be set in the metadata of the image or the flavor.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Shape 2230"/>
          <p:cNvSpPr txBox="1">
            <a:spLocks noGrp="1"/>
          </p:cNvSpPr>
          <p:nvPr>
            <p:ph type="title"/>
          </p:nvPr>
        </p:nvSpPr>
        <p:spPr>
          <a:xfrm>
            <a:off x="684211" y="297470"/>
            <a:ext cx="10889089" cy="1026364"/>
          </a:xfrm>
          <a:prstGeom prst="rect">
            <a:avLst/>
          </a:prstGeom>
          <a:noFill/>
          <a:ln>
            <a:noFill/>
          </a:ln>
        </p:spPr>
        <p:txBody>
          <a:bodyPr wrap="square" lIns="91425" tIns="45700" rIns="91425" bIns="45700" anchor="ctr" anchorCtr="0">
            <a:noAutofit/>
          </a:bodyPr>
          <a:lstStyle/>
          <a:p>
            <a:pPr marL="0" marR="0" lvl="0" indent="-205740" algn="l" rtl="0">
              <a:spcBef>
                <a:spcPts val="0"/>
              </a:spcBef>
              <a:buClr>
                <a:schemeClr val="dk2"/>
              </a:buClr>
              <a:buSzPct val="101250"/>
              <a:buFont typeface="Century Gothic"/>
              <a:buNone/>
            </a:pPr>
            <a:r>
              <a:rPr lang="en-US" sz="3240" b="0" i="0" u="none" strike="noStrike" cap="none">
                <a:solidFill>
                  <a:schemeClr val="dk2"/>
                </a:solidFill>
                <a:latin typeface="Century Gothic"/>
                <a:ea typeface="Century Gothic"/>
                <a:cs typeface="Century Gothic"/>
                <a:sym typeface="Century Gothic"/>
              </a:rPr>
              <a:t>OPENSTACK TUNING TO ADDRESS MEMORY BOTTLENECKS …</a:t>
            </a:r>
            <a:br>
              <a:rPr lang="en-US" sz="3240" b="0" i="0" u="none" strike="noStrike" cap="none">
                <a:solidFill>
                  <a:schemeClr val="lt1"/>
                </a:solidFill>
                <a:latin typeface="Century Gothic"/>
                <a:ea typeface="Century Gothic"/>
                <a:cs typeface="Century Gothic"/>
                <a:sym typeface="Century Gothic"/>
              </a:rPr>
            </a:br>
            <a:endParaRPr lang="en-US" sz="3240" b="0" i="0" u="none" strike="noStrike" cap="none">
              <a:solidFill>
                <a:schemeClr val="lt1"/>
              </a:solidFill>
              <a:latin typeface="Century Gothic"/>
              <a:ea typeface="Century Gothic"/>
              <a:cs typeface="Century Gothic"/>
              <a:sym typeface="Century Gothic"/>
            </a:endParaRPr>
          </a:p>
        </p:txBody>
      </p:sp>
      <p:sp>
        <p:nvSpPr>
          <p:cNvPr id="2231" name="Shape 2231"/>
          <p:cNvSpPr txBox="1">
            <a:spLocks noGrp="1"/>
          </p:cNvSpPr>
          <p:nvPr>
            <p:ph type="body" idx="1"/>
          </p:nvPr>
        </p:nvSpPr>
        <p:spPr>
          <a:xfrm>
            <a:off x="684212" y="1323834"/>
            <a:ext cx="11080158" cy="5336273"/>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chemeClr val="dk2"/>
              </a:buClr>
              <a:buSzPct val="80000"/>
              <a:buFont typeface="Noto Sans Symbols"/>
              <a:buChar char="➢"/>
            </a:pPr>
            <a:r>
              <a:rPr lang="en-US" sz="2000" b="0" i="0" u="none" strike="noStrike" cap="none">
                <a:solidFill>
                  <a:srgbClr val="0F486F"/>
                </a:solidFill>
                <a:latin typeface="Century Gothic"/>
                <a:ea typeface="Century Gothic"/>
                <a:cs typeface="Century Gothic"/>
                <a:sym typeface="Century Gothic"/>
              </a:rPr>
              <a:t>Nova scheduler was extended with the NUMA topology filter </a:t>
            </a:r>
          </a:p>
          <a:p>
            <a:pPr marL="0" marR="0" lvl="0" indent="-101600" algn="l" rtl="0">
              <a:spcBef>
                <a:spcPts val="1000"/>
              </a:spcBef>
              <a:spcAft>
                <a:spcPts val="0"/>
              </a:spcAft>
              <a:buClr>
                <a:schemeClr val="dk2"/>
              </a:buClr>
              <a:buSzPct val="80000"/>
              <a:buFont typeface="Noto Sans Symbols"/>
              <a:buNone/>
            </a:pPr>
            <a:r>
              <a:rPr lang="en-US" sz="2000" b="0" i="0" u="none" strike="noStrike" cap="none">
                <a:solidFill>
                  <a:srgbClr val="0F486F"/>
                </a:solidFill>
                <a:latin typeface="Century Gothic"/>
                <a:ea typeface="Century Gothic"/>
                <a:cs typeface="Century Gothic"/>
                <a:sym typeface="Century Gothic"/>
              </a:rPr>
              <a:t>      scheduler_default_filters = …. , NUMATopologyFilter</a:t>
            </a:r>
          </a:p>
          <a:p>
            <a:pPr marL="0" marR="0" lvl="0" indent="-101600" algn="l" rtl="0">
              <a:spcBef>
                <a:spcPts val="1000"/>
              </a:spcBef>
              <a:spcAft>
                <a:spcPts val="0"/>
              </a:spcAft>
              <a:buClr>
                <a:schemeClr val="dk2"/>
              </a:buClr>
              <a:buSzPct val="80000"/>
              <a:buFont typeface="Noto Sans Symbols"/>
              <a:buNone/>
            </a:pPr>
            <a:endParaRPr sz="2000" b="0" i="0" u="none" strike="noStrike" cap="none">
              <a:solidFill>
                <a:srgbClr val="0F486F"/>
              </a:solidFill>
              <a:latin typeface="Century Gothic"/>
              <a:ea typeface="Century Gothic"/>
              <a:cs typeface="Century Gothic"/>
              <a:sym typeface="Century Gothic"/>
            </a:endParaRPr>
          </a:p>
          <a:p>
            <a:pPr marL="0" marR="0" lvl="0" indent="-101600" algn="l" rtl="0">
              <a:spcBef>
                <a:spcPts val="1000"/>
              </a:spcBef>
              <a:spcAft>
                <a:spcPts val="0"/>
              </a:spcAft>
              <a:buClr>
                <a:schemeClr val="dk2"/>
              </a:buClr>
              <a:buSzPct val="80000"/>
              <a:buFont typeface="Noto Sans Symbols"/>
              <a:buNone/>
            </a:pPr>
            <a:endParaRPr sz="2000" b="0" i="0" u="none" strike="noStrike" cap="none">
              <a:solidFill>
                <a:srgbClr val="0F486F"/>
              </a:solidFill>
              <a:latin typeface="Century Gothic"/>
              <a:ea typeface="Century Gothic"/>
              <a:cs typeface="Century Gothic"/>
              <a:sym typeface="Century Gothic"/>
            </a:endParaRPr>
          </a:p>
          <a:p>
            <a:pPr marL="285750" marR="0" lvl="0" indent="-285750" algn="l" rtl="0">
              <a:spcBef>
                <a:spcPts val="1000"/>
              </a:spcBef>
              <a:spcAft>
                <a:spcPts val="0"/>
              </a:spcAft>
              <a:buClr>
                <a:schemeClr val="dk2"/>
              </a:buClr>
              <a:buSzPct val="80000"/>
              <a:buFont typeface="Noto Sans Symbols"/>
              <a:buChar char="➢"/>
            </a:pPr>
            <a:r>
              <a:rPr lang="en-US" sz="2000" b="0" i="0" u="none" strike="noStrike" cap="none">
                <a:solidFill>
                  <a:srgbClr val="0F486F"/>
                </a:solidFill>
                <a:latin typeface="Century Gothic"/>
                <a:ea typeface="Century Gothic"/>
                <a:cs typeface="Century Gothic"/>
                <a:sym typeface="Century Gothic"/>
              </a:rPr>
              <a:t>Specify guest NUMA topology using Nova flavor extra specs</a:t>
            </a:r>
          </a:p>
          <a:p>
            <a:pPr marL="0" marR="0" lvl="0" indent="-101600" algn="l" rtl="0">
              <a:spcBef>
                <a:spcPts val="1000"/>
              </a:spcBef>
              <a:spcAft>
                <a:spcPts val="0"/>
              </a:spcAft>
              <a:buClr>
                <a:schemeClr val="dk2"/>
              </a:buClr>
              <a:buSzPct val="80000"/>
              <a:buFont typeface="Noto Sans Symbols"/>
              <a:buNone/>
            </a:pPr>
            <a:r>
              <a:rPr lang="en-US" sz="2000" b="0" i="0" u="none" strike="noStrike" cap="none">
                <a:solidFill>
                  <a:srgbClr val="0F486F"/>
                </a:solidFill>
                <a:latin typeface="Century Gothic"/>
                <a:ea typeface="Century Gothic"/>
                <a:cs typeface="Century Gothic"/>
                <a:sym typeface="Century Gothic"/>
              </a:rPr>
              <a:t>      hw:numa_nodes</a:t>
            </a:r>
            <a:br>
              <a:rPr lang="en-US" sz="2000" b="0" i="0" u="none" strike="noStrike" cap="none">
                <a:solidFill>
                  <a:srgbClr val="0F486F"/>
                </a:solidFill>
                <a:latin typeface="Century Gothic"/>
                <a:ea typeface="Century Gothic"/>
                <a:cs typeface="Century Gothic"/>
                <a:sym typeface="Century Gothic"/>
              </a:rPr>
            </a:br>
            <a:r>
              <a:rPr lang="en-US" sz="2000" b="0" i="0" u="none" strike="noStrike" cap="none">
                <a:solidFill>
                  <a:srgbClr val="0F486F"/>
                </a:solidFill>
                <a:latin typeface="Century Gothic"/>
                <a:ea typeface="Century Gothic"/>
                <a:cs typeface="Century Gothic"/>
                <a:sym typeface="Century Gothic"/>
              </a:rPr>
              <a:t>      hw:numa_mempolicy=strict|preferred</a:t>
            </a:r>
            <a:br>
              <a:rPr lang="en-US" sz="2000" b="0" i="0" u="none" strike="noStrike" cap="none">
                <a:solidFill>
                  <a:srgbClr val="0F486F"/>
                </a:solidFill>
                <a:latin typeface="Century Gothic"/>
                <a:ea typeface="Century Gothic"/>
                <a:cs typeface="Century Gothic"/>
                <a:sym typeface="Century Gothic"/>
              </a:rPr>
            </a:br>
            <a:r>
              <a:rPr lang="en-US" sz="2000" b="0" i="0" u="none" strike="noStrike" cap="none">
                <a:solidFill>
                  <a:srgbClr val="0F486F"/>
                </a:solidFill>
                <a:latin typeface="Century Gothic"/>
                <a:ea typeface="Century Gothic"/>
                <a:cs typeface="Century Gothic"/>
                <a:sym typeface="Century Gothic"/>
              </a:rPr>
              <a:t>      hw:numa_cpus.NN</a:t>
            </a:r>
            <a:br>
              <a:rPr lang="en-US" sz="2000" b="0" i="0" u="none" strike="noStrike" cap="none">
                <a:solidFill>
                  <a:srgbClr val="0F486F"/>
                </a:solidFill>
                <a:latin typeface="Century Gothic"/>
                <a:ea typeface="Century Gothic"/>
                <a:cs typeface="Century Gothic"/>
                <a:sym typeface="Century Gothic"/>
              </a:rPr>
            </a:br>
            <a:r>
              <a:rPr lang="en-US" sz="2000" b="0" i="0" u="none" strike="noStrike" cap="none">
                <a:solidFill>
                  <a:srgbClr val="0F486F"/>
                </a:solidFill>
                <a:latin typeface="Century Gothic"/>
                <a:ea typeface="Century Gothic"/>
                <a:cs typeface="Century Gothic"/>
                <a:sym typeface="Century Gothic"/>
              </a:rPr>
              <a:t>      hw:numa_mem.NN</a:t>
            </a:r>
          </a:p>
          <a:p>
            <a:pPr marL="0" marR="0" lvl="0" indent="-101600" algn="l" rtl="0">
              <a:spcBef>
                <a:spcPts val="1000"/>
              </a:spcBef>
              <a:spcAft>
                <a:spcPts val="0"/>
              </a:spcAft>
              <a:buClr>
                <a:schemeClr val="dk2"/>
              </a:buClr>
              <a:buSzPct val="80000"/>
              <a:buFont typeface="Noto Sans Symbols"/>
              <a:buNone/>
            </a:pPr>
            <a:r>
              <a:rPr lang="en-US" sz="2000" b="0" i="0" u="none" strike="noStrike" cap="none">
                <a:solidFill>
                  <a:srgbClr val="0F486F"/>
                </a:solidFill>
                <a:latin typeface="Century Gothic"/>
                <a:ea typeface="Century Gothic"/>
                <a:cs typeface="Century Gothic"/>
                <a:sym typeface="Century Gothic"/>
              </a:rPr>
              <a:t>      Attach these policy to the flavor or image metadata of the Guest instance.</a:t>
            </a:r>
          </a:p>
          <a:p>
            <a:pPr marL="0" marR="0" lvl="0" indent="-101600" algn="l" rtl="0">
              <a:spcBef>
                <a:spcPts val="1000"/>
              </a:spcBef>
              <a:spcAft>
                <a:spcPts val="0"/>
              </a:spcAft>
              <a:buClr>
                <a:schemeClr val="dk2"/>
              </a:buClr>
              <a:buSzPct val="80000"/>
              <a:buFont typeface="Noto Sans Symbols"/>
              <a:buNone/>
            </a:pPr>
            <a:endParaRPr sz="2000" b="0" i="0" u="none" strike="noStrike" cap="none">
              <a:solidFill>
                <a:srgbClr val="0F486F"/>
              </a:solidFill>
              <a:latin typeface="Century Gothic"/>
              <a:ea typeface="Century Gothic"/>
              <a:cs typeface="Century Gothic"/>
              <a:sym typeface="Century Gothic"/>
            </a:endParaRPr>
          </a:p>
        </p:txBody>
      </p:sp>
      <p:sp>
        <p:nvSpPr>
          <p:cNvPr id="2232" name="Shape 2232"/>
          <p:cNvSpPr/>
          <p:nvPr/>
        </p:nvSpPr>
        <p:spPr>
          <a:xfrm>
            <a:off x="1064525" y="1815152"/>
            <a:ext cx="9580729" cy="968991"/>
          </a:xfrm>
          <a:prstGeom prst="roundRect">
            <a:avLst>
              <a:gd name="adj" fmla="val 16667"/>
            </a:avLst>
          </a:prstGeom>
          <a:noFill/>
          <a:ln w="15875" cap="rnd" cmpd="sng">
            <a:solidFill>
              <a:srgbClr val="02304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2233" name="Shape 2233"/>
          <p:cNvSpPr/>
          <p:nvPr/>
        </p:nvSpPr>
        <p:spPr>
          <a:xfrm>
            <a:off x="763824" y="3527970"/>
            <a:ext cx="10740788" cy="2047164"/>
          </a:xfrm>
          <a:prstGeom prst="roundRect">
            <a:avLst>
              <a:gd name="adj" fmla="val 16667"/>
            </a:avLst>
          </a:prstGeom>
          <a:noFill/>
          <a:ln w="15875" cap="rnd" cmpd="sng">
            <a:solidFill>
              <a:srgbClr val="02304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Shape 2239"/>
          <p:cNvSpPr txBox="1">
            <a:spLocks noGrp="1"/>
          </p:cNvSpPr>
          <p:nvPr>
            <p:ph type="title"/>
          </p:nvPr>
        </p:nvSpPr>
        <p:spPr>
          <a:xfrm>
            <a:off x="684211" y="297470"/>
            <a:ext cx="10889089" cy="1026364"/>
          </a:xfrm>
          <a:prstGeom prst="rect">
            <a:avLst/>
          </a:prstGeom>
          <a:noFill/>
          <a:ln>
            <a:noFill/>
          </a:ln>
        </p:spPr>
        <p:txBody>
          <a:bodyPr wrap="square" lIns="91425" tIns="45700" rIns="91425" bIns="45700" anchor="ctr" anchorCtr="0">
            <a:noAutofit/>
          </a:bodyPr>
          <a:lstStyle/>
          <a:p>
            <a:pPr marL="0" marR="0" lvl="0" indent="-205740" algn="l" rtl="0">
              <a:spcBef>
                <a:spcPts val="0"/>
              </a:spcBef>
              <a:buClr>
                <a:schemeClr val="dk2"/>
              </a:buClr>
              <a:buSzPct val="101250"/>
              <a:buFont typeface="Century Gothic"/>
              <a:buNone/>
            </a:pPr>
            <a:r>
              <a:rPr lang="en-US" sz="3240" b="0" i="0" u="none" strike="noStrike" cap="none">
                <a:solidFill>
                  <a:schemeClr val="dk2"/>
                </a:solidFill>
                <a:latin typeface="Century Gothic"/>
                <a:ea typeface="Century Gothic"/>
                <a:cs typeface="Century Gothic"/>
                <a:sym typeface="Century Gothic"/>
              </a:rPr>
              <a:t>OPENSTACK TUNING TO ADDRESS MEMORY BOTTLENECKS …</a:t>
            </a:r>
            <a:br>
              <a:rPr lang="en-US" sz="3240" b="0" i="0" u="none" strike="noStrike" cap="none">
                <a:solidFill>
                  <a:schemeClr val="lt1"/>
                </a:solidFill>
                <a:latin typeface="Century Gothic"/>
                <a:ea typeface="Century Gothic"/>
                <a:cs typeface="Century Gothic"/>
                <a:sym typeface="Century Gothic"/>
              </a:rPr>
            </a:br>
            <a:endParaRPr lang="en-US" sz="3240" b="0" i="0" u="none" strike="noStrike" cap="none">
              <a:solidFill>
                <a:schemeClr val="lt1"/>
              </a:solidFill>
              <a:latin typeface="Century Gothic"/>
              <a:ea typeface="Century Gothic"/>
              <a:cs typeface="Century Gothic"/>
              <a:sym typeface="Century Gothic"/>
            </a:endParaRPr>
          </a:p>
        </p:txBody>
      </p:sp>
      <p:sp>
        <p:nvSpPr>
          <p:cNvPr id="2240" name="Shape 2240"/>
          <p:cNvSpPr txBox="1">
            <a:spLocks noGrp="1"/>
          </p:cNvSpPr>
          <p:nvPr>
            <p:ph type="body" idx="1"/>
          </p:nvPr>
        </p:nvSpPr>
        <p:spPr>
          <a:xfrm>
            <a:off x="493142" y="1018489"/>
            <a:ext cx="11080158" cy="5336273"/>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chemeClr val="dk2"/>
              </a:buClr>
              <a:buSzPct val="80000"/>
              <a:buFont typeface="Noto Sans Symbols"/>
              <a:buChar char="➢"/>
            </a:pPr>
            <a:r>
              <a:rPr lang="en-US" sz="2000" b="0" i="0" u="none" strike="noStrike" cap="none">
                <a:solidFill>
                  <a:srgbClr val="0F486F"/>
                </a:solidFill>
                <a:latin typeface="Century Gothic"/>
                <a:ea typeface="Century Gothic"/>
                <a:cs typeface="Century Gothic"/>
                <a:sym typeface="Century Gothic"/>
              </a:rPr>
              <a:t>Host OS must be configured to define the huge page size and the number to be created </a:t>
            </a:r>
          </a:p>
          <a:p>
            <a:pPr marL="0" marR="0" lvl="0" indent="-101600" algn="l" rtl="0">
              <a:spcBef>
                <a:spcPts val="1000"/>
              </a:spcBef>
              <a:spcAft>
                <a:spcPts val="0"/>
              </a:spcAft>
              <a:buClr>
                <a:schemeClr val="dk2"/>
              </a:buClr>
              <a:buSzPct val="80000"/>
              <a:buFont typeface="Noto Sans Symbols"/>
              <a:buNone/>
            </a:pPr>
            <a:r>
              <a:rPr lang="en-US" sz="2000" b="0" i="0" u="none" strike="noStrike" cap="none">
                <a:solidFill>
                  <a:srgbClr val="0F486F"/>
                </a:solidFill>
                <a:latin typeface="Century Gothic"/>
                <a:ea typeface="Century Gothic"/>
                <a:cs typeface="Century Gothic"/>
                <a:sym typeface="Century Gothic"/>
              </a:rPr>
              <a:t>/etc/default/grub: </a:t>
            </a:r>
            <a:br>
              <a:rPr lang="en-US" sz="2000" b="0" i="0" u="none" strike="noStrike" cap="none">
                <a:solidFill>
                  <a:srgbClr val="0F486F"/>
                </a:solidFill>
                <a:latin typeface="Century Gothic"/>
                <a:ea typeface="Century Gothic"/>
                <a:cs typeface="Century Gothic"/>
                <a:sym typeface="Century Gothic"/>
              </a:rPr>
            </a:br>
            <a:r>
              <a:rPr lang="en-US" sz="2000" b="0" i="0" u="none" strike="noStrike" cap="none">
                <a:solidFill>
                  <a:srgbClr val="0F486F"/>
                </a:solidFill>
                <a:latin typeface="Century Gothic"/>
                <a:ea typeface="Century Gothic"/>
                <a:cs typeface="Century Gothic"/>
                <a:sym typeface="Century Gothic"/>
              </a:rPr>
              <a:t>GRUB_CMDLINE_LINUX="default_hugepagesz=1G hugepagesz=1G hugepages=60"</a:t>
            </a:r>
          </a:p>
          <a:p>
            <a:pPr marL="285750" marR="0" lvl="0" indent="-285750" algn="l" rtl="0">
              <a:spcBef>
                <a:spcPts val="1000"/>
              </a:spcBef>
              <a:spcAft>
                <a:spcPts val="0"/>
              </a:spcAft>
              <a:buClr>
                <a:schemeClr val="dk2"/>
              </a:buClr>
              <a:buSzPct val="80000"/>
              <a:buFont typeface="Noto Sans Symbols"/>
              <a:buNone/>
            </a:pPr>
            <a:endParaRPr sz="2000" b="0" i="0" u="none" strike="noStrike" cap="none">
              <a:solidFill>
                <a:srgbClr val="0F486F"/>
              </a:solidFill>
              <a:latin typeface="Century Gothic"/>
              <a:ea typeface="Century Gothic"/>
              <a:cs typeface="Century Gothic"/>
              <a:sym typeface="Century Gothic"/>
            </a:endParaRPr>
          </a:p>
          <a:p>
            <a:pPr marL="285750" marR="0" lvl="0" indent="-285750" algn="l" rtl="0">
              <a:spcBef>
                <a:spcPts val="1000"/>
              </a:spcBef>
              <a:spcAft>
                <a:spcPts val="0"/>
              </a:spcAft>
              <a:buClr>
                <a:schemeClr val="dk2"/>
              </a:buClr>
              <a:buSzPct val="80000"/>
              <a:buFont typeface="Noto Sans Symbols"/>
              <a:buChar char="➢"/>
            </a:pPr>
            <a:r>
              <a:rPr lang="en-US" sz="2000" b="0" i="0" u="none" strike="noStrike" cap="none">
                <a:solidFill>
                  <a:srgbClr val="0F486F"/>
                </a:solidFill>
                <a:latin typeface="Century Gothic"/>
                <a:ea typeface="Century Gothic"/>
                <a:cs typeface="Century Gothic"/>
                <a:sym typeface="Century Gothic"/>
              </a:rPr>
              <a:t>Libvirt configuration required to enable hugepages </a:t>
            </a:r>
          </a:p>
          <a:p>
            <a:pPr marL="0" marR="0" lvl="0" indent="-101600" algn="l" rtl="0">
              <a:spcBef>
                <a:spcPts val="1000"/>
              </a:spcBef>
              <a:spcAft>
                <a:spcPts val="0"/>
              </a:spcAft>
              <a:buClr>
                <a:schemeClr val="dk2"/>
              </a:buClr>
              <a:buSzPct val="80000"/>
              <a:buFont typeface="Noto Sans Symbols"/>
              <a:buNone/>
            </a:pPr>
            <a:r>
              <a:rPr lang="en-US" sz="2000" b="0" i="0" u="none" strike="noStrike" cap="none">
                <a:solidFill>
                  <a:srgbClr val="0F486F"/>
                </a:solidFill>
                <a:latin typeface="Century Gothic"/>
                <a:ea typeface="Century Gothic"/>
                <a:cs typeface="Century Gothic"/>
                <a:sym typeface="Century Gothic"/>
              </a:rPr>
              <a:t>/etc/libvirt/qemu.conf </a:t>
            </a:r>
            <a:br>
              <a:rPr lang="en-US" sz="2000" b="0" i="0" u="none" strike="noStrike" cap="none">
                <a:solidFill>
                  <a:srgbClr val="0F486F"/>
                </a:solidFill>
                <a:latin typeface="Century Gothic"/>
                <a:ea typeface="Century Gothic"/>
                <a:cs typeface="Century Gothic"/>
                <a:sym typeface="Century Gothic"/>
              </a:rPr>
            </a:br>
            <a:r>
              <a:rPr lang="en-US" sz="2000" b="0" i="0" u="none" strike="noStrike" cap="none">
                <a:solidFill>
                  <a:srgbClr val="0F486F"/>
                </a:solidFill>
                <a:latin typeface="Century Gothic"/>
                <a:ea typeface="Century Gothic"/>
                <a:cs typeface="Century Gothic"/>
                <a:sym typeface="Century Gothic"/>
              </a:rPr>
              <a:t>• hugetlbfs_mount = "/mnt/huge“</a:t>
            </a:r>
          </a:p>
          <a:p>
            <a:pPr marL="0" marR="0" lvl="0" indent="-101600" algn="l" rtl="0">
              <a:spcBef>
                <a:spcPts val="1000"/>
              </a:spcBef>
              <a:spcAft>
                <a:spcPts val="0"/>
              </a:spcAft>
              <a:buClr>
                <a:schemeClr val="dk2"/>
              </a:buClr>
              <a:buSzPct val="80000"/>
              <a:buFont typeface="Noto Sans Symbols"/>
              <a:buNone/>
            </a:pPr>
            <a:endParaRPr sz="2000" b="0" i="0" u="none" strike="noStrike" cap="none">
              <a:solidFill>
                <a:srgbClr val="0F486F"/>
              </a:solidFill>
              <a:latin typeface="Century Gothic"/>
              <a:ea typeface="Century Gothic"/>
              <a:cs typeface="Century Gothic"/>
              <a:sym typeface="Century Gothic"/>
            </a:endParaRPr>
          </a:p>
          <a:p>
            <a:pPr marL="0" marR="0" lvl="0" indent="-101600" algn="l" rtl="0">
              <a:spcBef>
                <a:spcPts val="1000"/>
              </a:spcBef>
              <a:spcAft>
                <a:spcPts val="0"/>
              </a:spcAft>
              <a:buClr>
                <a:schemeClr val="dk2"/>
              </a:buClr>
              <a:buSzPct val="80000"/>
              <a:buFont typeface="Noto Sans Symbols"/>
              <a:buNone/>
            </a:pPr>
            <a:r>
              <a:rPr lang="en-US" sz="2000" b="0" i="0" u="none" strike="noStrike" cap="none">
                <a:solidFill>
                  <a:srgbClr val="0F486F"/>
                </a:solidFill>
                <a:latin typeface="Century Gothic"/>
                <a:ea typeface="Century Gothic"/>
                <a:cs typeface="Century Gothic"/>
                <a:sym typeface="Century Gothic"/>
              </a:rPr>
              <a:t>hw:mem_page_size=small|large|any|2048|1048576</a:t>
            </a:r>
            <a:br>
              <a:rPr lang="en-US" sz="2000" b="0" i="0" u="none" strike="noStrike" cap="none">
                <a:solidFill>
                  <a:srgbClr val="0F486F"/>
                </a:solidFill>
                <a:latin typeface="Century Gothic"/>
                <a:ea typeface="Century Gothic"/>
                <a:cs typeface="Century Gothic"/>
                <a:sym typeface="Century Gothic"/>
              </a:rPr>
            </a:br>
            <a:r>
              <a:rPr lang="en-US" sz="2000" b="0" i="0" u="none" strike="noStrike" cap="none">
                <a:solidFill>
                  <a:srgbClr val="0F486F"/>
                </a:solidFill>
                <a:latin typeface="Century Gothic"/>
                <a:ea typeface="Century Gothic"/>
                <a:cs typeface="Century Gothic"/>
                <a:sym typeface="Century Gothic"/>
              </a:rPr>
              <a:t>Attach these policy to the flavor or image metadata of the Guest instance.</a:t>
            </a:r>
          </a:p>
          <a:p>
            <a:pPr marL="285750" marR="0" lvl="0" indent="-285750" algn="l" rtl="0">
              <a:spcBef>
                <a:spcPts val="1000"/>
              </a:spcBef>
              <a:spcAft>
                <a:spcPts val="0"/>
              </a:spcAft>
              <a:buClr>
                <a:schemeClr val="dk2"/>
              </a:buClr>
              <a:buSzPct val="80000"/>
              <a:buFont typeface="Noto Sans Symbols"/>
              <a:buNone/>
            </a:pPr>
            <a:endParaRPr sz="2000" b="0" i="0" u="none" strike="noStrike" cap="none">
              <a:solidFill>
                <a:srgbClr val="0F486F"/>
              </a:solidFill>
              <a:latin typeface="Century Gothic"/>
              <a:ea typeface="Century Gothic"/>
              <a:cs typeface="Century Gothic"/>
              <a:sym typeface="Century Gothic"/>
            </a:endParaRPr>
          </a:p>
          <a:p>
            <a:pPr marL="285750" marR="0" lvl="0" indent="-285750" algn="l" rtl="0">
              <a:spcBef>
                <a:spcPts val="1000"/>
              </a:spcBef>
              <a:spcAft>
                <a:spcPts val="0"/>
              </a:spcAft>
              <a:buClr>
                <a:schemeClr val="dk2"/>
              </a:buClr>
              <a:buSzPct val="80000"/>
              <a:buFont typeface="Noto Sans Symbols"/>
              <a:buChar char="➢"/>
            </a:pPr>
            <a:r>
              <a:rPr lang="en-US" sz="2000" b="0" i="0" u="none" strike="noStrike" cap="none">
                <a:solidFill>
                  <a:srgbClr val="0F486F"/>
                </a:solidFill>
                <a:latin typeface="Century Gothic"/>
                <a:ea typeface="Century Gothic"/>
                <a:cs typeface="Century Gothic"/>
                <a:sym typeface="Century Gothic"/>
              </a:rPr>
              <a:t>Remove memory overcommit</a:t>
            </a:r>
          </a:p>
          <a:p>
            <a:pPr marL="0" marR="0" lvl="0" indent="-101600" algn="l" rtl="0">
              <a:spcBef>
                <a:spcPts val="1000"/>
              </a:spcBef>
              <a:spcAft>
                <a:spcPts val="0"/>
              </a:spcAft>
              <a:buClr>
                <a:schemeClr val="dk2"/>
              </a:buClr>
              <a:buSzPct val="80000"/>
              <a:buFont typeface="Noto Sans Symbols"/>
              <a:buNone/>
            </a:pPr>
            <a:endParaRPr sz="2000" b="0" i="0" u="none" strike="noStrike" cap="none">
              <a:solidFill>
                <a:srgbClr val="0F486F"/>
              </a:solidFill>
              <a:latin typeface="Century Gothic"/>
              <a:ea typeface="Century Gothic"/>
              <a:cs typeface="Century Gothic"/>
              <a:sym typeface="Century Gothic"/>
            </a:endParaRPr>
          </a:p>
        </p:txBody>
      </p:sp>
      <p:sp>
        <p:nvSpPr>
          <p:cNvPr id="2241" name="Shape 2241"/>
          <p:cNvSpPr/>
          <p:nvPr/>
        </p:nvSpPr>
        <p:spPr>
          <a:xfrm>
            <a:off x="493141" y="1701373"/>
            <a:ext cx="11080159" cy="982639"/>
          </a:xfrm>
          <a:prstGeom prst="roundRect">
            <a:avLst>
              <a:gd name="adj" fmla="val 5192"/>
            </a:avLst>
          </a:prstGeom>
          <a:noFill/>
          <a:ln w="15875" cap="rnd" cmpd="sng">
            <a:solidFill>
              <a:srgbClr val="02304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2242" name="Shape 2242"/>
          <p:cNvSpPr/>
          <p:nvPr/>
        </p:nvSpPr>
        <p:spPr>
          <a:xfrm>
            <a:off x="520436" y="3405031"/>
            <a:ext cx="11107455" cy="1050877"/>
          </a:xfrm>
          <a:prstGeom prst="roundRect">
            <a:avLst>
              <a:gd name="adj" fmla="val 16667"/>
            </a:avLst>
          </a:prstGeom>
          <a:noFill/>
          <a:ln w="15875" cap="rnd" cmpd="sng">
            <a:solidFill>
              <a:srgbClr val="02304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2243" name="Shape 2243"/>
          <p:cNvSpPr/>
          <p:nvPr/>
        </p:nvSpPr>
        <p:spPr>
          <a:xfrm>
            <a:off x="479498" y="4555588"/>
            <a:ext cx="11107500" cy="1050900"/>
          </a:xfrm>
          <a:prstGeom prst="roundRect">
            <a:avLst>
              <a:gd name="adj" fmla="val 16667"/>
            </a:avLst>
          </a:prstGeom>
          <a:noFill/>
          <a:ln w="15875" cap="rnd" cmpd="sng">
            <a:solidFill>
              <a:srgbClr val="02304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pic>
        <p:nvPicPr>
          <p:cNvPr id="1117" name="Shape 1117"/>
          <p:cNvPicPr preferRelativeResize="0"/>
          <p:nvPr/>
        </p:nvPicPr>
        <p:blipFill>
          <a:blip r:embed="rId3">
            <a:alphaModFix/>
          </a:blip>
          <a:stretch>
            <a:fillRect/>
          </a:stretch>
        </p:blipFill>
        <p:spPr>
          <a:xfrm>
            <a:off x="314250" y="836525"/>
            <a:ext cx="11691875" cy="5367225"/>
          </a:xfrm>
          <a:prstGeom prst="rect">
            <a:avLst/>
          </a:prstGeom>
          <a:noFill/>
          <a:ln>
            <a:noFill/>
          </a:ln>
        </p:spPr>
      </p:pic>
      <p:sp>
        <p:nvSpPr>
          <p:cNvPr id="1118" name="Shape 1118"/>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5</a:t>
            </a:fld>
            <a:endParaRPr lang="en-US"/>
          </a:p>
        </p:txBody>
      </p:sp>
      <p:sp>
        <p:nvSpPr>
          <p:cNvPr id="1119" name="Shape 1119"/>
          <p:cNvSpPr txBox="1">
            <a:spLocks noGrp="1"/>
          </p:cNvSpPr>
          <p:nvPr>
            <p:ph type="title"/>
          </p:nvPr>
        </p:nvSpPr>
        <p:spPr>
          <a:xfrm>
            <a:off x="137775" y="0"/>
            <a:ext cx="11796900" cy="702600"/>
          </a:xfrm>
          <a:prstGeom prst="rect">
            <a:avLst/>
          </a:prstGeom>
        </p:spPr>
        <p:txBody>
          <a:bodyPr wrap="square" lIns="121900" tIns="121900" rIns="121900" bIns="121900" anchor="b" anchorCtr="0">
            <a:noAutofit/>
          </a:bodyPr>
          <a:lstStyle/>
          <a:p>
            <a:pPr lvl="0">
              <a:spcBef>
                <a:spcPts val="0"/>
              </a:spcBef>
              <a:buNone/>
            </a:pPr>
            <a:endParaRPr sz="3600" b="1">
              <a:solidFill>
                <a:srgbClr val="073763"/>
              </a:solidFill>
            </a:endParaRPr>
          </a:p>
          <a:p>
            <a:pPr lvl="0">
              <a:spcBef>
                <a:spcPts val="0"/>
              </a:spcBef>
              <a:buNone/>
            </a:pPr>
            <a:r>
              <a:rPr lang="en-US" sz="3600" b="1">
                <a:solidFill>
                  <a:srgbClr val="073763"/>
                </a:solidFill>
              </a:rPr>
              <a:t>SBC NFV : Use Case in Cloud Peering and Interworking</a:t>
            </a:r>
          </a:p>
        </p:txBody>
      </p:sp>
      <p:sp>
        <p:nvSpPr>
          <p:cNvPr id="1120" name="Shape 1120"/>
          <p:cNvSpPr txBox="1"/>
          <p:nvPr/>
        </p:nvSpPr>
        <p:spPr>
          <a:xfrm>
            <a:off x="180100" y="685800"/>
            <a:ext cx="3576000" cy="1859400"/>
          </a:xfrm>
          <a:prstGeom prst="rect">
            <a:avLst/>
          </a:prstGeom>
          <a:noFill/>
          <a:ln>
            <a:noFill/>
          </a:ln>
        </p:spPr>
        <p:txBody>
          <a:bodyPr wrap="square" lIns="91425" tIns="91425" rIns="91425" bIns="91425" anchor="t" anchorCtr="0">
            <a:noAutofit/>
          </a:bodyPr>
          <a:lstStyle/>
          <a:p>
            <a:pPr marL="457200" lvl="0" indent="-228600" rtl="0">
              <a:spcBef>
                <a:spcPts val="0"/>
              </a:spcBef>
              <a:buClr>
                <a:srgbClr val="073763"/>
              </a:buClr>
              <a:buFont typeface="Proxima Nova"/>
              <a:buChar char="●"/>
            </a:pPr>
            <a:r>
              <a:rPr lang="en-US" b="1">
                <a:solidFill>
                  <a:srgbClr val="073763"/>
                </a:solidFill>
                <a:latin typeface="Proxima Nova"/>
                <a:ea typeface="Proxima Nova"/>
                <a:cs typeface="Proxima Nova"/>
                <a:sym typeface="Proxima Nova"/>
              </a:rPr>
              <a:t>Multiple complex call flows</a:t>
            </a:r>
          </a:p>
          <a:p>
            <a:pPr marL="457200" lvl="0" indent="-228600" rtl="0">
              <a:spcBef>
                <a:spcPts val="0"/>
              </a:spcBef>
              <a:buClr>
                <a:srgbClr val="073763"/>
              </a:buClr>
              <a:buFont typeface="Proxima Nova"/>
              <a:buChar char="●"/>
            </a:pPr>
            <a:r>
              <a:rPr lang="en-US" b="1">
                <a:solidFill>
                  <a:srgbClr val="073763"/>
                </a:solidFill>
                <a:latin typeface="Proxima Nova"/>
                <a:ea typeface="Proxima Nova"/>
                <a:cs typeface="Proxima Nova"/>
                <a:sym typeface="Proxima Nova"/>
              </a:rPr>
              <a:t>Multiple protocol interworking</a:t>
            </a:r>
          </a:p>
          <a:p>
            <a:pPr marL="457200" lvl="0" indent="-228600" rtl="0">
              <a:spcBef>
                <a:spcPts val="0"/>
              </a:spcBef>
              <a:buClr>
                <a:srgbClr val="073763"/>
              </a:buClr>
              <a:buFont typeface="Proxima Nova"/>
              <a:buChar char="●"/>
            </a:pPr>
            <a:r>
              <a:rPr lang="en-US" b="1">
                <a:solidFill>
                  <a:srgbClr val="073763"/>
                </a:solidFill>
                <a:latin typeface="Proxima Nova"/>
                <a:ea typeface="Proxima Nova"/>
                <a:cs typeface="Proxima Nova"/>
                <a:sym typeface="Proxima Nova"/>
              </a:rPr>
              <a:t>Transcoding and Transrating of codecs</a:t>
            </a:r>
          </a:p>
          <a:p>
            <a:pPr marL="457200" lvl="0" indent="-228600" rtl="0">
              <a:spcBef>
                <a:spcPts val="0"/>
              </a:spcBef>
              <a:buClr>
                <a:srgbClr val="073763"/>
              </a:buClr>
              <a:buFont typeface="Proxima Nova"/>
              <a:buChar char="●"/>
            </a:pPr>
            <a:r>
              <a:rPr lang="en-US" b="1">
                <a:solidFill>
                  <a:srgbClr val="073763"/>
                </a:solidFill>
                <a:latin typeface="Proxima Nova"/>
                <a:ea typeface="Proxima Nova"/>
                <a:cs typeface="Proxima Nova"/>
                <a:sym typeface="Proxima Nova"/>
              </a:rPr>
              <a:t>Encryption &amp; security of Signaling and media</a:t>
            </a:r>
          </a:p>
          <a:p>
            <a:pPr marL="457200" lvl="0" indent="-228600">
              <a:spcBef>
                <a:spcPts val="0"/>
              </a:spcBef>
              <a:buClr>
                <a:srgbClr val="073763"/>
              </a:buClr>
              <a:buFont typeface="Proxima Nova"/>
              <a:buChar char="●"/>
            </a:pPr>
            <a:r>
              <a:rPr lang="en-US" b="1">
                <a:solidFill>
                  <a:srgbClr val="073763"/>
                </a:solidFill>
                <a:latin typeface="Proxima Nova"/>
                <a:ea typeface="Proxima Nova"/>
                <a:cs typeface="Proxima Nova"/>
                <a:sym typeface="Proxima Nova"/>
              </a:rPr>
              <a:t>Call recording and Lawful Interception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Shape 1126"/>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6</a:t>
            </a:fld>
            <a:endParaRPr lang="en-US"/>
          </a:p>
        </p:txBody>
      </p:sp>
      <p:sp>
        <p:nvSpPr>
          <p:cNvPr id="1127" name="Shape 1127"/>
          <p:cNvSpPr txBox="1">
            <a:spLocks noGrp="1"/>
          </p:cNvSpPr>
          <p:nvPr>
            <p:ph type="title"/>
          </p:nvPr>
        </p:nvSpPr>
        <p:spPr>
          <a:xfrm>
            <a:off x="1102200" y="0"/>
            <a:ext cx="9987600" cy="1417500"/>
          </a:xfrm>
          <a:prstGeom prst="rect">
            <a:avLst/>
          </a:prstGeom>
        </p:spPr>
        <p:txBody>
          <a:bodyPr wrap="square" lIns="121900" tIns="121900" rIns="121900" bIns="121900" anchor="t" anchorCtr="0">
            <a:noAutofit/>
          </a:bodyPr>
          <a:lstStyle/>
          <a:p>
            <a:pPr lvl="0">
              <a:spcBef>
                <a:spcPts val="0"/>
              </a:spcBef>
              <a:buNone/>
            </a:pPr>
            <a:r>
              <a:rPr lang="en-US" b="1">
                <a:solidFill>
                  <a:srgbClr val="073763"/>
                </a:solidFill>
              </a:rPr>
              <a:t>Evolution of SBC </a:t>
            </a:r>
          </a:p>
        </p:txBody>
      </p:sp>
      <p:sp>
        <p:nvSpPr>
          <p:cNvPr id="1128" name="Shape 1128"/>
          <p:cNvSpPr txBox="1">
            <a:spLocks noGrp="1"/>
          </p:cNvSpPr>
          <p:nvPr>
            <p:ph type="subTitle" idx="2"/>
          </p:nvPr>
        </p:nvSpPr>
        <p:spPr>
          <a:xfrm>
            <a:off x="568800" y="934900"/>
            <a:ext cx="9987600" cy="875700"/>
          </a:xfrm>
          <a:prstGeom prst="rect">
            <a:avLst/>
          </a:prstGeom>
        </p:spPr>
        <p:txBody>
          <a:bodyPr wrap="square" lIns="121900" tIns="121900" rIns="121900" bIns="121900" anchor="t" anchorCtr="0">
            <a:noAutofit/>
          </a:bodyPr>
          <a:lstStyle/>
          <a:p>
            <a:pPr lvl="0" rtl="0">
              <a:spcBef>
                <a:spcPts val="0"/>
              </a:spcBef>
              <a:buClr>
                <a:schemeClr val="dk1"/>
              </a:buClr>
              <a:buSzPct val="42307"/>
              <a:buFont typeface="Arial"/>
              <a:buNone/>
            </a:pPr>
            <a:r>
              <a:rPr lang="en-US" sz="2600" b="1">
                <a:solidFill>
                  <a:srgbClr val="073763"/>
                </a:solidFill>
              </a:rPr>
              <a:t>Custom H/W to a NFV appliance</a:t>
            </a:r>
          </a:p>
        </p:txBody>
      </p:sp>
      <p:pic>
        <p:nvPicPr>
          <p:cNvPr id="1129" name="Shape 1129"/>
          <p:cNvPicPr preferRelativeResize="0"/>
          <p:nvPr/>
        </p:nvPicPr>
        <p:blipFill>
          <a:blip r:embed="rId3">
            <a:alphaModFix/>
          </a:blip>
          <a:stretch>
            <a:fillRect/>
          </a:stretch>
        </p:blipFill>
        <p:spPr>
          <a:xfrm>
            <a:off x="1102200" y="2236350"/>
            <a:ext cx="8964275" cy="2840650"/>
          </a:xfrm>
          <a:prstGeom prst="rect">
            <a:avLst/>
          </a:prstGeom>
          <a:noFill/>
          <a:ln>
            <a:noFill/>
          </a:ln>
        </p:spPr>
      </p:pic>
      <p:sp>
        <p:nvSpPr>
          <p:cNvPr id="1130" name="Shape 1130"/>
          <p:cNvSpPr txBox="1">
            <a:spLocks noGrp="1"/>
          </p:cNvSpPr>
          <p:nvPr>
            <p:ph type="body" idx="1"/>
          </p:nvPr>
        </p:nvSpPr>
        <p:spPr>
          <a:xfrm>
            <a:off x="1102267" y="2167900"/>
            <a:ext cx="9987600" cy="3526500"/>
          </a:xfrm>
          <a:prstGeom prst="rect">
            <a:avLst/>
          </a:prstGeom>
        </p:spPr>
        <p:txBody>
          <a:bodyPr wrap="square" lIns="121900" tIns="121900" rIns="121900" bIns="121900" anchor="t" anchorCtr="0">
            <a:noAutofit/>
          </a:bodyPr>
          <a:lstStyle/>
          <a:p>
            <a:pPr lvl="0">
              <a:spcBef>
                <a:spcPts val="0"/>
              </a:spcBef>
              <a:buNone/>
            </a:pPr>
            <a:endParaRPr/>
          </a:p>
        </p:txBody>
      </p:sp>
      <p:pic>
        <p:nvPicPr>
          <p:cNvPr id="1131" name="Shape 1131"/>
          <p:cNvPicPr preferRelativeResize="0"/>
          <p:nvPr/>
        </p:nvPicPr>
        <p:blipFill>
          <a:blip r:embed="rId4">
            <a:alphaModFix/>
          </a:blip>
          <a:stretch>
            <a:fillRect/>
          </a:stretch>
        </p:blipFill>
        <p:spPr>
          <a:xfrm>
            <a:off x="542475" y="1697238"/>
            <a:ext cx="11239500" cy="4276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Shape 1137"/>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7</a:t>
            </a:fld>
            <a:endParaRPr lang="en-US"/>
          </a:p>
        </p:txBody>
      </p:sp>
      <p:sp>
        <p:nvSpPr>
          <p:cNvPr id="1138" name="Shape 1138"/>
          <p:cNvSpPr txBox="1">
            <a:spLocks noGrp="1"/>
          </p:cNvSpPr>
          <p:nvPr>
            <p:ph type="title"/>
          </p:nvPr>
        </p:nvSpPr>
        <p:spPr>
          <a:xfrm>
            <a:off x="462750" y="204100"/>
            <a:ext cx="9987600" cy="618000"/>
          </a:xfrm>
          <a:prstGeom prst="rect">
            <a:avLst/>
          </a:prstGeom>
        </p:spPr>
        <p:txBody>
          <a:bodyPr wrap="square" lIns="121900" tIns="121900" rIns="121900" bIns="121900" anchor="b"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US" b="1">
                <a:solidFill>
                  <a:srgbClr val="073763"/>
                </a:solidFill>
              </a:rPr>
              <a:t>Unique Network Traffic Packet Size</a:t>
            </a:r>
          </a:p>
        </p:txBody>
      </p:sp>
      <p:pic>
        <p:nvPicPr>
          <p:cNvPr id="1139" name="Shape 1139"/>
          <p:cNvPicPr preferRelativeResize="0"/>
          <p:nvPr/>
        </p:nvPicPr>
        <p:blipFill>
          <a:blip r:embed="rId3">
            <a:alphaModFix/>
          </a:blip>
          <a:stretch>
            <a:fillRect/>
          </a:stretch>
        </p:blipFill>
        <p:spPr>
          <a:xfrm>
            <a:off x="365575" y="975725"/>
            <a:ext cx="11050475" cy="50691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Shape 1145"/>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8</a:t>
            </a:fld>
            <a:endParaRPr lang="en-US"/>
          </a:p>
        </p:txBody>
      </p:sp>
      <p:pic>
        <p:nvPicPr>
          <p:cNvPr id="1146" name="Shape 1146"/>
          <p:cNvPicPr preferRelativeResize="0"/>
          <p:nvPr/>
        </p:nvPicPr>
        <p:blipFill>
          <a:blip r:embed="rId3">
            <a:alphaModFix/>
          </a:blip>
          <a:stretch>
            <a:fillRect/>
          </a:stretch>
        </p:blipFill>
        <p:spPr>
          <a:xfrm>
            <a:off x="618675" y="1558650"/>
            <a:ext cx="6484774" cy="4580525"/>
          </a:xfrm>
          <a:prstGeom prst="rect">
            <a:avLst/>
          </a:prstGeom>
          <a:noFill/>
          <a:ln>
            <a:noFill/>
          </a:ln>
        </p:spPr>
      </p:pic>
      <p:sp>
        <p:nvSpPr>
          <p:cNvPr id="1147" name="Shape 1147"/>
          <p:cNvSpPr txBox="1">
            <a:spLocks noGrp="1"/>
          </p:cNvSpPr>
          <p:nvPr>
            <p:ph type="title"/>
          </p:nvPr>
        </p:nvSpPr>
        <p:spPr>
          <a:xfrm>
            <a:off x="494750" y="63950"/>
            <a:ext cx="9987600" cy="9219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PPS Support Required by Telco NFV</a:t>
            </a:r>
          </a:p>
        </p:txBody>
      </p:sp>
      <p:graphicFrame>
        <p:nvGraphicFramePr>
          <p:cNvPr id="1148" name="Shape 1148"/>
          <p:cNvGraphicFramePr/>
          <p:nvPr/>
        </p:nvGraphicFramePr>
        <p:xfrm>
          <a:off x="7378425" y="2169850"/>
          <a:ext cx="4525500" cy="3565890"/>
        </p:xfrm>
        <a:graphic>
          <a:graphicData uri="http://schemas.openxmlformats.org/drawingml/2006/table">
            <a:tbl>
              <a:tblPr>
                <a:noFill/>
                <a:tableStyleId>{AB7ECFD6-F98E-4D6E-8F63-FDD04A86D712}</a:tableStyleId>
              </a:tblPr>
              <a:tblGrid>
                <a:gridCol w="1843050">
                  <a:extLst>
                    <a:ext uri="{9D8B030D-6E8A-4147-A177-3AD203B41FA5}">
                      <a16:colId xmlns:a16="http://schemas.microsoft.com/office/drawing/2014/main" val="20000"/>
                    </a:ext>
                  </a:extLst>
                </a:gridCol>
                <a:gridCol w="1173950">
                  <a:extLst>
                    <a:ext uri="{9D8B030D-6E8A-4147-A177-3AD203B41FA5}">
                      <a16:colId xmlns:a16="http://schemas.microsoft.com/office/drawing/2014/main" val="20001"/>
                    </a:ext>
                  </a:extLst>
                </a:gridCol>
                <a:gridCol w="1508500">
                  <a:extLst>
                    <a:ext uri="{9D8B030D-6E8A-4147-A177-3AD203B41FA5}">
                      <a16:colId xmlns:a16="http://schemas.microsoft.com/office/drawing/2014/main" val="20002"/>
                    </a:ext>
                  </a:extLst>
                </a:gridCol>
              </a:tblGrid>
              <a:tr h="381000">
                <a:tc>
                  <a:txBody>
                    <a:bodyPr/>
                    <a:lstStyle/>
                    <a:p>
                      <a:pPr lvl="0" rtl="0">
                        <a:spcBef>
                          <a:spcPts val="0"/>
                        </a:spcBef>
                        <a:buNone/>
                      </a:pPr>
                      <a:r>
                        <a:rPr lang="en-US" b="1">
                          <a:solidFill>
                            <a:srgbClr val="CC4125"/>
                          </a:solidFill>
                          <a:latin typeface="Proxima Nova"/>
                          <a:ea typeface="Proxima Nova"/>
                          <a:cs typeface="Proxima Nova"/>
                          <a:sym typeface="Proxima Nova"/>
                        </a:rPr>
                        <a:t>IFG</a:t>
                      </a:r>
                    </a:p>
                  </a:txBody>
                  <a:tcPr marL="91425" marR="91425" marT="91425" marB="91425"/>
                </a:tc>
                <a:tc>
                  <a:txBody>
                    <a:bodyPr/>
                    <a:lstStyle/>
                    <a:p>
                      <a:pPr lvl="0" algn="ctr" rtl="0">
                        <a:spcBef>
                          <a:spcPts val="0"/>
                        </a:spcBef>
                        <a:buNone/>
                      </a:pPr>
                      <a:r>
                        <a:rPr lang="en-US" b="1">
                          <a:solidFill>
                            <a:srgbClr val="CC4125"/>
                          </a:solidFill>
                          <a:latin typeface="Proxima Nova"/>
                          <a:ea typeface="Proxima Nova"/>
                          <a:cs typeface="Proxima Nova"/>
                          <a:sym typeface="Proxima Nova"/>
                        </a:rPr>
                        <a:t>12</a:t>
                      </a:r>
                    </a:p>
                  </a:txBody>
                  <a:tcPr marL="91425" marR="91425" marT="91425" marB="91425" anchor="ctr"/>
                </a:tc>
                <a:tc rowSpan="2">
                  <a:txBody>
                    <a:bodyPr/>
                    <a:lstStyle/>
                    <a:p>
                      <a:pPr lvl="0" rtl="0">
                        <a:spcBef>
                          <a:spcPts val="0"/>
                        </a:spcBef>
                        <a:buNone/>
                      </a:pPr>
                      <a:r>
                        <a:rPr lang="en-US" b="1">
                          <a:solidFill>
                            <a:srgbClr val="CC4125"/>
                          </a:solidFill>
                          <a:latin typeface="Proxima Nova"/>
                          <a:ea typeface="Proxima Nova"/>
                          <a:cs typeface="Proxima Nova"/>
                          <a:sym typeface="Proxima Nova"/>
                        </a:rPr>
                        <a:t>Stripped on wire</a:t>
                      </a:r>
                    </a:p>
                  </a:txBody>
                  <a:tcPr marL="91425" marR="91425" marT="91425" marB="91425"/>
                </a:tc>
                <a:extLst>
                  <a:ext uri="{0D108BD9-81ED-4DB2-BD59-A6C34878D82A}">
                    <a16:rowId xmlns:a16="http://schemas.microsoft.com/office/drawing/2014/main" val="10000"/>
                  </a:ext>
                </a:extLst>
              </a:tr>
              <a:tr h="381000">
                <a:tc>
                  <a:txBody>
                    <a:bodyPr/>
                    <a:lstStyle/>
                    <a:p>
                      <a:pPr lvl="0" rtl="0">
                        <a:spcBef>
                          <a:spcPts val="0"/>
                        </a:spcBef>
                        <a:buNone/>
                      </a:pPr>
                      <a:r>
                        <a:rPr lang="en-US" b="1">
                          <a:solidFill>
                            <a:srgbClr val="CC4125"/>
                          </a:solidFill>
                          <a:latin typeface="Proxima Nova"/>
                          <a:ea typeface="Proxima Nova"/>
                          <a:cs typeface="Proxima Nova"/>
                          <a:sym typeface="Proxima Nova"/>
                        </a:rPr>
                        <a:t>Preamble</a:t>
                      </a:r>
                    </a:p>
                  </a:txBody>
                  <a:tcPr marL="91425" marR="91425" marT="91425" marB="91425"/>
                </a:tc>
                <a:tc>
                  <a:txBody>
                    <a:bodyPr/>
                    <a:lstStyle/>
                    <a:p>
                      <a:pPr lvl="0" algn="ctr" rtl="0">
                        <a:spcBef>
                          <a:spcPts val="0"/>
                        </a:spcBef>
                        <a:buNone/>
                      </a:pPr>
                      <a:r>
                        <a:rPr lang="en-US" b="1">
                          <a:solidFill>
                            <a:srgbClr val="CC4125"/>
                          </a:solidFill>
                          <a:latin typeface="Proxima Nova"/>
                          <a:ea typeface="Proxima Nova"/>
                          <a:cs typeface="Proxima Nova"/>
                          <a:sym typeface="Proxima Nova"/>
                        </a:rPr>
                        <a:t>8</a:t>
                      </a:r>
                    </a:p>
                  </a:txBody>
                  <a:tcPr marL="91425" marR="91425" marT="91425" marB="91425" anchor="ctr"/>
                </a:tc>
                <a:tc vMerge="1">
                  <a:txBody>
                    <a:bodyPr/>
                    <a:lstStyle/>
                    <a:p>
                      <a:endParaRPr lang="en-US"/>
                    </a:p>
                  </a:txBody>
                  <a:tcPr/>
                </a:tc>
                <a:extLst>
                  <a:ext uri="{0D108BD9-81ED-4DB2-BD59-A6C34878D82A}">
                    <a16:rowId xmlns:a16="http://schemas.microsoft.com/office/drawing/2014/main" val="10001"/>
                  </a:ext>
                </a:extLst>
              </a:tr>
              <a:tr h="381000">
                <a:tc>
                  <a:txBody>
                    <a:bodyPr/>
                    <a:lstStyle/>
                    <a:p>
                      <a:pPr lvl="0" rtl="0">
                        <a:spcBef>
                          <a:spcPts val="0"/>
                        </a:spcBef>
                        <a:buNone/>
                      </a:pPr>
                      <a:r>
                        <a:rPr lang="en-US" b="1">
                          <a:solidFill>
                            <a:srgbClr val="073763"/>
                          </a:solidFill>
                          <a:latin typeface="Proxima Nova"/>
                          <a:ea typeface="Proxima Nova"/>
                          <a:cs typeface="Proxima Nova"/>
                          <a:sym typeface="Proxima Nova"/>
                        </a:rPr>
                        <a:t>Ethernet Header</a:t>
                      </a:r>
                    </a:p>
                  </a:txBody>
                  <a:tcPr marL="91425" marR="91425" marT="91425" marB="91425"/>
                </a:tc>
                <a:tc>
                  <a:txBody>
                    <a:bodyPr/>
                    <a:lstStyle/>
                    <a:p>
                      <a:pPr lvl="0" algn="ctr" rtl="0">
                        <a:spcBef>
                          <a:spcPts val="0"/>
                        </a:spcBef>
                        <a:buNone/>
                      </a:pPr>
                      <a:r>
                        <a:rPr lang="en-US" b="1">
                          <a:solidFill>
                            <a:srgbClr val="073763"/>
                          </a:solidFill>
                          <a:latin typeface="Proxima Nova"/>
                          <a:ea typeface="Proxima Nova"/>
                          <a:cs typeface="Proxima Nova"/>
                          <a:sym typeface="Proxima Nova"/>
                        </a:rPr>
                        <a:t>14</a:t>
                      </a:r>
                    </a:p>
                  </a:txBody>
                  <a:tcPr marL="91425" marR="91425" marT="91425" marB="91425" anchor="ctr"/>
                </a:tc>
                <a:tc rowSpan="5">
                  <a:txBody>
                    <a:bodyPr/>
                    <a:lstStyle/>
                    <a:p>
                      <a:pPr lvl="0" algn="ctr" rtl="0">
                        <a:spcBef>
                          <a:spcPts val="0"/>
                        </a:spcBef>
                        <a:buNone/>
                      </a:pPr>
                      <a:r>
                        <a:rPr lang="en-US" b="1">
                          <a:solidFill>
                            <a:srgbClr val="073763"/>
                          </a:solidFill>
                          <a:latin typeface="Proxima Nova"/>
                          <a:ea typeface="Proxima Nova"/>
                          <a:cs typeface="Proxima Nova"/>
                          <a:sym typeface="Proxima Nova"/>
                        </a:rPr>
                        <a:t>64</a:t>
                      </a:r>
                    </a:p>
                  </a:txBody>
                  <a:tcPr marL="91425" marR="91425" marT="91425" marB="91425" anchor="ctr"/>
                </a:tc>
                <a:extLst>
                  <a:ext uri="{0D108BD9-81ED-4DB2-BD59-A6C34878D82A}">
                    <a16:rowId xmlns:a16="http://schemas.microsoft.com/office/drawing/2014/main" val="10002"/>
                  </a:ext>
                </a:extLst>
              </a:tr>
              <a:tr h="381000">
                <a:tc>
                  <a:txBody>
                    <a:bodyPr/>
                    <a:lstStyle/>
                    <a:p>
                      <a:pPr lvl="0" rtl="0">
                        <a:spcBef>
                          <a:spcPts val="0"/>
                        </a:spcBef>
                        <a:buNone/>
                      </a:pPr>
                      <a:r>
                        <a:rPr lang="en-US" b="1">
                          <a:solidFill>
                            <a:srgbClr val="073763"/>
                          </a:solidFill>
                          <a:latin typeface="Proxima Nova"/>
                          <a:ea typeface="Proxima Nova"/>
                          <a:cs typeface="Proxima Nova"/>
                          <a:sym typeface="Proxima Nova"/>
                        </a:rPr>
                        <a:t>IP Header</a:t>
                      </a:r>
                    </a:p>
                  </a:txBody>
                  <a:tcPr marL="91425" marR="91425" marT="91425" marB="91425"/>
                </a:tc>
                <a:tc>
                  <a:txBody>
                    <a:bodyPr/>
                    <a:lstStyle/>
                    <a:p>
                      <a:pPr lvl="0" algn="ctr" rtl="0">
                        <a:spcBef>
                          <a:spcPts val="0"/>
                        </a:spcBef>
                        <a:buNone/>
                      </a:pPr>
                      <a:r>
                        <a:rPr lang="en-US" b="1">
                          <a:solidFill>
                            <a:srgbClr val="073763"/>
                          </a:solidFill>
                          <a:latin typeface="Proxima Nova"/>
                          <a:ea typeface="Proxima Nova"/>
                          <a:cs typeface="Proxima Nova"/>
                          <a:sym typeface="Proxima Nova"/>
                        </a:rPr>
                        <a:t>20</a:t>
                      </a:r>
                    </a:p>
                  </a:txBody>
                  <a:tcPr marL="91425" marR="91425" marT="91425" marB="91425" anchor="ctr"/>
                </a:tc>
                <a:tc vMerge="1">
                  <a:txBody>
                    <a:bodyPr/>
                    <a:lstStyle/>
                    <a:p>
                      <a:endParaRPr lang="en-US"/>
                    </a:p>
                  </a:txBody>
                  <a:tcPr/>
                </a:tc>
                <a:extLst>
                  <a:ext uri="{0D108BD9-81ED-4DB2-BD59-A6C34878D82A}">
                    <a16:rowId xmlns:a16="http://schemas.microsoft.com/office/drawing/2014/main" val="10003"/>
                  </a:ext>
                </a:extLst>
              </a:tr>
              <a:tr h="381000">
                <a:tc>
                  <a:txBody>
                    <a:bodyPr/>
                    <a:lstStyle/>
                    <a:p>
                      <a:pPr lvl="0" rtl="0">
                        <a:spcBef>
                          <a:spcPts val="0"/>
                        </a:spcBef>
                        <a:buNone/>
                      </a:pPr>
                      <a:r>
                        <a:rPr lang="en-US" b="1">
                          <a:solidFill>
                            <a:srgbClr val="073763"/>
                          </a:solidFill>
                          <a:latin typeface="Proxima Nova"/>
                          <a:ea typeface="Proxima Nova"/>
                          <a:cs typeface="Proxima Nova"/>
                          <a:sym typeface="Proxima Nova"/>
                        </a:rPr>
                        <a:t>Transport</a:t>
                      </a:r>
                    </a:p>
                  </a:txBody>
                  <a:tcPr marL="91425" marR="91425" marT="91425" marB="91425"/>
                </a:tc>
                <a:tc>
                  <a:txBody>
                    <a:bodyPr/>
                    <a:lstStyle/>
                    <a:p>
                      <a:pPr lvl="0" algn="ctr" rtl="0">
                        <a:spcBef>
                          <a:spcPts val="0"/>
                        </a:spcBef>
                        <a:buNone/>
                      </a:pPr>
                      <a:r>
                        <a:rPr lang="en-US" b="1">
                          <a:solidFill>
                            <a:srgbClr val="073763"/>
                          </a:solidFill>
                          <a:latin typeface="Proxima Nova"/>
                          <a:ea typeface="Proxima Nova"/>
                          <a:cs typeface="Proxima Nova"/>
                          <a:sym typeface="Proxima Nova"/>
                        </a:rPr>
                        <a:t>8</a:t>
                      </a:r>
                    </a:p>
                  </a:txBody>
                  <a:tcPr marL="91425" marR="91425" marT="91425" marB="91425" anchor="ctr"/>
                </a:tc>
                <a:tc vMerge="1">
                  <a:txBody>
                    <a:bodyPr/>
                    <a:lstStyle/>
                    <a:p>
                      <a:endParaRPr lang="en-US"/>
                    </a:p>
                  </a:txBody>
                  <a:tcPr/>
                </a:tc>
                <a:extLst>
                  <a:ext uri="{0D108BD9-81ED-4DB2-BD59-A6C34878D82A}">
                    <a16:rowId xmlns:a16="http://schemas.microsoft.com/office/drawing/2014/main" val="10004"/>
                  </a:ext>
                </a:extLst>
              </a:tr>
              <a:tr h="381000">
                <a:tc>
                  <a:txBody>
                    <a:bodyPr/>
                    <a:lstStyle/>
                    <a:p>
                      <a:pPr lvl="0" rtl="0">
                        <a:spcBef>
                          <a:spcPts val="0"/>
                        </a:spcBef>
                        <a:buNone/>
                      </a:pPr>
                      <a:r>
                        <a:rPr lang="en-US" b="1">
                          <a:solidFill>
                            <a:srgbClr val="073763"/>
                          </a:solidFill>
                          <a:latin typeface="Proxima Nova"/>
                          <a:ea typeface="Proxima Nova"/>
                          <a:cs typeface="Proxima Nova"/>
                          <a:sym typeface="Proxima Nova"/>
                        </a:rPr>
                        <a:t>Packet Payload</a:t>
                      </a:r>
                    </a:p>
                  </a:txBody>
                  <a:tcPr marL="91425" marR="91425" marT="91425" marB="91425"/>
                </a:tc>
                <a:tc>
                  <a:txBody>
                    <a:bodyPr/>
                    <a:lstStyle/>
                    <a:p>
                      <a:pPr lvl="0" algn="ctr" rtl="0">
                        <a:spcBef>
                          <a:spcPts val="0"/>
                        </a:spcBef>
                        <a:buNone/>
                      </a:pPr>
                      <a:r>
                        <a:rPr lang="en-US" b="1">
                          <a:solidFill>
                            <a:srgbClr val="073763"/>
                          </a:solidFill>
                          <a:latin typeface="Proxima Nova"/>
                          <a:ea typeface="Proxima Nova"/>
                          <a:cs typeface="Proxima Nova"/>
                          <a:sym typeface="Proxima Nova"/>
                        </a:rPr>
                        <a:t>18</a:t>
                      </a:r>
                    </a:p>
                  </a:txBody>
                  <a:tcPr marL="91425" marR="91425" marT="91425" marB="91425" anchor="ctr"/>
                </a:tc>
                <a:tc vMerge="1">
                  <a:txBody>
                    <a:bodyPr/>
                    <a:lstStyle/>
                    <a:p>
                      <a:endParaRPr lang="en-US"/>
                    </a:p>
                  </a:txBody>
                  <a:tcPr/>
                </a:tc>
                <a:extLst>
                  <a:ext uri="{0D108BD9-81ED-4DB2-BD59-A6C34878D82A}">
                    <a16:rowId xmlns:a16="http://schemas.microsoft.com/office/drawing/2014/main" val="10005"/>
                  </a:ext>
                </a:extLst>
              </a:tr>
              <a:tr h="381000">
                <a:tc>
                  <a:txBody>
                    <a:bodyPr/>
                    <a:lstStyle/>
                    <a:p>
                      <a:pPr lvl="0" rtl="0">
                        <a:spcBef>
                          <a:spcPts val="0"/>
                        </a:spcBef>
                        <a:buNone/>
                      </a:pPr>
                      <a:r>
                        <a:rPr lang="en-US" b="1">
                          <a:solidFill>
                            <a:srgbClr val="073763"/>
                          </a:solidFill>
                          <a:latin typeface="Proxima Nova"/>
                          <a:ea typeface="Proxima Nova"/>
                          <a:cs typeface="Proxima Nova"/>
                          <a:sym typeface="Proxima Nova"/>
                        </a:rPr>
                        <a:t>CRC</a:t>
                      </a:r>
                    </a:p>
                  </a:txBody>
                  <a:tcPr marL="91425" marR="91425" marT="91425" marB="91425"/>
                </a:tc>
                <a:tc>
                  <a:txBody>
                    <a:bodyPr/>
                    <a:lstStyle/>
                    <a:p>
                      <a:pPr lvl="0" algn="ctr" rtl="0">
                        <a:spcBef>
                          <a:spcPts val="0"/>
                        </a:spcBef>
                        <a:buNone/>
                      </a:pPr>
                      <a:r>
                        <a:rPr lang="en-US" b="1">
                          <a:solidFill>
                            <a:srgbClr val="073763"/>
                          </a:solidFill>
                          <a:latin typeface="Proxima Nova"/>
                          <a:ea typeface="Proxima Nova"/>
                          <a:cs typeface="Proxima Nova"/>
                          <a:sym typeface="Proxima Nova"/>
                        </a:rPr>
                        <a:t>4</a:t>
                      </a:r>
                    </a:p>
                  </a:txBody>
                  <a:tcPr marL="91425" marR="91425" marT="91425" marB="91425" anchor="ctr"/>
                </a:tc>
                <a:tc vMerge="1">
                  <a:txBody>
                    <a:bodyPr/>
                    <a:lstStyle/>
                    <a:p>
                      <a:endParaRPr lang="en-US"/>
                    </a:p>
                  </a:txBody>
                  <a:tcPr/>
                </a:tc>
                <a:extLst>
                  <a:ext uri="{0D108BD9-81ED-4DB2-BD59-A6C34878D82A}">
                    <a16:rowId xmlns:a16="http://schemas.microsoft.com/office/drawing/2014/main" val="10006"/>
                  </a:ext>
                </a:extLst>
              </a:tr>
              <a:tr h="396200">
                <a:tc>
                  <a:txBody>
                    <a:bodyPr/>
                    <a:lstStyle/>
                    <a:p>
                      <a:pPr lvl="0" rtl="0">
                        <a:spcBef>
                          <a:spcPts val="0"/>
                        </a:spcBef>
                        <a:buNone/>
                      </a:pPr>
                      <a:endParaRPr b="1">
                        <a:solidFill>
                          <a:srgbClr val="073763"/>
                        </a:solidFill>
                        <a:latin typeface="Proxima Nova"/>
                        <a:ea typeface="Proxima Nova"/>
                        <a:cs typeface="Proxima Nova"/>
                        <a:sym typeface="Proxima Nova"/>
                      </a:endParaRPr>
                    </a:p>
                  </a:txBody>
                  <a:tcPr marL="91425" marR="91425" marT="91425" marB="91425"/>
                </a:tc>
                <a:tc>
                  <a:txBody>
                    <a:bodyPr/>
                    <a:lstStyle/>
                    <a:p>
                      <a:pPr lvl="0" algn="ctr" rtl="0">
                        <a:spcBef>
                          <a:spcPts val="0"/>
                        </a:spcBef>
                        <a:buNone/>
                      </a:pPr>
                      <a:r>
                        <a:rPr lang="en-US" b="1">
                          <a:solidFill>
                            <a:srgbClr val="073763"/>
                          </a:solidFill>
                          <a:latin typeface="Proxima Nova"/>
                          <a:ea typeface="Proxima Nova"/>
                          <a:cs typeface="Proxima Nova"/>
                          <a:sym typeface="Proxima Nova"/>
                        </a:rPr>
                        <a:t>84</a:t>
                      </a:r>
                    </a:p>
                  </a:txBody>
                  <a:tcPr marL="91425" marR="91425" marT="91425" marB="91425" anchor="ctr"/>
                </a:tc>
                <a:tc>
                  <a:txBody>
                    <a:bodyPr/>
                    <a:lstStyle/>
                    <a:p>
                      <a:pPr lvl="0" rtl="0">
                        <a:spcBef>
                          <a:spcPts val="0"/>
                        </a:spcBef>
                        <a:buNone/>
                      </a:pPr>
                      <a:endParaRPr b="1">
                        <a:solidFill>
                          <a:srgbClr val="073763"/>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r h="381000">
                <a:tc gridSpan="2">
                  <a:txBody>
                    <a:bodyPr/>
                    <a:lstStyle/>
                    <a:p>
                      <a:pPr lvl="0" rtl="0">
                        <a:spcBef>
                          <a:spcPts val="0"/>
                        </a:spcBef>
                        <a:buNone/>
                      </a:pPr>
                      <a:r>
                        <a:rPr lang="en-US" b="1">
                          <a:solidFill>
                            <a:srgbClr val="073763"/>
                          </a:solidFill>
                          <a:latin typeface="Proxima Nova"/>
                          <a:ea typeface="Proxima Nova"/>
                          <a:cs typeface="Proxima Nova"/>
                          <a:sym typeface="Proxima Nova"/>
                        </a:rPr>
                        <a:t>Maximum MPPS</a:t>
                      </a:r>
                    </a:p>
                  </a:txBody>
                  <a:tcPr marL="91425" marR="91425" marT="91425" marB="91425"/>
                </a:tc>
                <a:tc hMerge="1">
                  <a:txBody>
                    <a:bodyPr/>
                    <a:lstStyle/>
                    <a:p>
                      <a:endParaRPr lang="en-US"/>
                    </a:p>
                  </a:txBody>
                  <a:tcPr/>
                </a:tc>
                <a:tc>
                  <a:txBody>
                    <a:bodyPr/>
                    <a:lstStyle/>
                    <a:p>
                      <a:pPr lvl="0" algn="ctr" rtl="0">
                        <a:spcBef>
                          <a:spcPts val="0"/>
                        </a:spcBef>
                        <a:buNone/>
                      </a:pPr>
                      <a:r>
                        <a:rPr lang="en-US" b="1">
                          <a:solidFill>
                            <a:srgbClr val="073763"/>
                          </a:solidFill>
                          <a:latin typeface="Proxima Nova"/>
                          <a:ea typeface="Proxima Nova"/>
                          <a:cs typeface="Proxima Nova"/>
                          <a:sym typeface="Proxima Nova"/>
                        </a:rPr>
                        <a:t>1.5 </a:t>
                      </a:r>
                    </a:p>
                  </a:txBody>
                  <a:tcPr marL="91425" marR="91425" marT="91425" marB="91425"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Shape 1154"/>
          <p:cNvSpPr txBox="1">
            <a:spLocks noGrp="1"/>
          </p:cNvSpPr>
          <p:nvPr>
            <p:ph type="sldNum" idx="12"/>
          </p:nvPr>
        </p:nvSpPr>
        <p:spPr>
          <a:xfrm>
            <a:off x="137770" y="6311925"/>
            <a:ext cx="480900" cy="524700"/>
          </a:xfrm>
          <a:prstGeom prst="rect">
            <a:avLst/>
          </a:prstGeom>
        </p:spPr>
        <p:txBody>
          <a:bodyPr wrap="square" lIns="121900" tIns="121900" rIns="121900" bIns="121900" anchor="ctr" anchorCtr="0">
            <a:noAutofit/>
          </a:bodyPr>
          <a:lstStyle/>
          <a:p>
            <a:pPr lvl="0" rtl="0">
              <a:spcBef>
                <a:spcPts val="0"/>
              </a:spcBef>
              <a:buNone/>
            </a:pPr>
            <a:fld id="{00000000-1234-1234-1234-123412341234}" type="slidenum">
              <a:rPr lang="en-US"/>
              <a:t>9</a:t>
            </a:fld>
            <a:endParaRPr lang="en-US"/>
          </a:p>
        </p:txBody>
      </p:sp>
      <p:sp>
        <p:nvSpPr>
          <p:cNvPr id="1155" name="Shape 1155"/>
          <p:cNvSpPr txBox="1">
            <a:spLocks noGrp="1"/>
          </p:cNvSpPr>
          <p:nvPr>
            <p:ph type="title"/>
          </p:nvPr>
        </p:nvSpPr>
        <p:spPr>
          <a:xfrm>
            <a:off x="303725" y="0"/>
            <a:ext cx="11429400" cy="765300"/>
          </a:xfrm>
          <a:prstGeom prst="rect">
            <a:avLst/>
          </a:prstGeom>
        </p:spPr>
        <p:txBody>
          <a:bodyPr wrap="square" lIns="121900" tIns="121900" rIns="121900" bIns="121900" anchor="t" anchorCtr="0">
            <a:noAutofit/>
          </a:bodyPr>
          <a:lstStyle/>
          <a:p>
            <a:pPr lvl="0" rtl="0">
              <a:spcBef>
                <a:spcPts val="0"/>
              </a:spcBef>
              <a:buNone/>
            </a:pPr>
            <a:r>
              <a:rPr lang="en-US" b="1">
                <a:solidFill>
                  <a:srgbClr val="073763"/>
                </a:solidFill>
              </a:rPr>
              <a:t>Telco Real Time NFV Requirements vs Web Cloud</a:t>
            </a:r>
          </a:p>
        </p:txBody>
      </p:sp>
      <p:sp>
        <p:nvSpPr>
          <p:cNvPr id="1156" name="Shape 1156"/>
          <p:cNvSpPr txBox="1">
            <a:spLocks noGrp="1"/>
          </p:cNvSpPr>
          <p:nvPr>
            <p:ph type="subTitle" idx="2"/>
          </p:nvPr>
        </p:nvSpPr>
        <p:spPr>
          <a:xfrm>
            <a:off x="462750" y="917550"/>
            <a:ext cx="9987600" cy="636300"/>
          </a:xfrm>
          <a:prstGeom prst="rect">
            <a:avLst/>
          </a:prstGeom>
        </p:spPr>
        <p:txBody>
          <a:bodyPr wrap="square" lIns="121900" tIns="121900" rIns="121900" bIns="121900" anchor="t" anchorCtr="0">
            <a:noAutofit/>
          </a:bodyPr>
          <a:lstStyle/>
          <a:p>
            <a:pPr lvl="0" rtl="0">
              <a:spcBef>
                <a:spcPts val="0"/>
              </a:spcBef>
              <a:buNone/>
            </a:pPr>
            <a:r>
              <a:rPr lang="en-US" sz="2400" b="1">
                <a:solidFill>
                  <a:srgbClr val="073763"/>
                </a:solidFill>
              </a:rPr>
              <a:t>Commercial Virtualization Technologies Were not Not Made for RTC</a:t>
            </a:r>
          </a:p>
        </p:txBody>
      </p:sp>
      <p:pic>
        <p:nvPicPr>
          <p:cNvPr id="1157" name="Shape 1157"/>
          <p:cNvPicPr preferRelativeResize="0"/>
          <p:nvPr/>
        </p:nvPicPr>
        <p:blipFill>
          <a:blip r:embed="rId3">
            <a:alphaModFix/>
          </a:blip>
          <a:stretch>
            <a:fillRect/>
          </a:stretch>
        </p:blipFill>
        <p:spPr>
          <a:xfrm>
            <a:off x="618675" y="1480975"/>
            <a:ext cx="3555950" cy="4679100"/>
          </a:xfrm>
          <a:prstGeom prst="rect">
            <a:avLst/>
          </a:prstGeom>
          <a:noFill/>
          <a:ln>
            <a:noFill/>
          </a:ln>
        </p:spPr>
      </p:pic>
      <p:pic>
        <p:nvPicPr>
          <p:cNvPr id="1158" name="Shape 1158"/>
          <p:cNvPicPr preferRelativeResize="0"/>
          <p:nvPr/>
        </p:nvPicPr>
        <p:blipFill>
          <a:blip r:embed="rId4">
            <a:alphaModFix/>
          </a:blip>
          <a:stretch>
            <a:fillRect/>
          </a:stretch>
        </p:blipFill>
        <p:spPr>
          <a:xfrm>
            <a:off x="4724400" y="3289600"/>
            <a:ext cx="2438400" cy="1434925"/>
          </a:xfrm>
          <a:prstGeom prst="rect">
            <a:avLst/>
          </a:prstGeom>
          <a:noFill/>
          <a:ln>
            <a:noFill/>
          </a:ln>
        </p:spPr>
      </p:pic>
      <p:pic>
        <p:nvPicPr>
          <p:cNvPr id="1159" name="Shape 1159"/>
          <p:cNvPicPr preferRelativeResize="0"/>
          <p:nvPr/>
        </p:nvPicPr>
        <p:blipFill>
          <a:blip r:embed="rId5">
            <a:alphaModFix/>
          </a:blip>
          <a:stretch>
            <a:fillRect/>
          </a:stretch>
        </p:blipFill>
        <p:spPr>
          <a:xfrm>
            <a:off x="7750325" y="1480975"/>
            <a:ext cx="3474075" cy="4619750"/>
          </a:xfrm>
          <a:prstGeom prst="rect">
            <a:avLst/>
          </a:prstGeom>
          <a:noFill/>
          <a:ln>
            <a:noFill/>
          </a:ln>
        </p:spPr>
      </p:pic>
    </p:spTree>
  </p:cSld>
  <p:clrMapOvr>
    <a:masterClrMapping/>
  </p:clrMapOvr>
</p:sld>
</file>

<file path=ppt/theme/theme1.xml><?xml version="1.0" encoding="utf-8"?>
<a:theme xmlns:a="http://schemas.openxmlformats.org/drawingml/2006/main"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raphic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3084</Words>
  <Application>Microsoft Office PowerPoint</Application>
  <PresentationFormat>Widescreen</PresentationFormat>
  <Paragraphs>736</Paragraphs>
  <Slides>44</Slides>
  <Notes>44</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44</vt:i4>
      </vt:variant>
    </vt:vector>
  </HeadingPairs>
  <TitlesOfParts>
    <vt:vector size="62" baseType="lpstr">
      <vt:lpstr>Calibri</vt:lpstr>
      <vt:lpstr>Proxima Nova</vt:lpstr>
      <vt:lpstr>Wingdings</vt:lpstr>
      <vt:lpstr>Consolas</vt:lpstr>
      <vt:lpstr>Overpass</vt:lpstr>
      <vt:lpstr>Noto Sans Symbols</vt:lpstr>
      <vt:lpstr>Arial</vt:lpstr>
      <vt:lpstr>Century Gothic</vt:lpstr>
      <vt:lpstr>Slice</vt:lpstr>
      <vt:lpstr>Title</vt:lpstr>
      <vt:lpstr>Content</vt:lpstr>
      <vt:lpstr>Graphics</vt:lpstr>
      <vt:lpstr>Content</vt:lpstr>
      <vt:lpstr>Content</vt:lpstr>
      <vt:lpstr>Content</vt:lpstr>
      <vt:lpstr>Content</vt:lpstr>
      <vt:lpstr>Content</vt:lpstr>
      <vt:lpstr>Content</vt:lpstr>
      <vt:lpstr>SECRETS FOR APPROACHING BARE-METAL PERFORMANCE WITH REAL-TIME NFV</vt:lpstr>
      <vt:lpstr>PowerPoint Presentation</vt:lpstr>
      <vt:lpstr>What is a SBC : Session Border Controller?</vt:lpstr>
      <vt:lpstr>        SBC is - Compute, Network and I/O Intensive NFV</vt:lpstr>
      <vt:lpstr> SBC NFV : Use Case in Cloud Peering and Interworking</vt:lpstr>
      <vt:lpstr>Evolution of SBC </vt:lpstr>
      <vt:lpstr>        Unique Network Traffic Packet Size</vt:lpstr>
      <vt:lpstr>PPS Support Required by Telco NFV</vt:lpstr>
      <vt:lpstr>Telco Real Time NFV Requirements vs Web Cloud</vt:lpstr>
      <vt:lpstr>Performance tests of SBC NFV</vt:lpstr>
      <vt:lpstr>Performance Requirements of an SBC NFV</vt:lpstr>
      <vt:lpstr>Performance Bottlenecks in Openstack</vt:lpstr>
      <vt:lpstr>Performance tuning for VNF(Guest)</vt:lpstr>
      <vt:lpstr>Ways to Increase Performance</vt:lpstr>
      <vt:lpstr>PERFORMANCE GAIN WITH CONFIG CHANGES and Optimized NFV</vt:lpstr>
      <vt:lpstr>      PERFORMANCE GAIN WITH CONFIG CHANGES and Optimized NFV</vt:lpstr>
      <vt:lpstr>Performance tuning for CPU</vt:lpstr>
      <vt:lpstr>Performance tuning for Memory</vt:lpstr>
      <vt:lpstr>Network - Datapath options in OpenStack</vt:lpstr>
      <vt:lpstr>Networking - Datapath Performance range  </vt:lpstr>
      <vt:lpstr>Typical SR-IOV NFV deployment</vt:lpstr>
      <vt:lpstr>PowerPoint Presentation</vt:lpstr>
      <vt:lpstr>SR-IOV- Host/VNFs guests resources partitioning</vt:lpstr>
      <vt:lpstr>Emulator (QEMU) thread pinning</vt:lpstr>
      <vt:lpstr>SR-IOV NUMA awareness - Non PCI VNF Reserve (PCI weigher) </vt:lpstr>
      <vt:lpstr>OpenStack and OVS-DPDK </vt:lpstr>
      <vt:lpstr>OpenStack OVS-DPDK Host/VNFs guests resources partitioning</vt:lpstr>
      <vt:lpstr>PowerPoint Presentation</vt:lpstr>
      <vt:lpstr>OVS-DPDK on RHEL performances: NUMA</vt:lpstr>
      <vt:lpstr>Multi-queue: Flow steering/RSS between queues</vt:lpstr>
      <vt:lpstr>OVS-DPDK Multi-Queue - Not all queues are equal</vt:lpstr>
      <vt:lpstr>OpenStack Multi-queue: one queue per VM CPU nova flavor-key m1.vm_mq set hw:vif_multiqueue_enabled=true # n_queues == n_vCPUs  </vt:lpstr>
      <vt:lpstr>OVS-DPDK Multi-queue performance</vt:lpstr>
      <vt:lpstr>Performance Data</vt:lpstr>
      <vt:lpstr>Accelerated devices: GPU for Audio Transcoding</vt:lpstr>
      <vt:lpstr>  Future/Roadmap Items </vt:lpstr>
      <vt:lpstr>  Q &amp; A </vt:lpstr>
      <vt:lpstr>  Thank You  </vt:lpstr>
      <vt:lpstr>  Backup </vt:lpstr>
      <vt:lpstr>OPENSTACK TUNING TO ADDRESS CPU BOTTLENECKS </vt:lpstr>
      <vt:lpstr>OPENSTACK TUNING FOR CPU BOTTLENECKS … </vt:lpstr>
      <vt:lpstr>OPENSTACK TUNING FOR CPU BOTTLENECKS … </vt:lpstr>
      <vt:lpstr>OPENSTACK TUNING TO ADDRESS MEMORY BOTTLENECKS … </vt:lpstr>
      <vt:lpstr>OPENSTACK TUNING TO ADDRESS MEMORY BOTTLENECKS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SECRETS FOR APPROACHING BARE-METAL PERFORMANCE WITH REAL-TIME NFV</dc:title>
  <cp:lastModifiedBy>Karmarkar Suyash</cp:lastModifiedBy>
  <cp:revision>6</cp:revision>
  <dcterms:modified xsi:type="dcterms:W3CDTF">2017-11-06T03:09:45Z</dcterms:modified>
</cp:coreProperties>
</file>